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58" d="100"/>
          <a:sy n="58" d="100"/>
        </p:scale>
        <p:origin x="102" y="1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 bwMode="white">
          <a:xfrm>
            <a:off x="0" y="5971032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tângulo 9"/>
          <p:cNvSpPr/>
          <p:nvPr/>
        </p:nvSpPr>
        <p:spPr>
          <a:xfrm>
            <a:off x="-12192" y="6053328"/>
            <a:ext cx="2999232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etângulo 10"/>
          <p:cNvSpPr/>
          <p:nvPr/>
        </p:nvSpPr>
        <p:spPr>
          <a:xfrm>
            <a:off x="3145536" y="6044184"/>
            <a:ext cx="90464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149600" y="40386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3149600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101600" y="6068699"/>
            <a:ext cx="27432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4E56D32A-78ED-480C-88F6-44F3D9CA374A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2780524" y="236539"/>
            <a:ext cx="78232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10668000" y="228600"/>
            <a:ext cx="11176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E7BBE55-5B47-4283-98DC-2B9FFBC36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2893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6D32A-78ED-480C-88F6-44F3D9CA374A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E7BBE55-5B47-4283-98DC-2B9FFBC36D0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70981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828801" y="2743200"/>
            <a:ext cx="9497484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tângulo 6"/>
          <p:cNvSpPr/>
          <p:nvPr/>
        </p:nvSpPr>
        <p:spPr bwMode="white"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tângulo 7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tângulo 8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6D32A-78ED-480C-88F6-44F3D9CA374A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7272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5E7BBE55-5B47-4283-98DC-2B9FFBC36D0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2988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E56D32A-78ED-480C-88F6-44F3D9CA374A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E7BBE55-5B47-4283-98DC-2B9FFBC36D0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Espaço Reservado para Rodapé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481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E56D32A-78ED-480C-88F6-44F3D9CA374A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E7BBE55-5B47-4283-98DC-2B9FFBC36D0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238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6D32A-78ED-480C-88F6-44F3D9CA374A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E7BBE55-5B47-4283-98DC-2B9FFBC36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929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6D32A-78ED-480C-88F6-44F3D9CA374A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711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E7BBE55-5B47-4283-98DC-2B9FFBC36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187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800" y="273050"/>
            <a:ext cx="107696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6D32A-78ED-480C-88F6-44F3D9CA374A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E7BBE55-5B47-4283-98DC-2B9FFBC36D0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1336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3149600" y="1752600"/>
            <a:ext cx="85344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893197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tângulo 7"/>
          <p:cNvSpPr/>
          <p:nvPr/>
        </p:nvSpPr>
        <p:spPr bwMode="white">
          <a:xfrm>
            <a:off x="-12192" y="4572000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tângulo 8"/>
          <p:cNvSpPr/>
          <p:nvPr/>
        </p:nvSpPr>
        <p:spPr>
          <a:xfrm>
            <a:off x="-12192" y="4663440"/>
            <a:ext cx="195072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tângulo 9"/>
          <p:cNvSpPr/>
          <p:nvPr/>
        </p:nvSpPr>
        <p:spPr>
          <a:xfrm>
            <a:off x="2060448" y="4654296"/>
            <a:ext cx="10131552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33600" y="4648200"/>
            <a:ext cx="97536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tângulo 10"/>
          <p:cNvSpPr/>
          <p:nvPr/>
        </p:nvSpPr>
        <p:spPr bwMode="white">
          <a:xfrm>
            <a:off x="1930400" y="0"/>
            <a:ext cx="134112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>
          <a:xfrm>
            <a:off x="8331200" y="6248401"/>
            <a:ext cx="3556000" cy="365125"/>
          </a:xfrm>
        </p:spPr>
        <p:txBody>
          <a:bodyPr rtlCol="0"/>
          <a:lstStyle/>
          <a:p>
            <a:fld id="{4E56D32A-78ED-480C-88F6-44F3D9CA374A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9304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5E7BBE55-5B47-4283-98DC-2B9FFBC36D0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>
          <a:xfrm>
            <a:off x="2133600" y="6248207"/>
            <a:ext cx="6096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316170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6D32A-78ED-480C-88F6-44F3D9CA374A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BBE55-5B47-4283-98DC-2B9FFBC36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021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37600" y="609601"/>
            <a:ext cx="27432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4168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737600" y="6248403"/>
            <a:ext cx="2946400" cy="365125"/>
          </a:xfrm>
        </p:spPr>
        <p:txBody>
          <a:bodyPr/>
          <a:lstStyle/>
          <a:p>
            <a:fld id="{4E56D32A-78ED-480C-88F6-44F3D9CA374A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609602" y="6248208"/>
            <a:ext cx="743131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8128424" y="0"/>
            <a:ext cx="42672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tângulo 7"/>
          <p:cNvSpPr/>
          <p:nvPr/>
        </p:nvSpPr>
        <p:spPr>
          <a:xfrm>
            <a:off x="8189384" y="609600"/>
            <a:ext cx="3048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tângulo 8"/>
          <p:cNvSpPr/>
          <p:nvPr/>
        </p:nvSpPr>
        <p:spPr>
          <a:xfrm>
            <a:off x="8189384" y="0"/>
            <a:ext cx="3048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 rot="5400000">
            <a:off x="8075084" y="103716"/>
            <a:ext cx="533400" cy="325968"/>
          </a:xfrm>
        </p:spPr>
        <p:txBody>
          <a:bodyPr/>
          <a:lstStyle/>
          <a:p>
            <a:fld id="{5E7BBE55-5B47-4283-98DC-2B9FFBC36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8588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812800" y="228600"/>
            <a:ext cx="108712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816864" y="1600200"/>
            <a:ext cx="108712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/>
              <a:t>Clique para editar os estilos do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8128000" y="6248401"/>
            <a:ext cx="3556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E56D32A-78ED-480C-88F6-44F3D9CA374A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812801" y="6248207"/>
            <a:ext cx="7228111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tângulo 6"/>
          <p:cNvSpPr/>
          <p:nvPr/>
        </p:nvSpPr>
        <p:spPr bwMode="white">
          <a:xfrm>
            <a:off x="0" y="1234440"/>
            <a:ext cx="12192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tângulo 7"/>
          <p:cNvSpPr/>
          <p:nvPr/>
        </p:nvSpPr>
        <p:spPr>
          <a:xfrm>
            <a:off x="0" y="1280160"/>
            <a:ext cx="7112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tângulo 8"/>
          <p:cNvSpPr/>
          <p:nvPr/>
        </p:nvSpPr>
        <p:spPr>
          <a:xfrm>
            <a:off x="787400" y="1280160"/>
            <a:ext cx="1140460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7112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E7BBE55-5B47-4283-98DC-2B9FFBC36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86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07BBA-99DF-BA7A-BE94-D3E63E0D1D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ORM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9E1914-C8F9-E20D-5A2E-71DEBA6A99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Usando</a:t>
            </a:r>
            <a:r>
              <a:rPr lang="en-US" dirty="0"/>
              <a:t> JPA Spring</a:t>
            </a:r>
          </a:p>
        </p:txBody>
      </p:sp>
    </p:spTree>
    <p:extLst>
      <p:ext uri="{BB962C8B-B14F-4D97-AF65-F5344CB8AC3E}">
        <p14:creationId xmlns:p14="http://schemas.microsoft.com/office/powerpoint/2010/main" val="3892784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4BC2F-F93C-4BDA-264D-BAF3ADF28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 que é </a:t>
            </a:r>
            <a:r>
              <a:rPr lang="en-US" dirty="0" err="1"/>
              <a:t>orm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0D20C-9204-2876-DF60-699737F46BF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pt-BR" dirty="0"/>
              <a:t>ORM (</a:t>
            </a:r>
            <a:r>
              <a:rPr lang="pt-BR" dirty="0" err="1"/>
              <a:t>Object-Relational</a:t>
            </a:r>
            <a:r>
              <a:rPr lang="pt-BR" dirty="0"/>
              <a:t> Mapping) é uma técnica de programação que permite mapear objetos de um modelo de dados orientado a objetos para um modelo de dados relacional, utilizado em bancos de dados relacionais.</a:t>
            </a:r>
          </a:p>
          <a:p>
            <a:endParaRPr lang="pt-BR" dirty="0"/>
          </a:p>
          <a:p>
            <a:r>
              <a:rPr lang="pt-BR" dirty="0"/>
              <a:t>Em um banco de dados relacional, os dados são organizados em tabelas com linhas e colunas, enquanto em um modelo orientado a objetos, os dados são representados por meio de objetos com propriedades e comportamentos. O ORM age como uma camada de abstração entre o código da aplicação e o banco de dados, facilitando o gerenciamento e acesso aos dados.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22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A7064-C196-0D6D-9F3F-BC7FA967F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 que é </a:t>
            </a:r>
            <a:r>
              <a:rPr lang="en-US" dirty="0" err="1"/>
              <a:t>orm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0D7A1-5A63-B087-9B76-FD5F9D41248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O ORM mapeia as classes e propriedades do modelo de dados orientado a objetos para tabelas e colunas no banco de dados relacional. Ele automatiza a criação das consultas SQL necessárias para recuperar, inserir, atualizar e excluir dados, permitindo que os desenvolvedores trabalhem com objetos familiares em vez de escrever código SQL manualmente.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896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51A50-FCFE-61E7-6F68-ADCB4320D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 que é </a:t>
            </a:r>
            <a:r>
              <a:rPr lang="en-US" dirty="0" err="1"/>
              <a:t>orm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5A5F4-BA24-CD99-78FC-C0159985A08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pt-BR" dirty="0"/>
              <a:t>Dessa forma, o ORM oferece os seguintes benefícios:</a:t>
            </a:r>
          </a:p>
          <a:p>
            <a:pPr lvl="1"/>
            <a:r>
              <a:rPr lang="pt-BR" dirty="0"/>
              <a:t>Simplifica o desenvolvimento: O ORM abstrai a complexidade das operações de banco de dados, permitindo que os desenvolvedores se concentrem na lógica do negócio em vez de lidar diretamente com SQL.</a:t>
            </a:r>
          </a:p>
          <a:p>
            <a:pPr lvl="1"/>
            <a:endParaRPr lang="pt-BR" dirty="0"/>
          </a:p>
          <a:p>
            <a:pPr lvl="1"/>
            <a:r>
              <a:rPr lang="pt-BR" dirty="0"/>
              <a:t>Portabilidade: O ORM permite escrever código independente do banco de dados, pois o mapeamento das entidades é configurado para funcionar com diferentes sistemas de gerenciamento de banco de dados.</a:t>
            </a:r>
          </a:p>
          <a:p>
            <a:pPr lvl="1"/>
            <a:endParaRPr lang="pt-BR" dirty="0"/>
          </a:p>
          <a:p>
            <a:pPr lvl="1"/>
            <a:r>
              <a:rPr lang="pt-BR" dirty="0"/>
              <a:t>Aumenta a produtividade: Com o ORM, é possível reduzir a quantidade de código necessário para realizar operações de banco de dados, resultando em desenvolvimento mais rápido e menos propenso a erros.</a:t>
            </a:r>
          </a:p>
          <a:p>
            <a:pPr lvl="1"/>
            <a:endParaRPr lang="pt-BR" dirty="0"/>
          </a:p>
          <a:p>
            <a:pPr lvl="1"/>
            <a:r>
              <a:rPr lang="pt-BR" dirty="0"/>
              <a:t>Manutenção simplificada: O ORM facilita a manutenção do código, pois o mapeamento dos objetos é definido em um único local, tornando as alterações no esquema do banco de dados mais simples de serem aplicadas.</a:t>
            </a:r>
          </a:p>
          <a:p>
            <a:pPr lvl="1"/>
            <a:endParaRPr lang="pt-BR" dirty="0"/>
          </a:p>
          <a:p>
            <a:pPr lvl="1"/>
            <a:r>
              <a:rPr lang="pt-BR" dirty="0"/>
              <a:t>Recursos avançados: Além das operações básicas de CRUD (</a:t>
            </a:r>
            <a:r>
              <a:rPr lang="pt-BR" dirty="0" err="1"/>
              <a:t>Create</a:t>
            </a:r>
            <a:r>
              <a:rPr lang="pt-BR" dirty="0"/>
              <a:t>, </a:t>
            </a:r>
            <a:r>
              <a:rPr lang="pt-BR" dirty="0" err="1"/>
              <a:t>Read</a:t>
            </a:r>
            <a:r>
              <a:rPr lang="pt-BR" dirty="0"/>
              <a:t>, Update, Delete), os </a:t>
            </a:r>
            <a:r>
              <a:rPr lang="pt-BR" dirty="0" err="1"/>
              <a:t>ORMs</a:t>
            </a:r>
            <a:r>
              <a:rPr lang="pt-BR" dirty="0"/>
              <a:t> geralmente oferecem recursos avançados, como cache de objetos, suporte a consultas complexas e otimização de desempenho.</a:t>
            </a:r>
          </a:p>
          <a:p>
            <a:endParaRPr lang="pt-B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511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169B2-CB2E-FFB6-02A9-7B87CAC9A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 que é </a:t>
            </a:r>
            <a:r>
              <a:rPr lang="en-US" dirty="0" err="1"/>
              <a:t>orm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98D0A-CFE9-92E2-5EAC-59D605FD218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O Spring JPA, mencionado anteriormente, é um exemplo de framework que oferece recursos de ORM, utilizando a especificação JPA (Java </a:t>
            </a:r>
            <a:r>
              <a:rPr lang="pt-BR" dirty="0" err="1"/>
              <a:t>Persistence</a:t>
            </a:r>
            <a:r>
              <a:rPr lang="pt-BR" dirty="0"/>
              <a:t> API) para mapear objetos Java para o banco de dados relacional.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312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3C706-8113-7150-183B-8EE31B2C1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JPA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FE13D-9932-F7DE-37F0-D34065E5DD9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O Spring JPA é uma biblioteca do Spring Framework que simplifica o desenvolvimento de aplicativos Java com o uso de tecnologia JPA (Java </a:t>
            </a:r>
            <a:r>
              <a:rPr lang="pt-BR" dirty="0" err="1"/>
              <a:t>Persistence</a:t>
            </a:r>
            <a:r>
              <a:rPr lang="pt-BR" dirty="0"/>
              <a:t> API). Aqui está um exemplo básico de como usar o Spring JPA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254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EA5F5-D4EF-9A7E-E733-0EAE9ACB7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JPA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68AD5-B748-B4DB-AD41-0A778AB37A9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t-BR" dirty="0"/>
              <a:t>Configuração do projeto:</a:t>
            </a:r>
          </a:p>
          <a:p>
            <a:pPr lvl="1"/>
            <a:r>
              <a:rPr lang="pt-BR" dirty="0"/>
              <a:t>Adicionar as dependências corretas adicionadas ao seu arquivo pom.xml (se estiver usando o </a:t>
            </a:r>
            <a:r>
              <a:rPr lang="pt-BR" dirty="0" err="1"/>
              <a:t>Maven</a:t>
            </a:r>
            <a:r>
              <a:rPr lang="pt-BR" dirty="0"/>
              <a:t>) ou ao seu arquivo </a:t>
            </a:r>
            <a:r>
              <a:rPr lang="pt-BR" dirty="0" err="1"/>
              <a:t>build.gradle</a:t>
            </a:r>
            <a:r>
              <a:rPr lang="pt-BR" dirty="0"/>
              <a:t> (se estiver usando o </a:t>
            </a:r>
            <a:r>
              <a:rPr lang="pt-BR" dirty="0" err="1"/>
              <a:t>Gradle</a:t>
            </a:r>
            <a:r>
              <a:rPr lang="pt-BR" dirty="0"/>
              <a:t>). Certifique-se de incluir as dependências para o Spring Boot Starter Data JPA e o driver JDBC para o banco de dados que você deseja usar.</a:t>
            </a:r>
          </a:p>
          <a:p>
            <a:pPr lvl="1"/>
            <a:endParaRPr lang="pt-BR" dirty="0"/>
          </a:p>
          <a:p>
            <a:pPr marL="457200" lvl="1" indent="0">
              <a:buNone/>
            </a:pPr>
            <a:r>
              <a:rPr lang="en-US" sz="2900" dirty="0">
                <a:latin typeface="Cordia New" panose="020B0502040204020203" pitchFamily="34" charset="-34"/>
                <a:cs typeface="Cordia New" panose="020B0502040204020203" pitchFamily="34" charset="-34"/>
              </a:rPr>
              <a:t>&lt;dependency&gt;</a:t>
            </a:r>
          </a:p>
          <a:p>
            <a:pPr marL="457200" lvl="1" indent="0">
              <a:buNone/>
            </a:pPr>
            <a:r>
              <a:rPr lang="en-US" sz="2900" dirty="0">
                <a:latin typeface="Cordia New" panose="020B0502040204020203" pitchFamily="34" charset="-34"/>
                <a:cs typeface="Cordia New" panose="020B0502040204020203" pitchFamily="34" charset="-34"/>
              </a:rPr>
              <a:t>    &lt;</a:t>
            </a:r>
            <a:r>
              <a:rPr lang="en-US" sz="2900" dirty="0" err="1">
                <a:latin typeface="Cordia New" panose="020B0502040204020203" pitchFamily="34" charset="-34"/>
                <a:cs typeface="Cordia New" panose="020B0502040204020203" pitchFamily="34" charset="-34"/>
              </a:rPr>
              <a:t>groupId</a:t>
            </a:r>
            <a:r>
              <a:rPr lang="en-US" sz="2900" dirty="0">
                <a:latin typeface="Cordia New" panose="020B0502040204020203" pitchFamily="34" charset="-34"/>
                <a:cs typeface="Cordia New" panose="020B0502040204020203" pitchFamily="34" charset="-34"/>
              </a:rPr>
              <a:t>&gt;</a:t>
            </a:r>
            <a:r>
              <a:rPr lang="en-US" sz="2900" dirty="0" err="1">
                <a:latin typeface="Cordia New" panose="020B0502040204020203" pitchFamily="34" charset="-34"/>
                <a:cs typeface="Cordia New" panose="020B0502040204020203" pitchFamily="34" charset="-34"/>
              </a:rPr>
              <a:t>org.springframework.boot</a:t>
            </a:r>
            <a:r>
              <a:rPr lang="en-US" sz="2900" dirty="0">
                <a:latin typeface="Cordia New" panose="020B0502040204020203" pitchFamily="34" charset="-34"/>
                <a:cs typeface="Cordia New" panose="020B0502040204020203" pitchFamily="34" charset="-34"/>
              </a:rPr>
              <a:t>&lt;/</a:t>
            </a:r>
            <a:r>
              <a:rPr lang="en-US" sz="2900" dirty="0" err="1">
                <a:latin typeface="Cordia New" panose="020B0502040204020203" pitchFamily="34" charset="-34"/>
                <a:cs typeface="Cordia New" panose="020B0502040204020203" pitchFamily="34" charset="-34"/>
              </a:rPr>
              <a:t>groupId</a:t>
            </a:r>
            <a:r>
              <a:rPr lang="en-US" sz="2900" dirty="0">
                <a:latin typeface="Cordia New" panose="020B0502040204020203" pitchFamily="34" charset="-34"/>
                <a:cs typeface="Cordia New" panose="020B0502040204020203" pitchFamily="34" charset="-34"/>
              </a:rPr>
              <a:t>&gt;</a:t>
            </a:r>
          </a:p>
          <a:p>
            <a:pPr marL="457200" lvl="1" indent="0">
              <a:buNone/>
            </a:pPr>
            <a:r>
              <a:rPr lang="en-US" sz="2900" dirty="0">
                <a:latin typeface="Cordia New" panose="020B0502040204020203" pitchFamily="34" charset="-34"/>
                <a:cs typeface="Cordia New" panose="020B0502040204020203" pitchFamily="34" charset="-34"/>
              </a:rPr>
              <a:t>    &lt;</a:t>
            </a:r>
            <a:r>
              <a:rPr lang="en-US" sz="2900" dirty="0" err="1">
                <a:latin typeface="Cordia New" panose="020B0502040204020203" pitchFamily="34" charset="-34"/>
                <a:cs typeface="Cordia New" panose="020B0502040204020203" pitchFamily="34" charset="-34"/>
              </a:rPr>
              <a:t>artifactId</a:t>
            </a:r>
            <a:r>
              <a:rPr lang="en-US" sz="2900" dirty="0">
                <a:latin typeface="Cordia New" panose="020B0502040204020203" pitchFamily="34" charset="-34"/>
                <a:cs typeface="Cordia New" panose="020B0502040204020203" pitchFamily="34" charset="-34"/>
              </a:rPr>
              <a:t>&gt;spring-boot-starter-data-</a:t>
            </a:r>
            <a:r>
              <a:rPr lang="en-US" sz="2900" dirty="0" err="1">
                <a:latin typeface="Cordia New" panose="020B0502040204020203" pitchFamily="34" charset="-34"/>
                <a:cs typeface="Cordia New" panose="020B0502040204020203" pitchFamily="34" charset="-34"/>
              </a:rPr>
              <a:t>jpa</a:t>
            </a:r>
            <a:r>
              <a:rPr lang="en-US" sz="2900" dirty="0">
                <a:latin typeface="Cordia New" panose="020B0502040204020203" pitchFamily="34" charset="-34"/>
                <a:cs typeface="Cordia New" panose="020B0502040204020203" pitchFamily="34" charset="-34"/>
              </a:rPr>
              <a:t>&lt;/</a:t>
            </a:r>
            <a:r>
              <a:rPr lang="en-US" sz="2900" dirty="0" err="1">
                <a:latin typeface="Cordia New" panose="020B0502040204020203" pitchFamily="34" charset="-34"/>
                <a:cs typeface="Cordia New" panose="020B0502040204020203" pitchFamily="34" charset="-34"/>
              </a:rPr>
              <a:t>artifactId</a:t>
            </a:r>
            <a:r>
              <a:rPr lang="en-US" sz="2900" dirty="0">
                <a:latin typeface="Cordia New" panose="020B0502040204020203" pitchFamily="34" charset="-34"/>
                <a:cs typeface="Cordia New" panose="020B0502040204020203" pitchFamily="34" charset="-34"/>
              </a:rPr>
              <a:t>&gt;</a:t>
            </a:r>
          </a:p>
          <a:p>
            <a:pPr marL="457200" lvl="1" indent="0">
              <a:buNone/>
            </a:pPr>
            <a:r>
              <a:rPr lang="en-US" sz="2900" dirty="0">
                <a:latin typeface="Cordia New" panose="020B0502040204020203" pitchFamily="34" charset="-34"/>
                <a:cs typeface="Cordia New" panose="020B0502040204020203" pitchFamily="34" charset="-34"/>
              </a:rPr>
              <a:t>&lt;/dependency&gt;</a:t>
            </a:r>
          </a:p>
          <a:p>
            <a:pPr marL="457200" lvl="1" indent="0">
              <a:buNone/>
            </a:pPr>
            <a:endParaRPr lang="en-US" sz="2900" dirty="0">
              <a:latin typeface="Cordia New" panose="020B0502040204020203" pitchFamily="34" charset="-34"/>
              <a:cs typeface="Cordia New" panose="020B0502040204020203" pitchFamily="34" charset="-34"/>
            </a:endParaRPr>
          </a:p>
          <a:p>
            <a:pPr marL="457200" lvl="1" indent="0">
              <a:buNone/>
            </a:pPr>
            <a:r>
              <a:rPr lang="en-US" sz="2900" dirty="0">
                <a:latin typeface="Cordia New" panose="020B0502040204020203" pitchFamily="34" charset="-34"/>
                <a:cs typeface="Cordia New" panose="020B0502040204020203" pitchFamily="34" charset="-34"/>
              </a:rPr>
              <a:t>&lt;dependency&gt;</a:t>
            </a:r>
          </a:p>
          <a:p>
            <a:pPr marL="457200" lvl="1" indent="0">
              <a:buNone/>
            </a:pPr>
            <a:r>
              <a:rPr lang="en-US" sz="2900" dirty="0">
                <a:latin typeface="Cordia New" panose="020B0502040204020203" pitchFamily="34" charset="-34"/>
                <a:cs typeface="Cordia New" panose="020B0502040204020203" pitchFamily="34" charset="-34"/>
              </a:rPr>
              <a:t>    &lt;</a:t>
            </a:r>
            <a:r>
              <a:rPr lang="en-US" sz="2900" dirty="0" err="1">
                <a:latin typeface="Cordia New" panose="020B0502040204020203" pitchFamily="34" charset="-34"/>
                <a:cs typeface="Cordia New" panose="020B0502040204020203" pitchFamily="34" charset="-34"/>
              </a:rPr>
              <a:t>groupId</a:t>
            </a:r>
            <a:r>
              <a:rPr lang="en-US" sz="2900" dirty="0">
                <a:latin typeface="Cordia New" panose="020B0502040204020203" pitchFamily="34" charset="-34"/>
                <a:cs typeface="Cordia New" panose="020B0502040204020203" pitchFamily="34" charset="-34"/>
              </a:rPr>
              <a:t>&gt;</a:t>
            </a:r>
            <a:r>
              <a:rPr lang="en-US" sz="2900" dirty="0" err="1">
                <a:latin typeface="Cordia New" panose="020B0502040204020203" pitchFamily="34" charset="-34"/>
                <a:cs typeface="Cordia New" panose="020B0502040204020203" pitchFamily="34" charset="-34"/>
              </a:rPr>
              <a:t>org.hibernate</a:t>
            </a:r>
            <a:r>
              <a:rPr lang="en-US" sz="2900" dirty="0">
                <a:latin typeface="Cordia New" panose="020B0502040204020203" pitchFamily="34" charset="-34"/>
                <a:cs typeface="Cordia New" panose="020B0502040204020203" pitchFamily="34" charset="-34"/>
              </a:rPr>
              <a:t>&lt;/</a:t>
            </a:r>
            <a:r>
              <a:rPr lang="en-US" sz="2900" dirty="0" err="1">
                <a:latin typeface="Cordia New" panose="020B0502040204020203" pitchFamily="34" charset="-34"/>
                <a:cs typeface="Cordia New" panose="020B0502040204020203" pitchFamily="34" charset="-34"/>
              </a:rPr>
              <a:t>groupId</a:t>
            </a:r>
            <a:r>
              <a:rPr lang="en-US" sz="2900" dirty="0">
                <a:latin typeface="Cordia New" panose="020B0502040204020203" pitchFamily="34" charset="-34"/>
                <a:cs typeface="Cordia New" panose="020B0502040204020203" pitchFamily="34" charset="-34"/>
              </a:rPr>
              <a:t>&gt;</a:t>
            </a:r>
          </a:p>
          <a:p>
            <a:pPr marL="457200" lvl="1" indent="0">
              <a:buNone/>
            </a:pPr>
            <a:r>
              <a:rPr lang="en-US" sz="2900" dirty="0">
                <a:latin typeface="Cordia New" panose="020B0502040204020203" pitchFamily="34" charset="-34"/>
                <a:cs typeface="Cordia New" panose="020B0502040204020203" pitchFamily="34" charset="-34"/>
              </a:rPr>
              <a:t>    &lt;</a:t>
            </a:r>
            <a:r>
              <a:rPr lang="en-US" sz="2900" dirty="0" err="1">
                <a:latin typeface="Cordia New" panose="020B0502040204020203" pitchFamily="34" charset="-34"/>
                <a:cs typeface="Cordia New" panose="020B0502040204020203" pitchFamily="34" charset="-34"/>
              </a:rPr>
              <a:t>artifactId</a:t>
            </a:r>
            <a:r>
              <a:rPr lang="en-US" sz="2900" dirty="0">
                <a:latin typeface="Cordia New" panose="020B0502040204020203" pitchFamily="34" charset="-34"/>
                <a:cs typeface="Cordia New" panose="020B0502040204020203" pitchFamily="34" charset="-34"/>
              </a:rPr>
              <a:t>&gt;hibernate-core&lt;/</a:t>
            </a:r>
            <a:r>
              <a:rPr lang="en-US" sz="2900" dirty="0" err="1">
                <a:latin typeface="Cordia New" panose="020B0502040204020203" pitchFamily="34" charset="-34"/>
                <a:cs typeface="Cordia New" panose="020B0502040204020203" pitchFamily="34" charset="-34"/>
              </a:rPr>
              <a:t>artifactId</a:t>
            </a:r>
            <a:r>
              <a:rPr lang="en-US" sz="2900" dirty="0">
                <a:latin typeface="Cordia New" panose="020B0502040204020203" pitchFamily="34" charset="-34"/>
                <a:cs typeface="Cordia New" panose="020B0502040204020203" pitchFamily="34" charset="-34"/>
              </a:rPr>
              <a:t>&gt;</a:t>
            </a:r>
          </a:p>
          <a:p>
            <a:pPr marL="457200" lvl="1" indent="0">
              <a:buNone/>
            </a:pPr>
            <a:r>
              <a:rPr lang="en-US" sz="2900" dirty="0">
                <a:latin typeface="Cordia New" panose="020B0502040204020203" pitchFamily="34" charset="-34"/>
                <a:cs typeface="Cordia New" panose="020B0502040204020203" pitchFamily="34" charset="-34"/>
              </a:rPr>
              <a:t>&lt;/dependency&gt;</a:t>
            </a:r>
          </a:p>
        </p:txBody>
      </p:sp>
    </p:spTree>
    <p:extLst>
      <p:ext uri="{BB962C8B-B14F-4D97-AF65-F5344CB8AC3E}">
        <p14:creationId xmlns:p14="http://schemas.microsoft.com/office/powerpoint/2010/main" val="793218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04346-C915-5DED-35F3-D5D2ED222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JPA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8AE7FC-D9CF-C7A7-7535-445ABCC3AA7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Configuração do banco de dados:</a:t>
            </a:r>
          </a:p>
          <a:p>
            <a:pPr lvl="1"/>
            <a:r>
              <a:rPr lang="pt-BR" dirty="0"/>
              <a:t>Configure as propriedades do banco de dados em seu arquivo </a:t>
            </a:r>
            <a:r>
              <a:rPr lang="pt-BR" dirty="0" err="1"/>
              <a:t>application.properties</a:t>
            </a:r>
            <a:r>
              <a:rPr lang="pt-BR" dirty="0"/>
              <a:t> (ou </a:t>
            </a:r>
            <a:r>
              <a:rPr lang="pt-BR" dirty="0" err="1"/>
              <a:t>application.yml</a:t>
            </a:r>
            <a:r>
              <a:rPr lang="pt-BR" dirty="0"/>
              <a:t>) para fornecer as informações de conexão ao banco de dados. Por exemplo:</a:t>
            </a:r>
          </a:p>
          <a:p>
            <a:pPr lvl="1"/>
            <a:endParaRPr lang="pt-BR" dirty="0"/>
          </a:p>
          <a:p>
            <a:pPr marL="457200" lvl="1" indent="0">
              <a:buNone/>
            </a:pPr>
            <a:r>
              <a:rPr lang="en-US" dirty="0">
                <a:latin typeface="Cordia New" panose="020B0304020202020204" pitchFamily="34" charset="-34"/>
                <a:cs typeface="Cordia New" panose="020B0304020202020204" pitchFamily="34" charset="-34"/>
              </a:rPr>
              <a:t>spring.datasource.url=</a:t>
            </a:r>
            <a:r>
              <a:rPr lang="en-US" dirty="0" err="1">
                <a:latin typeface="Cordia New" panose="020B0304020202020204" pitchFamily="34" charset="-34"/>
                <a:cs typeface="Cordia New" panose="020B0304020202020204" pitchFamily="34" charset="-34"/>
              </a:rPr>
              <a:t>jdbc:mysql</a:t>
            </a:r>
            <a:r>
              <a:rPr lang="en-US" dirty="0">
                <a:latin typeface="Cordia New" panose="020B0304020202020204" pitchFamily="34" charset="-34"/>
                <a:cs typeface="Cordia New" panose="020B0304020202020204" pitchFamily="34" charset="-34"/>
              </a:rPr>
              <a:t>://localhost:3306/</a:t>
            </a:r>
            <a:r>
              <a:rPr lang="en-US" dirty="0" err="1">
                <a:latin typeface="Cordia New" panose="020B0304020202020204" pitchFamily="34" charset="-34"/>
                <a:cs typeface="Cordia New" panose="020B0304020202020204" pitchFamily="34" charset="-34"/>
              </a:rPr>
              <a:t>seu_banco_de_dados</a:t>
            </a:r>
            <a:endParaRPr lang="en-US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457200" lvl="1" indent="0">
              <a:buNone/>
            </a:pPr>
            <a:r>
              <a:rPr lang="en-US" dirty="0" err="1">
                <a:latin typeface="Cordia New" panose="020B0304020202020204" pitchFamily="34" charset="-34"/>
                <a:cs typeface="Cordia New" panose="020B0304020202020204" pitchFamily="34" charset="-34"/>
              </a:rPr>
              <a:t>spring.datasource.username</a:t>
            </a:r>
            <a:r>
              <a:rPr lang="en-US" dirty="0">
                <a:latin typeface="Cordia New" panose="020B0304020202020204" pitchFamily="34" charset="-34"/>
                <a:cs typeface="Cordia New" panose="020B0304020202020204" pitchFamily="34" charset="-34"/>
              </a:rPr>
              <a:t>=</a:t>
            </a:r>
            <a:r>
              <a:rPr lang="en-US" dirty="0" err="1">
                <a:latin typeface="Cordia New" panose="020B0304020202020204" pitchFamily="34" charset="-34"/>
                <a:cs typeface="Cordia New" panose="020B0304020202020204" pitchFamily="34" charset="-34"/>
              </a:rPr>
              <a:t>seu_usuario</a:t>
            </a:r>
            <a:endParaRPr lang="en-US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457200" lvl="1" indent="0">
              <a:buNone/>
            </a:pPr>
            <a:r>
              <a:rPr lang="en-US" dirty="0" err="1">
                <a:latin typeface="Cordia New" panose="020B0304020202020204" pitchFamily="34" charset="-34"/>
                <a:cs typeface="Cordia New" panose="020B0304020202020204" pitchFamily="34" charset="-34"/>
              </a:rPr>
              <a:t>spring.datasource.password</a:t>
            </a:r>
            <a:r>
              <a:rPr lang="en-US" dirty="0">
                <a:latin typeface="Cordia New" panose="020B0304020202020204" pitchFamily="34" charset="-34"/>
                <a:cs typeface="Cordia New" panose="020B0304020202020204" pitchFamily="34" charset="-34"/>
              </a:rPr>
              <a:t>=</a:t>
            </a:r>
            <a:r>
              <a:rPr lang="en-US" dirty="0" err="1">
                <a:latin typeface="Cordia New" panose="020B0304020202020204" pitchFamily="34" charset="-34"/>
                <a:cs typeface="Cordia New" panose="020B0304020202020204" pitchFamily="34" charset="-34"/>
              </a:rPr>
              <a:t>sua_senha</a:t>
            </a:r>
            <a:endParaRPr lang="en-US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457200" lvl="1" indent="0">
              <a:buNone/>
            </a:pPr>
            <a:r>
              <a:rPr lang="en-US" dirty="0" err="1">
                <a:latin typeface="Cordia New" panose="020B0304020202020204" pitchFamily="34" charset="-34"/>
                <a:cs typeface="Cordia New" panose="020B0304020202020204" pitchFamily="34" charset="-34"/>
              </a:rPr>
              <a:t>spring.datasource.driver</a:t>
            </a:r>
            <a:r>
              <a:rPr lang="en-US" dirty="0">
                <a:latin typeface="Cordia New" panose="020B0304020202020204" pitchFamily="34" charset="-34"/>
                <a:cs typeface="Cordia New" panose="020B0304020202020204" pitchFamily="34" charset="-34"/>
              </a:rPr>
              <a:t>-class-name=</a:t>
            </a:r>
            <a:r>
              <a:rPr lang="en-US" dirty="0" err="1">
                <a:latin typeface="Cordia New" panose="020B0304020202020204" pitchFamily="34" charset="-34"/>
                <a:cs typeface="Cordia New" panose="020B0304020202020204" pitchFamily="34" charset="-34"/>
              </a:rPr>
              <a:t>com.mysql.jdbc.Driver</a:t>
            </a:r>
            <a:endParaRPr lang="en-US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07612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64548-8AEC-19BD-E5B7-71D247826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JPA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B8A5F-A311-3A2E-16B0-9601AEAD755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838200" y="1825625"/>
            <a:ext cx="4254500" cy="4351338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Definir uma entidade:</a:t>
            </a:r>
          </a:p>
          <a:p>
            <a:pPr lvl="1"/>
            <a:r>
              <a:rPr lang="pt-BR" dirty="0"/>
              <a:t>Crie uma classe Java que represente uma entidade do seu domínio e anote-a com as anotações apropriadas do JPA. Por exemplo, vamos supor que você esteja criando um aplicativo de gerenciamento de clientes e tem uma entidade chamada "Cliente":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B504C8-8BAB-847D-F57A-94783E761510}"/>
              </a:ext>
            </a:extLst>
          </p:cNvPr>
          <p:cNvSpPr txBox="1"/>
          <p:nvPr/>
        </p:nvSpPr>
        <p:spPr>
          <a:xfrm>
            <a:off x="5448300" y="1473200"/>
            <a:ext cx="60579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javax.persistence.Entity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javax.persistence.GeneratedValue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javax.persistence.GenerationType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javax.persistence.Id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@Entity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Cliente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@Id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@GeneratedValue(strategy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GenerationType.IDENTITY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private Long id;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private String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nome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private String email;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// getters e setters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243533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CE7E0-90EE-5D40-1916-8E595CA8A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JPA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BF3C7-8094-934B-096F-D0EF2A58BA0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838200" y="1825625"/>
            <a:ext cx="10515600" cy="1908175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Criar um repositório:</a:t>
            </a:r>
          </a:p>
          <a:p>
            <a:pPr lvl="1"/>
            <a:r>
              <a:rPr lang="pt-BR" dirty="0"/>
              <a:t>Crie uma interface que estenda a interface </a:t>
            </a:r>
            <a:r>
              <a:rPr lang="pt-BR" dirty="0" err="1"/>
              <a:t>JpaRepository</a:t>
            </a:r>
            <a:r>
              <a:rPr lang="pt-BR" dirty="0"/>
              <a:t> fornecida pelo Spring Data JPA. Essa interface define os métodos CRUD básicos e também permite a criação de consultas personalizadas. Por exemplo, para a entidade "Cliente":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15B543-5AEC-1EA3-888F-F75C04715211}"/>
              </a:ext>
            </a:extLst>
          </p:cNvPr>
          <p:cNvSpPr txBox="1"/>
          <p:nvPr/>
        </p:nvSpPr>
        <p:spPr>
          <a:xfrm>
            <a:off x="1063625" y="3987660"/>
            <a:ext cx="100647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org.springframework.data.jpa.repository.JpaRepository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public interface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ClienteRepository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extends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JpaRepository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Cliente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Long&gt; 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//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métodos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adicionais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podem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ser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adicionados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aqui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249492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CE7E0-90EE-5D40-1916-8E595CA8A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JPA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BF3C7-8094-934B-096F-D0EF2A58BA0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838200" y="1825625"/>
            <a:ext cx="10706100" cy="3889375"/>
          </a:xfrm>
        </p:spPr>
        <p:txBody>
          <a:bodyPr>
            <a:normAutofit/>
          </a:bodyPr>
          <a:lstStyle/>
          <a:p>
            <a:r>
              <a:rPr lang="pt-BR" dirty="0"/>
              <a:t>Usar o repositório:</a:t>
            </a:r>
          </a:p>
          <a:p>
            <a:pPr lvl="1"/>
            <a:r>
              <a:rPr lang="pt-BR" dirty="0"/>
              <a:t>Agora você pode usar o repositório em seu código para realizar operações no banco de dados. Por exemplo, você pode injetar o repositório em um serviço ou controlador Spring e usar seus métodos para salvar, atualizar, excluir ou recuperar objetos do banco de dados. Aqui está um exemplo de uso em um controlador: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166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5704B-837C-1020-C56D-85D7117A6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JPA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BBF76E-B4DF-BDBD-B579-D05707CE7B8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838200" y="1368425"/>
            <a:ext cx="10858500" cy="51244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import </a:t>
            </a:r>
            <a:r>
              <a:rPr lang="en-US" sz="1800" dirty="0" err="1"/>
              <a:t>org.springframework.beans.factory.annotation.Autowired</a:t>
            </a:r>
            <a:r>
              <a:rPr lang="en-US" sz="1800" dirty="0"/>
              <a:t>;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public class </a:t>
            </a:r>
            <a:r>
              <a:rPr lang="en-US" sz="1800" dirty="0" err="1"/>
              <a:t>ClienteController</a:t>
            </a:r>
            <a:r>
              <a:rPr lang="en-US" sz="1800" dirty="0"/>
              <a:t> {</a:t>
            </a:r>
          </a:p>
          <a:p>
            <a:pPr marL="0" indent="0">
              <a:buNone/>
            </a:pPr>
            <a:r>
              <a:rPr lang="en-US" sz="1800" dirty="0"/>
              <a:t>private </a:t>
            </a:r>
            <a:r>
              <a:rPr lang="en-US" sz="1800" dirty="0" err="1"/>
              <a:t>ClienteRepository</a:t>
            </a:r>
            <a:r>
              <a:rPr lang="en-US" sz="1800" dirty="0"/>
              <a:t> </a:t>
            </a:r>
            <a:r>
              <a:rPr lang="en-US" sz="1800" dirty="0" err="1"/>
              <a:t>clienteRepository</a:t>
            </a:r>
            <a:r>
              <a:rPr lang="en-US" sz="1800" dirty="0"/>
              <a:t>;</a:t>
            </a:r>
          </a:p>
          <a:p>
            <a:pPr marL="0" indent="0">
              <a:buNone/>
            </a:pPr>
            <a:r>
              <a:rPr lang="en-US" sz="1800" dirty="0"/>
              <a:t>public </a:t>
            </a:r>
            <a:r>
              <a:rPr lang="en-US" sz="1800" dirty="0" err="1"/>
              <a:t>Cliente</a:t>
            </a:r>
            <a:r>
              <a:rPr lang="en-US" sz="1800" dirty="0"/>
              <a:t> </a:t>
            </a:r>
            <a:r>
              <a:rPr lang="en-US" sz="1800" dirty="0" err="1"/>
              <a:t>criarCliente</a:t>
            </a:r>
            <a:r>
              <a:rPr lang="en-US" sz="1800" dirty="0"/>
              <a:t>(</a:t>
            </a:r>
            <a:r>
              <a:rPr lang="en-US" sz="1800" dirty="0" err="1"/>
              <a:t>Cliente</a:t>
            </a:r>
            <a:r>
              <a:rPr lang="en-US" sz="1800" dirty="0"/>
              <a:t> </a:t>
            </a:r>
            <a:r>
              <a:rPr lang="en-US" sz="1800" dirty="0" err="1"/>
              <a:t>cliente</a:t>
            </a:r>
            <a:r>
              <a:rPr lang="en-US" sz="1800" dirty="0"/>
              <a:t>) {</a:t>
            </a:r>
          </a:p>
          <a:p>
            <a:pPr marL="0" indent="0">
              <a:buNone/>
            </a:pPr>
            <a:r>
              <a:rPr lang="en-US" sz="1800" dirty="0">
                <a:highlight>
                  <a:srgbClr val="FFFF00"/>
                </a:highlight>
              </a:rPr>
              <a:t>        return </a:t>
            </a:r>
            <a:r>
              <a:rPr lang="en-US" sz="1800" dirty="0" err="1">
                <a:highlight>
                  <a:srgbClr val="FFFF00"/>
                </a:highlight>
              </a:rPr>
              <a:t>clienteRepository.save</a:t>
            </a:r>
            <a:r>
              <a:rPr lang="en-US" sz="1800" dirty="0">
                <a:highlight>
                  <a:srgbClr val="FFFF00"/>
                </a:highlight>
              </a:rPr>
              <a:t>(</a:t>
            </a:r>
            <a:r>
              <a:rPr lang="en-US" sz="1800" dirty="0" err="1">
                <a:highlight>
                  <a:srgbClr val="FFFF00"/>
                </a:highlight>
              </a:rPr>
              <a:t>cliente</a:t>
            </a:r>
            <a:r>
              <a:rPr lang="en-US" sz="1800" dirty="0">
                <a:highlight>
                  <a:srgbClr val="FFFF00"/>
                </a:highlight>
              </a:rPr>
              <a:t>);</a:t>
            </a:r>
          </a:p>
          <a:p>
            <a:pPr marL="0" indent="0">
              <a:buNone/>
            </a:pPr>
            <a:r>
              <a:rPr lang="en-US" sz="1800" dirty="0"/>
              <a:t>    }</a:t>
            </a:r>
          </a:p>
          <a:p>
            <a:pPr marL="0" indent="0">
              <a:buNone/>
            </a:pPr>
            <a:r>
              <a:rPr lang="en-US" sz="1800" dirty="0"/>
              <a:t>public </a:t>
            </a:r>
            <a:r>
              <a:rPr lang="en-US" sz="1800" dirty="0" err="1"/>
              <a:t>Cliente</a:t>
            </a:r>
            <a:r>
              <a:rPr lang="en-US" sz="1800" dirty="0"/>
              <a:t> </a:t>
            </a:r>
            <a:r>
              <a:rPr lang="en-US" sz="1800" dirty="0" err="1"/>
              <a:t>getCliente</a:t>
            </a:r>
            <a:r>
              <a:rPr lang="en-US" sz="1800" dirty="0"/>
              <a:t>(Long id) {</a:t>
            </a:r>
          </a:p>
          <a:p>
            <a:pPr marL="0" indent="0">
              <a:buNone/>
            </a:pPr>
            <a:r>
              <a:rPr lang="en-US" sz="1800" dirty="0">
                <a:highlight>
                  <a:srgbClr val="FFFF00"/>
                </a:highlight>
              </a:rPr>
              <a:t>        return </a:t>
            </a:r>
            <a:r>
              <a:rPr lang="en-US" sz="1800" dirty="0" err="1">
                <a:highlight>
                  <a:srgbClr val="FFFF00"/>
                </a:highlight>
              </a:rPr>
              <a:t>clienteRepository.findById</a:t>
            </a:r>
            <a:r>
              <a:rPr lang="en-US" sz="1800" dirty="0">
                <a:highlight>
                  <a:srgbClr val="FFFF00"/>
                </a:highlight>
              </a:rPr>
              <a:t>(id)</a:t>
            </a:r>
          </a:p>
          <a:p>
            <a:pPr marL="0" indent="0">
              <a:buNone/>
            </a:pPr>
            <a:r>
              <a:rPr lang="en-US" sz="1800" dirty="0">
                <a:highlight>
                  <a:srgbClr val="FFFF00"/>
                </a:highlight>
              </a:rPr>
              <a:t>                .</a:t>
            </a:r>
            <a:r>
              <a:rPr lang="en-US" sz="1800" dirty="0" err="1">
                <a:highlight>
                  <a:srgbClr val="FFFF00"/>
                </a:highlight>
              </a:rPr>
              <a:t>orElseThrow</a:t>
            </a:r>
            <a:r>
              <a:rPr lang="en-US" sz="1800" dirty="0">
                <a:highlight>
                  <a:srgbClr val="FFFF00"/>
                </a:highlight>
              </a:rPr>
              <a:t>(() -&gt; new </a:t>
            </a:r>
            <a:r>
              <a:rPr lang="en-US" sz="1800" dirty="0" err="1">
                <a:highlight>
                  <a:srgbClr val="FFFF00"/>
                </a:highlight>
              </a:rPr>
              <a:t>ResourceNotFoundException</a:t>
            </a:r>
            <a:r>
              <a:rPr lang="en-US" sz="1800" dirty="0">
                <a:highlight>
                  <a:srgbClr val="FFFF00"/>
                </a:highlight>
              </a:rPr>
              <a:t>("</a:t>
            </a:r>
            <a:r>
              <a:rPr lang="en-US" sz="1800" dirty="0" err="1">
                <a:highlight>
                  <a:srgbClr val="FFFF00"/>
                </a:highlight>
              </a:rPr>
              <a:t>Cliente</a:t>
            </a:r>
            <a:r>
              <a:rPr lang="en-US" sz="1800" dirty="0">
                <a:highlight>
                  <a:srgbClr val="FFFF00"/>
                </a:highlight>
              </a:rPr>
              <a:t> </a:t>
            </a:r>
            <a:r>
              <a:rPr lang="en-US" sz="1800" dirty="0" err="1">
                <a:highlight>
                  <a:srgbClr val="FFFF00"/>
                </a:highlight>
              </a:rPr>
              <a:t>não</a:t>
            </a:r>
            <a:r>
              <a:rPr lang="en-US" sz="1800" dirty="0">
                <a:highlight>
                  <a:srgbClr val="FFFF00"/>
                </a:highlight>
              </a:rPr>
              <a:t> </a:t>
            </a:r>
            <a:r>
              <a:rPr lang="en-US" sz="1800" dirty="0" err="1">
                <a:highlight>
                  <a:srgbClr val="FFFF00"/>
                </a:highlight>
              </a:rPr>
              <a:t>encontrado</a:t>
            </a:r>
            <a:r>
              <a:rPr lang="en-US" sz="1800" dirty="0">
                <a:highlight>
                  <a:srgbClr val="FFFF00"/>
                </a:highlight>
              </a:rPr>
              <a:t> com o ID: " + id));</a:t>
            </a:r>
          </a:p>
          <a:p>
            <a:pPr marL="0" indent="0">
              <a:buNone/>
            </a:pPr>
            <a:r>
              <a:rPr lang="en-US" sz="1800" dirty="0"/>
              <a:t>    }</a:t>
            </a:r>
          </a:p>
          <a:p>
            <a:pPr marL="0" indent="0">
              <a:buNone/>
            </a:pPr>
            <a:r>
              <a:rPr lang="en-US" sz="18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166680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1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75683B6F-1DC0-4815-8775-D31A41FDA130}" vid="{8BCAC7A7-7F5A-4411-9EB9-EC7DF12EA93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19</TotalTime>
  <Words>989</Words>
  <Application>Microsoft Office PowerPoint</Application>
  <PresentationFormat>Widescreen</PresentationFormat>
  <Paragraphs>87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Cordia New</vt:lpstr>
      <vt:lpstr>Courier New</vt:lpstr>
      <vt:lpstr>Tw Cen MT</vt:lpstr>
      <vt:lpstr>Wingdings</vt:lpstr>
      <vt:lpstr>Wingdings 2</vt:lpstr>
      <vt:lpstr>Theme1</vt:lpstr>
      <vt:lpstr>ORM</vt:lpstr>
      <vt:lpstr>O que é orm?</vt:lpstr>
      <vt:lpstr>O que é orm?</vt:lpstr>
      <vt:lpstr>O que é orm?</vt:lpstr>
      <vt:lpstr>O que é orm?</vt:lpstr>
      <vt:lpstr>JPA</vt:lpstr>
      <vt:lpstr>JPA</vt:lpstr>
      <vt:lpstr>JPA</vt:lpstr>
      <vt:lpstr>JPA</vt:lpstr>
      <vt:lpstr>JPA</vt:lpstr>
      <vt:lpstr>JPA</vt:lpstr>
      <vt:lpstr>JPA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ORM</dc:title>
  <dc:creator>Glaser, Norton Barros</dc:creator>
  <cp:lastModifiedBy>Glaser, Norton Barros</cp:lastModifiedBy>
  <cp:revision>7</cp:revision>
  <dcterms:created xsi:type="dcterms:W3CDTF">2023-05-11T17:41:43Z</dcterms:created>
  <dcterms:modified xsi:type="dcterms:W3CDTF">2023-05-11T18:01:01Z</dcterms:modified>
</cp:coreProperties>
</file>