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00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8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71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628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04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0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80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97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89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09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4754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156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6902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191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195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762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37320-C28C-4451-8BD9-2458FADEA171}" type="datetimeFigureOut">
              <a:rPr lang="pt-BR" smtClean="0"/>
              <a:t>05/05/2023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8E081BE-8090-4620-8046-5B05109BC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28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07004-194B-4289-9806-8C38976DDD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/>
              <a:t>Backend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3B3E4A-D230-4EAB-8270-803E30F673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API REST</a:t>
            </a:r>
          </a:p>
        </p:txBody>
      </p:sp>
    </p:spTree>
    <p:extLst>
      <p:ext uri="{BB962C8B-B14F-4D97-AF65-F5344CB8AC3E}">
        <p14:creationId xmlns:p14="http://schemas.microsoft.com/office/powerpoint/2010/main" val="3061689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F5425-A449-4B5B-9277-E42C6A68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</a:t>
            </a:r>
            <a:r>
              <a:rPr lang="pt-BR" dirty="0" err="1"/>
              <a:t>backend</a:t>
            </a:r>
            <a:r>
              <a:rPr lang="pt-BR" dirty="0"/>
              <a:t> 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06F8F0-78A7-4CBB-B162-D733A56DD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Backend</a:t>
            </a:r>
            <a:r>
              <a:rPr lang="pt-BR" dirty="0"/>
              <a:t>, em termos de desenvolvimento de software, refere-se à parte de um sistema que é responsável por gerenciar os dados e a lógica de negócios, e que não é diretamente acessível pelo usuário final. Geralmente, o </a:t>
            </a:r>
            <a:r>
              <a:rPr lang="pt-BR" dirty="0" err="1"/>
              <a:t>backend</a:t>
            </a:r>
            <a:r>
              <a:rPr lang="pt-BR" dirty="0"/>
              <a:t> é responsável pelo armazenamento e manipulação de dados, autenticação e autorização de usuários, processamento de pedidos e resposta a solicitações de recursos.</a:t>
            </a:r>
          </a:p>
          <a:p>
            <a:endParaRPr lang="pt-BR" dirty="0"/>
          </a:p>
          <a:p>
            <a:r>
              <a:rPr lang="pt-BR" dirty="0"/>
              <a:t>Os componentes típicos de um </a:t>
            </a:r>
            <a:r>
              <a:rPr lang="pt-BR" dirty="0" err="1"/>
              <a:t>backend</a:t>
            </a:r>
            <a:r>
              <a:rPr lang="pt-BR" dirty="0"/>
              <a:t> incluem servidores de aplicativos, bancos de dados, APIs (interfaces de programação de aplicativos), bem como outras ferramentas e tecnologias que permitem a comunicação entre o </a:t>
            </a:r>
            <a:r>
              <a:rPr lang="pt-BR" dirty="0" err="1"/>
              <a:t>frontend</a:t>
            </a:r>
            <a:r>
              <a:rPr lang="pt-BR" dirty="0"/>
              <a:t> e o </a:t>
            </a:r>
            <a:r>
              <a:rPr lang="pt-BR" dirty="0" err="1"/>
              <a:t>backend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425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15D88-B879-43AF-BF15-8016FD2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Api</a:t>
            </a:r>
            <a:r>
              <a:rPr lang="pt-BR" dirty="0"/>
              <a:t> </a:t>
            </a:r>
            <a:r>
              <a:rPr lang="pt-BR" dirty="0" err="1"/>
              <a:t>Restful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F72FAE-AA8C-45F0-BF21-E6AEEBD0E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API </a:t>
            </a:r>
            <a:r>
              <a:rPr lang="pt-BR" dirty="0" err="1"/>
              <a:t>Restful</a:t>
            </a:r>
            <a:r>
              <a:rPr lang="pt-BR" dirty="0"/>
              <a:t> (</a:t>
            </a:r>
            <a:r>
              <a:rPr lang="pt-BR" dirty="0" err="1"/>
              <a:t>Representational</a:t>
            </a:r>
            <a:r>
              <a:rPr lang="pt-BR" dirty="0"/>
              <a:t> </a:t>
            </a:r>
            <a:r>
              <a:rPr lang="pt-BR" dirty="0" err="1"/>
              <a:t>State</a:t>
            </a:r>
            <a:r>
              <a:rPr lang="pt-BR" dirty="0"/>
              <a:t> </a:t>
            </a:r>
            <a:r>
              <a:rPr lang="pt-BR" dirty="0" err="1"/>
              <a:t>Transfer</a:t>
            </a:r>
            <a:r>
              <a:rPr lang="pt-BR" dirty="0"/>
              <a:t>) é uma arquitetura de software que define um conjunto de padrões e princípios para criar APIs (</a:t>
            </a:r>
            <a:r>
              <a:rPr lang="pt-BR" dirty="0" err="1"/>
              <a:t>Application</a:t>
            </a:r>
            <a:r>
              <a:rPr lang="pt-BR" dirty="0"/>
              <a:t> </a:t>
            </a:r>
            <a:r>
              <a:rPr lang="pt-BR" dirty="0" err="1"/>
              <a:t>Programming</a:t>
            </a:r>
            <a:r>
              <a:rPr lang="pt-BR" dirty="0"/>
              <a:t> Interfaces) baseadas em HTTP. Essa abordagem enfatiza a interoperabilidade entre sistemas, permitindo que diferentes aplicativos se comuniquem uns com os outros de forma mais fácil e padronizada.</a:t>
            </a:r>
          </a:p>
          <a:p>
            <a:endParaRPr lang="pt-BR" dirty="0"/>
          </a:p>
          <a:p>
            <a:r>
              <a:rPr lang="pt-BR" dirty="0"/>
              <a:t>Em uma API </a:t>
            </a:r>
            <a:r>
              <a:rPr lang="pt-BR" dirty="0" err="1"/>
              <a:t>Restful</a:t>
            </a:r>
            <a:r>
              <a:rPr lang="pt-BR" dirty="0"/>
              <a:t>, as solicitações HTTP (como GET, POST, PUT e DELETE) são usadas para acessar recursos e realizar operações em um servidor web. Esses recursos são geralmente representados em formato de dados como JSON (</a:t>
            </a:r>
            <a:r>
              <a:rPr lang="pt-BR" dirty="0" err="1"/>
              <a:t>JavaScript</a:t>
            </a:r>
            <a:r>
              <a:rPr lang="pt-BR" dirty="0"/>
              <a:t> </a:t>
            </a:r>
            <a:r>
              <a:rPr lang="pt-BR" dirty="0" err="1"/>
              <a:t>Object</a:t>
            </a:r>
            <a:r>
              <a:rPr lang="pt-BR" dirty="0"/>
              <a:t> </a:t>
            </a:r>
            <a:r>
              <a:rPr lang="pt-BR" dirty="0" err="1"/>
              <a:t>Notation</a:t>
            </a:r>
            <a:r>
              <a:rPr lang="pt-BR" dirty="0"/>
              <a:t>) ou XML (</a:t>
            </a:r>
            <a:r>
              <a:rPr lang="pt-BR" dirty="0" err="1"/>
              <a:t>Extensible</a:t>
            </a:r>
            <a:r>
              <a:rPr lang="pt-BR" dirty="0"/>
              <a:t> Markup </a:t>
            </a:r>
            <a:r>
              <a:rPr lang="pt-BR" dirty="0" err="1"/>
              <a:t>Language</a:t>
            </a:r>
            <a:r>
              <a:rPr lang="pt-BR" dirty="0"/>
              <a:t>).</a:t>
            </a:r>
          </a:p>
          <a:p>
            <a:endParaRPr lang="pt-BR" dirty="0"/>
          </a:p>
          <a:p>
            <a:r>
              <a:rPr lang="pt-BR" dirty="0"/>
              <a:t>web e móveis, bem como em integrações de sistemas e serviços. Elas são uma abordagem popular para a construção de APIs devido à sua simplicidade, escalabilidade e interoperabilidade.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074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39A9D-D7CF-4501-8ED0-4644DE8F7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Api</a:t>
            </a:r>
            <a:r>
              <a:rPr lang="pt-BR" dirty="0"/>
              <a:t> </a:t>
            </a:r>
            <a:r>
              <a:rPr lang="pt-BR" dirty="0" err="1"/>
              <a:t>Restful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54F452-4013-4FE0-92FA-0E5A04ED4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As APIs </a:t>
            </a:r>
            <a:r>
              <a:rPr lang="pt-BR" dirty="0" err="1"/>
              <a:t>Restful</a:t>
            </a:r>
            <a:r>
              <a:rPr lang="pt-BR" dirty="0"/>
              <a:t> são projetadas para serem escaláveis, flexíveis e seguras. Elas seguem os seguintes princípios:</a:t>
            </a:r>
          </a:p>
          <a:p>
            <a:r>
              <a:rPr lang="pt-BR" dirty="0"/>
              <a:t>Cada recurso é representado por um URL (</a:t>
            </a:r>
            <a:r>
              <a:rPr lang="pt-BR" dirty="0" err="1"/>
              <a:t>Uniform</a:t>
            </a:r>
            <a:r>
              <a:rPr lang="pt-BR" dirty="0"/>
              <a:t> </a:t>
            </a:r>
            <a:r>
              <a:rPr lang="pt-BR" dirty="0" err="1"/>
              <a:t>Resource</a:t>
            </a:r>
            <a:r>
              <a:rPr lang="pt-BR" dirty="0"/>
              <a:t> </a:t>
            </a:r>
            <a:r>
              <a:rPr lang="pt-BR" dirty="0" err="1"/>
              <a:t>Locator</a:t>
            </a:r>
            <a:r>
              <a:rPr lang="pt-BR" dirty="0"/>
              <a:t>) exclusivo, que é usado para acessá-lo e manipulá-lo.</a:t>
            </a:r>
          </a:p>
          <a:p>
            <a:r>
              <a:rPr lang="pt-BR" dirty="0"/>
              <a:t>As operações em recursos são realizadas por meio de métodos HTTP padronizados, como GET, POST, PUT e DELETE.</a:t>
            </a:r>
          </a:p>
          <a:p>
            <a:r>
              <a:rPr lang="pt-BR" dirty="0"/>
              <a:t>As respostas da API são geralmente retornadas no formato de dados como JSON ou XML.</a:t>
            </a:r>
          </a:p>
          <a:p>
            <a:r>
              <a:rPr lang="pt-BR" dirty="0"/>
              <a:t>As APIs </a:t>
            </a:r>
            <a:r>
              <a:rPr lang="pt-BR" dirty="0" err="1"/>
              <a:t>Restful</a:t>
            </a:r>
            <a:r>
              <a:rPr lang="pt-BR" dirty="0"/>
              <a:t> não mantêm o estado da sessão do cliente no servidor, permitindo que elas sejam facilmente escaláveis.</a:t>
            </a:r>
          </a:p>
          <a:p>
            <a:r>
              <a:rPr lang="pt-BR" dirty="0"/>
              <a:t>As APIs </a:t>
            </a:r>
            <a:r>
              <a:rPr lang="pt-BR" dirty="0" err="1"/>
              <a:t>Restful</a:t>
            </a:r>
            <a:r>
              <a:rPr lang="pt-BR" dirty="0"/>
              <a:t> seguem o princípio de "</a:t>
            </a:r>
            <a:r>
              <a:rPr lang="pt-BR" dirty="0" err="1"/>
              <a:t>separation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concerns</a:t>
            </a:r>
            <a:r>
              <a:rPr lang="pt-BR" dirty="0"/>
              <a:t>", ou seja, separação de preocupações entre as diferentes camadas de um sistema, permitindo que elas sejam mais modular e fáceis de manter.</a:t>
            </a:r>
          </a:p>
          <a:p>
            <a:r>
              <a:rPr lang="pt-BR" dirty="0"/>
              <a:t>As APIs </a:t>
            </a:r>
            <a:r>
              <a:rPr lang="pt-BR" dirty="0" err="1"/>
              <a:t>Restful</a:t>
            </a:r>
            <a:r>
              <a:rPr lang="pt-BR" dirty="0"/>
              <a:t> são amplamente utilizadas na construção de aplicativos </a:t>
            </a:r>
          </a:p>
        </p:txBody>
      </p:sp>
    </p:spTree>
    <p:extLst>
      <p:ext uri="{BB962C8B-B14F-4D97-AF65-F5344CB8AC3E}">
        <p14:creationId xmlns:p14="http://schemas.microsoft.com/office/powerpoint/2010/main" val="2598614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A3B86-8C65-4063-A598-CC94834BE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Spring Boot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B27958-BBDB-410B-BE9F-8C711F067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Spring Boot é um framework de desenvolvimento de software para a plataforma Java que permite a criação rápida e fácil de aplicativos Spring. Ele é baseado no framework Spring, mas adiciona uma série de recursos adicionais para facilitar a configuração e o desenvolvimento de aplicativos.</a:t>
            </a:r>
          </a:p>
          <a:p>
            <a:endParaRPr lang="pt-BR" dirty="0"/>
          </a:p>
          <a:p>
            <a:r>
              <a:rPr lang="pt-BR" dirty="0"/>
              <a:t>O Spring Boot tem como objetivo simplificar o processo de configuração e desenvolvimento de aplicativos Spring, reduzindo a quantidade de código e configuração necessários para criar um aplicativo funcional. Ele oferece suporte a recursos como autoconfiguração, inicialização rápida, monitoramento de aplicativos e teste de unidade integrado.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5092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2CF62-1947-458B-842E-24380C76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Spring Boot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3236FA-14BC-486C-9171-DE0780CEA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pt-BR" dirty="0"/>
          </a:p>
          <a:p>
            <a:r>
              <a:rPr lang="pt-BR" dirty="0"/>
              <a:t>Alguns dos recursos do Spring Boot incluem:</a:t>
            </a:r>
          </a:p>
          <a:p>
            <a:pPr lvl="1"/>
            <a:r>
              <a:rPr lang="pt-BR" dirty="0"/>
              <a:t>Autoconfiguração: o Spring Boot pode configurar automaticamente as dependências e bibliotecas necessárias para o aplicativo, o que reduz o tempo de configuração manual.</a:t>
            </a:r>
          </a:p>
          <a:p>
            <a:pPr lvl="1"/>
            <a:r>
              <a:rPr lang="pt-BR" dirty="0"/>
              <a:t>Inicialização rápida: o Spring Boot tem uma inicialização rápida, permitindo que o aplicativo seja executado mais rapidamente.</a:t>
            </a:r>
          </a:p>
          <a:p>
            <a:pPr lvl="1"/>
            <a:r>
              <a:rPr lang="pt-BR" dirty="0"/>
              <a:t>Monitoramento de aplicativos: o Spring Boot tem recursos de monitoramento de aplicativos integrados, que permitem monitorar facilmente a saúde do aplicativo, bem como as métricas de desempenho.</a:t>
            </a:r>
          </a:p>
          <a:p>
            <a:pPr lvl="1"/>
            <a:r>
              <a:rPr lang="pt-BR" dirty="0"/>
              <a:t>Teste de unidade integrado: o Spring Boot facilita a escrita de testes de unidade, permitindo que os desenvolvedores testem facilmente o aplicativo.</a:t>
            </a:r>
          </a:p>
          <a:p>
            <a:pPr lvl="1"/>
            <a:r>
              <a:rPr lang="pt-BR" dirty="0"/>
              <a:t>O Spring Boot é usado em muitos tipos de aplicativos, desde aplicativos web até aplicativos de processamento de lotes e </a:t>
            </a:r>
            <a:r>
              <a:rPr lang="pt-BR" dirty="0" err="1"/>
              <a:t>microsserviços</a:t>
            </a:r>
            <a:r>
              <a:rPr lang="pt-BR" dirty="0"/>
              <a:t>. Ele oferece suporte a uma variedade de tecnologias, incluindo JDBC, JPA, REST, </a:t>
            </a:r>
            <a:r>
              <a:rPr lang="pt-BR" dirty="0" err="1"/>
              <a:t>WebSockets</a:t>
            </a:r>
            <a:r>
              <a:rPr lang="pt-BR" dirty="0"/>
              <a:t>, entre outras. O Spring Boot também é compatível com uma variedade de plataformas de nuvem, incluindo </a:t>
            </a:r>
            <a:r>
              <a:rPr lang="pt-BR" dirty="0" err="1"/>
              <a:t>Amazon</a:t>
            </a:r>
            <a:r>
              <a:rPr lang="pt-BR" dirty="0"/>
              <a:t> Web Services, Microsoft Azure e Google Cloud Platform.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9064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D81C5-E756-4D79-9334-71205426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Quais as vantagens de usar um </a:t>
            </a:r>
            <a:r>
              <a:rPr lang="pt-BR" dirty="0" err="1"/>
              <a:t>backend</a:t>
            </a:r>
            <a:r>
              <a:rPr lang="pt-BR" dirty="0"/>
              <a:t> baseado em uma </a:t>
            </a:r>
            <a:r>
              <a:rPr lang="pt-BR" dirty="0" err="1"/>
              <a:t>api</a:t>
            </a:r>
            <a:r>
              <a:rPr lang="pt-BR" dirty="0"/>
              <a:t> </a:t>
            </a:r>
            <a:r>
              <a:rPr lang="pt-BR" dirty="0" err="1"/>
              <a:t>rest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0CCBF5-3D1D-4D6A-9C3B-3B6F9DC6A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Existem várias vantagens em usar uma API </a:t>
            </a:r>
            <a:r>
              <a:rPr lang="pt-BR" dirty="0" err="1"/>
              <a:t>Restful</a:t>
            </a:r>
            <a:r>
              <a:rPr lang="pt-BR" dirty="0"/>
              <a:t> em vez de uma aplicação web tradicional, incluindo:</a:t>
            </a:r>
          </a:p>
          <a:p>
            <a:pPr lvl="1"/>
            <a:r>
              <a:rPr lang="pt-BR" dirty="0"/>
              <a:t>Escalabilidade: Uma API </a:t>
            </a:r>
            <a:r>
              <a:rPr lang="pt-BR" dirty="0" err="1"/>
              <a:t>Restful</a:t>
            </a:r>
            <a:r>
              <a:rPr lang="pt-BR" dirty="0"/>
              <a:t> pode ser facilmente escalada horizontalmente para lidar com um grande número de solicitações. Como as APIs não mantêm o estado da sessão do cliente no servidor, elas podem ser facilmente distribuídas em vários servidores sem problemas de sincronização de estado.</a:t>
            </a:r>
          </a:p>
          <a:p>
            <a:pPr lvl="1"/>
            <a:r>
              <a:rPr lang="pt-BR" dirty="0"/>
              <a:t>Flexibilidade: As APIs </a:t>
            </a:r>
            <a:r>
              <a:rPr lang="pt-BR" dirty="0" err="1"/>
              <a:t>Restful</a:t>
            </a:r>
            <a:r>
              <a:rPr lang="pt-BR" dirty="0"/>
              <a:t> são projetadas para serem independentes de plataforma, o que significa que podem ser usadas em diferentes tipos de dispositivos e aplicativos. Isso torna mais fácil para as empresas alcançarem um público maior e se adaptarem a diferentes necessidades de clientes.</a:t>
            </a:r>
          </a:p>
          <a:p>
            <a:pPr lvl="1"/>
            <a:r>
              <a:rPr lang="pt-BR" dirty="0"/>
              <a:t>Padronização: As APIs </a:t>
            </a:r>
            <a:r>
              <a:rPr lang="pt-BR" dirty="0" err="1"/>
              <a:t>Restful</a:t>
            </a:r>
            <a:r>
              <a:rPr lang="pt-BR" dirty="0"/>
              <a:t> seguem um conjunto de padrões e princípios bem definidos, o que facilita a interoperabilidade e a comunicação entre diferentes sistemas. Isso permite que as empresas integrem facilmente seus sistemas com outros sistemas de terceiros e de parceiros.</a:t>
            </a:r>
          </a:p>
        </p:txBody>
      </p:sp>
    </p:spTree>
    <p:extLst>
      <p:ext uri="{BB962C8B-B14F-4D97-AF65-F5344CB8AC3E}">
        <p14:creationId xmlns:p14="http://schemas.microsoft.com/office/powerpoint/2010/main" val="1091115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4AC84F-6435-4B52-971D-C8139E01B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Quais as vantagens de usar um </a:t>
            </a:r>
            <a:r>
              <a:rPr lang="pt-BR" dirty="0" err="1"/>
              <a:t>backend</a:t>
            </a:r>
            <a:r>
              <a:rPr lang="pt-BR" dirty="0"/>
              <a:t> baseado em uma </a:t>
            </a:r>
            <a:r>
              <a:rPr lang="pt-BR" dirty="0" err="1"/>
              <a:t>api</a:t>
            </a:r>
            <a:r>
              <a:rPr lang="pt-BR" dirty="0"/>
              <a:t> </a:t>
            </a:r>
            <a:r>
              <a:rPr lang="pt-BR" dirty="0" err="1"/>
              <a:t>rest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400429-0E62-449D-BA27-ACD5E5583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Segurança: As APIs </a:t>
            </a:r>
            <a:r>
              <a:rPr lang="pt-BR" dirty="0" err="1"/>
              <a:t>Restful</a:t>
            </a:r>
            <a:r>
              <a:rPr lang="pt-BR" dirty="0"/>
              <a:t> oferecem um alto nível de segurança, pois são projetadas para serem protegidas contra ataques como injeção SQL, ataques XSS e CSRF. Elas também podem ser facilmente protegidas usando autenticação e autorização baseadas em </a:t>
            </a:r>
            <a:r>
              <a:rPr lang="pt-BR" dirty="0" err="1"/>
              <a:t>tokens</a:t>
            </a:r>
            <a:r>
              <a:rPr lang="pt-BR" dirty="0"/>
              <a:t>, como o OAuth2.</a:t>
            </a:r>
          </a:p>
          <a:p>
            <a:r>
              <a:rPr lang="pt-BR" dirty="0"/>
              <a:t>Performance: As APIs </a:t>
            </a:r>
            <a:r>
              <a:rPr lang="pt-BR" dirty="0" err="1"/>
              <a:t>Restful</a:t>
            </a:r>
            <a:r>
              <a:rPr lang="pt-BR" dirty="0"/>
              <a:t> são geralmente mais rápidas do que as aplicações web tradicionais, pois enviam e recebem apenas os dados necessários para cada solicitação. Além disso, como as APIs não precisam </a:t>
            </a:r>
            <a:r>
              <a:rPr lang="pt-BR" dirty="0" err="1"/>
              <a:t>renderizar</a:t>
            </a:r>
            <a:r>
              <a:rPr lang="pt-BR" dirty="0"/>
              <a:t> páginas da web inteiras, elas podem fornecer uma resposta mais rápida para o usuário final.</a:t>
            </a:r>
          </a:p>
          <a:p>
            <a:r>
              <a:rPr lang="pt-BR" dirty="0"/>
              <a:t>Facilidade de manutenção: As APIs </a:t>
            </a:r>
            <a:r>
              <a:rPr lang="pt-BR" dirty="0" err="1"/>
              <a:t>Restful</a:t>
            </a:r>
            <a:r>
              <a:rPr lang="pt-BR" dirty="0"/>
              <a:t> são geralmente mais fáceis de manter do que as aplicações web tradicionais, pois são projetadas para serem mais modular e separadas em camadas. Isso permite que as empresas alterem e atualizem facilmente diferentes componentes da API sem afetar outras partes do sistema.</a:t>
            </a:r>
          </a:p>
          <a:p>
            <a:r>
              <a:rPr lang="pt-BR" dirty="0"/>
              <a:t>No geral, as APIs </a:t>
            </a:r>
            <a:r>
              <a:rPr lang="pt-BR" dirty="0" err="1"/>
              <a:t>Restful</a:t>
            </a:r>
            <a:r>
              <a:rPr lang="pt-BR" dirty="0"/>
              <a:t> oferecem uma série de vantagens em relação às aplicações web tradicionais, tornando-as uma opção atraente para empresas que buscam escalabilidade, flexibilidade, segurança, desempenho e facilidade de manutenção em suas soluções de software.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4348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70B46-A845-4751-9F3B-6167F1A9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Api</a:t>
            </a:r>
            <a:r>
              <a:rPr lang="pt-BR" dirty="0"/>
              <a:t> </a:t>
            </a:r>
            <a:r>
              <a:rPr lang="pt-BR" dirty="0" err="1"/>
              <a:t>Rest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713BF4E7-40D7-4514-8400-D2348D73E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1834" y="2133600"/>
            <a:ext cx="5450158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0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09725-3530-4B7F-8728-7A69C37C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Api</a:t>
            </a:r>
            <a:r>
              <a:rPr lang="pt-BR" dirty="0"/>
              <a:t> </a:t>
            </a:r>
            <a:r>
              <a:rPr lang="pt-BR" dirty="0" err="1"/>
              <a:t>Rest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6788A0-A582-43CD-BEB4-B5F94DC4A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Nesse diagrama, o cliente (por exemplo, um aplicativo móvel ou uma aplicação web) faz uma solicitação HTTP ou HTTPS para o servidor da API </a:t>
            </a:r>
            <a:r>
              <a:rPr lang="pt-BR" dirty="0" err="1"/>
              <a:t>Restful</a:t>
            </a:r>
            <a:r>
              <a:rPr lang="pt-BR" dirty="0"/>
              <a:t>. O servidor processa a solicitação e retorna a resposta em formato JSON ou XML.</a:t>
            </a:r>
          </a:p>
          <a:p>
            <a:endParaRPr lang="pt-BR" dirty="0"/>
          </a:p>
          <a:p>
            <a:r>
              <a:rPr lang="pt-BR" dirty="0"/>
              <a:t>A comunicação entre o cliente e o servidor da API </a:t>
            </a:r>
            <a:r>
              <a:rPr lang="pt-BR" dirty="0" err="1"/>
              <a:t>Restful</a:t>
            </a:r>
            <a:r>
              <a:rPr lang="pt-BR" dirty="0"/>
              <a:t> ocorre por meio de solicitações HTTP ou HTTPS, que geralmente incluem um verbo HTTP (por exemplo, GET, POST, PUT ou DELETE) e uma URI (</a:t>
            </a:r>
            <a:r>
              <a:rPr lang="pt-BR" dirty="0" err="1"/>
              <a:t>Uniform</a:t>
            </a:r>
            <a:r>
              <a:rPr lang="pt-BR" dirty="0"/>
              <a:t> </a:t>
            </a:r>
            <a:r>
              <a:rPr lang="pt-BR" dirty="0" err="1"/>
              <a:t>Resource</a:t>
            </a:r>
            <a:r>
              <a:rPr lang="pt-BR" dirty="0"/>
              <a:t> </a:t>
            </a:r>
            <a:r>
              <a:rPr lang="pt-BR" dirty="0" err="1"/>
              <a:t>Identifier</a:t>
            </a:r>
            <a:r>
              <a:rPr lang="pt-BR" dirty="0"/>
              <a:t>) que identifica o recurso solicitado.</a:t>
            </a:r>
          </a:p>
          <a:p>
            <a:endParaRPr lang="pt-BR" dirty="0"/>
          </a:p>
          <a:p>
            <a:r>
              <a:rPr lang="pt-BR" dirty="0"/>
              <a:t>A resposta da API </a:t>
            </a:r>
            <a:r>
              <a:rPr lang="pt-BR" dirty="0" err="1"/>
              <a:t>Restful</a:t>
            </a:r>
            <a:r>
              <a:rPr lang="pt-BR" dirty="0"/>
              <a:t> geralmente inclui um código de status HTTP (por exemplo, 200 OK, 400 </a:t>
            </a:r>
            <a:r>
              <a:rPr lang="pt-BR" dirty="0" err="1"/>
              <a:t>Bad</a:t>
            </a:r>
            <a:r>
              <a:rPr lang="pt-BR" dirty="0"/>
              <a:t> </a:t>
            </a:r>
            <a:r>
              <a:rPr lang="pt-BR" dirty="0" err="1"/>
              <a:t>Request</a:t>
            </a:r>
            <a:r>
              <a:rPr lang="pt-BR" dirty="0"/>
              <a:t> ou 500 </a:t>
            </a:r>
            <a:r>
              <a:rPr lang="pt-BR" dirty="0" err="1"/>
              <a:t>Internal</a:t>
            </a:r>
            <a:r>
              <a:rPr lang="pt-BR" dirty="0"/>
              <a:t> Server </a:t>
            </a:r>
            <a:r>
              <a:rPr lang="pt-BR" dirty="0" err="1"/>
              <a:t>Error</a:t>
            </a:r>
            <a:r>
              <a:rPr lang="pt-BR" dirty="0"/>
              <a:t>) e um corpo de resposta que contém os dados solicitados pelo cliente. O corpo da resposta é geralmente em formato JSON ou XML para facilitar o processamento pelos clientes.</a:t>
            </a:r>
          </a:p>
        </p:txBody>
      </p:sp>
    </p:spTree>
    <p:extLst>
      <p:ext uri="{BB962C8B-B14F-4D97-AF65-F5344CB8AC3E}">
        <p14:creationId xmlns:p14="http://schemas.microsoft.com/office/powerpoint/2010/main" val="1023616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B14A5-1E35-4C92-9929-CF17AEF8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Metodos</a:t>
            </a:r>
            <a:r>
              <a:rPr lang="pt-BR" dirty="0"/>
              <a:t> HTTP API REST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34937B-14C3-4BD1-A708-4977077F3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Existem vários métodos HTTP que podem ser usados em uma API </a:t>
            </a:r>
            <a:r>
              <a:rPr lang="pt-BR" dirty="0" err="1"/>
              <a:t>Restful</a:t>
            </a:r>
            <a:r>
              <a:rPr lang="pt-BR" dirty="0"/>
              <a:t>, sendo os principais:</a:t>
            </a:r>
          </a:p>
          <a:p>
            <a:pPr lvl="1"/>
            <a:r>
              <a:rPr lang="pt-BR" dirty="0"/>
              <a:t>GET: é usado para recuperar um recurso. Quando o cliente faz uma solicitação GET para uma URI, o servidor deve retornar uma representação do recurso identificado pela URI.</a:t>
            </a:r>
          </a:p>
          <a:p>
            <a:pPr lvl="1"/>
            <a:r>
              <a:rPr lang="pt-BR" dirty="0"/>
              <a:t>POST: é usado para criar um novo recurso. Quando o cliente faz uma solicitação POST para uma URI, o servidor deve criar um novo recurso com base nas informações fornecidas no corpo da solicitação.</a:t>
            </a:r>
          </a:p>
          <a:p>
            <a:pPr lvl="1"/>
            <a:r>
              <a:rPr lang="pt-BR" dirty="0"/>
              <a:t>PUT: é usado para atualizar um recurso existente. Quando o cliente faz uma solicitação PUT para uma URI, o servidor deve atualizar o recurso identificado pela URI com base nas informações fornecidas no corpo da solicitação.</a:t>
            </a:r>
          </a:p>
          <a:p>
            <a:pPr lvl="1"/>
            <a:r>
              <a:rPr lang="pt-BR" dirty="0"/>
              <a:t>DELETE: é usado para excluir um recurso existente. Quando o cliente faz uma solicitação DELETE para uma URI, o servidor deve excluir o recurso identificado pela URI.</a:t>
            </a:r>
          </a:p>
          <a:p>
            <a:pPr lvl="1"/>
            <a:r>
              <a:rPr lang="pt-BR" dirty="0"/>
              <a:t>PATCH: é usado para atualizar parcialmente um recurso existente. Quando o cliente faz uma solicitação PATCH para uma URI, o servidor deve atualizar apenas as partes do recurso identificado pela URI especificadas no corpo da solicitação.</a:t>
            </a:r>
          </a:p>
          <a:p>
            <a:endParaRPr lang="pt-BR" dirty="0"/>
          </a:p>
          <a:p>
            <a:r>
              <a:rPr lang="pt-BR" dirty="0"/>
              <a:t>Além desses, existem outros métodos HTTP menos comuns, como HEAD, OPTIONS e TRACE, que podem ser usados em uma API </a:t>
            </a:r>
            <a:r>
              <a:rPr lang="pt-BR" dirty="0" err="1"/>
              <a:t>Restful</a:t>
            </a:r>
            <a:r>
              <a:rPr lang="pt-BR" dirty="0"/>
              <a:t> dependendo das necessidades específicas da aplicação.</a:t>
            </a:r>
          </a:p>
        </p:txBody>
      </p:sp>
    </p:spTree>
    <p:extLst>
      <p:ext uri="{BB962C8B-B14F-4D97-AF65-F5344CB8AC3E}">
        <p14:creationId xmlns:p14="http://schemas.microsoft.com/office/powerpoint/2010/main" val="2852159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92BA8-E9E3-4D74-9340-19E95F05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Mensagens de Retorno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CC7147-8439-4EA3-96B8-0F4912A22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pt-BR" dirty="0"/>
              <a:t>As mensagens de retorno de uma API </a:t>
            </a:r>
            <a:r>
              <a:rPr lang="pt-BR" dirty="0" err="1"/>
              <a:t>Restful</a:t>
            </a:r>
            <a:r>
              <a:rPr lang="pt-BR" dirty="0"/>
              <a:t> geralmente incluem um código de status HTTP e um corpo de resposta em formato JSON ou XML.</a:t>
            </a:r>
          </a:p>
          <a:p>
            <a:r>
              <a:rPr lang="pt-BR" dirty="0"/>
              <a:t>Os códigos de status HTTP indicam o resultado da solicitação feita pelo cliente e podem ser classificados em cinco categorias principais:</a:t>
            </a:r>
          </a:p>
          <a:p>
            <a:pPr lvl="1"/>
            <a:r>
              <a:rPr lang="pt-BR" dirty="0"/>
              <a:t>Códigos de status informativos (100-199): indicam que a solicitação foi recebida e está sendo processada.</a:t>
            </a:r>
          </a:p>
          <a:p>
            <a:pPr lvl="1"/>
            <a:r>
              <a:rPr lang="pt-BR" dirty="0"/>
              <a:t>Códigos de status de sucesso (200-299): indicam que a solicitação foi bem-sucedida.</a:t>
            </a:r>
          </a:p>
          <a:p>
            <a:pPr lvl="1"/>
            <a:r>
              <a:rPr lang="pt-BR" dirty="0"/>
              <a:t>Códigos de status de redirecionamento (300-399): indicam que a solicitação precisa ser redirecionada para outra URI para ser concluída.</a:t>
            </a:r>
          </a:p>
          <a:p>
            <a:pPr lvl="1"/>
            <a:r>
              <a:rPr lang="pt-BR" dirty="0"/>
              <a:t>Códigos de status de erro do cliente (400-499): indicam que ocorreu um erro na solicitação feita pelo cliente.</a:t>
            </a:r>
          </a:p>
          <a:p>
            <a:pPr lvl="1"/>
            <a:r>
              <a:rPr lang="pt-BR" dirty="0"/>
              <a:t>Códigos de status de erro do servidor (500-599): indicam que ocorreu um erro no servidor ao processar a solicitação do cliente.</a:t>
            </a:r>
          </a:p>
          <a:p>
            <a:endParaRPr lang="pt-BR" dirty="0"/>
          </a:p>
          <a:p>
            <a:r>
              <a:rPr lang="pt-BR" dirty="0"/>
              <a:t>Alguns exemplos comuns de códigos de status HTTP são:</a:t>
            </a:r>
          </a:p>
          <a:p>
            <a:pPr lvl="1"/>
            <a:r>
              <a:rPr lang="pt-BR" dirty="0"/>
              <a:t>200 OK: indica que a solicitação foi bem-sucedida.</a:t>
            </a:r>
          </a:p>
          <a:p>
            <a:pPr lvl="1"/>
            <a:r>
              <a:rPr lang="pt-BR" dirty="0"/>
              <a:t>201 </a:t>
            </a:r>
            <a:r>
              <a:rPr lang="pt-BR" dirty="0" err="1"/>
              <a:t>Created</a:t>
            </a:r>
            <a:r>
              <a:rPr lang="pt-BR" dirty="0"/>
              <a:t>: indica que um novo recurso foi criado com sucesso.</a:t>
            </a:r>
          </a:p>
          <a:p>
            <a:pPr lvl="1"/>
            <a:r>
              <a:rPr lang="pt-BR" dirty="0"/>
              <a:t>400 </a:t>
            </a:r>
            <a:r>
              <a:rPr lang="pt-BR" dirty="0" err="1"/>
              <a:t>Bad</a:t>
            </a:r>
            <a:r>
              <a:rPr lang="pt-BR" dirty="0"/>
              <a:t> </a:t>
            </a:r>
            <a:r>
              <a:rPr lang="pt-BR" dirty="0" err="1"/>
              <a:t>Request</a:t>
            </a:r>
            <a:r>
              <a:rPr lang="pt-BR" dirty="0"/>
              <a:t>: indica que a solicitação do cliente não pôde ser processada pelo servidor.</a:t>
            </a:r>
          </a:p>
          <a:p>
            <a:pPr lvl="1"/>
            <a:r>
              <a:rPr lang="pt-BR" dirty="0"/>
              <a:t>401 </a:t>
            </a:r>
            <a:r>
              <a:rPr lang="pt-BR" dirty="0" err="1"/>
              <a:t>Unauthorized</a:t>
            </a:r>
            <a:r>
              <a:rPr lang="pt-BR" dirty="0"/>
              <a:t>: indica que a solicitação do cliente não foi autenticada.</a:t>
            </a:r>
          </a:p>
          <a:p>
            <a:pPr lvl="1"/>
            <a:r>
              <a:rPr lang="pt-BR" dirty="0"/>
              <a:t>404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Found</a:t>
            </a:r>
            <a:r>
              <a:rPr lang="pt-BR" dirty="0"/>
              <a:t>: indica que o recurso solicitado não foi encontrado.</a:t>
            </a:r>
          </a:p>
          <a:p>
            <a:pPr lvl="1"/>
            <a:r>
              <a:rPr lang="pt-BR" dirty="0"/>
              <a:t>500 </a:t>
            </a:r>
            <a:r>
              <a:rPr lang="pt-BR" dirty="0" err="1"/>
              <a:t>Internal</a:t>
            </a:r>
            <a:r>
              <a:rPr lang="pt-BR" dirty="0"/>
              <a:t> Server </a:t>
            </a:r>
            <a:r>
              <a:rPr lang="pt-BR" dirty="0" err="1"/>
              <a:t>Error</a:t>
            </a:r>
            <a:r>
              <a:rPr lang="pt-BR" dirty="0"/>
              <a:t>: indica que ocorreu um erro no servidor ao processar a solicitação do cliente.</a:t>
            </a:r>
          </a:p>
          <a:p>
            <a:r>
              <a:rPr lang="pt-BR" dirty="0"/>
              <a:t>O corpo de resposta em formato JSON ou XML geralmente contém os dados solicitados pelo cliente ou informações adicionais sobre o resultado da solicitação. O corpo da resposta também pode conter mensagens de erro e informações de depuração para ajudar os desenvolvedores a solucionar problemas.</a:t>
            </a:r>
          </a:p>
        </p:txBody>
      </p:sp>
    </p:spTree>
    <p:extLst>
      <p:ext uri="{BB962C8B-B14F-4D97-AF65-F5344CB8AC3E}">
        <p14:creationId xmlns:p14="http://schemas.microsoft.com/office/powerpoint/2010/main" val="2740583125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1758</Words>
  <Application>Microsoft Office PowerPoint</Application>
  <PresentationFormat>Widescreen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Cacho</vt:lpstr>
      <vt:lpstr>Backend</vt:lpstr>
      <vt:lpstr>O que é backend ?</vt:lpstr>
      <vt:lpstr>Api Restful</vt:lpstr>
      <vt:lpstr>Api Restful</vt:lpstr>
      <vt:lpstr>Spring Boot</vt:lpstr>
      <vt:lpstr>Spring Boot</vt:lpstr>
      <vt:lpstr>Quais as vantagens de usar um backend baseado em uma api rest</vt:lpstr>
      <vt:lpstr>Quais as vantagens de usar um backend baseado em uma api rest</vt:lpstr>
      <vt:lpstr>Api Rest</vt:lpstr>
      <vt:lpstr>Api Rest</vt:lpstr>
      <vt:lpstr>Metodos HTTP API REST</vt:lpstr>
      <vt:lpstr>Mensagens de Retorno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Backend</dc:title>
  <dc:creator>Professor</dc:creator>
  <cp:lastModifiedBy>Professor</cp:lastModifiedBy>
  <cp:revision>5</cp:revision>
  <dcterms:created xsi:type="dcterms:W3CDTF">2023-05-05T22:00:38Z</dcterms:created>
  <dcterms:modified xsi:type="dcterms:W3CDTF">2023-05-05T22:06:19Z</dcterms:modified>
</cp:coreProperties>
</file>