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67" r:id="rId6"/>
    <p:sldId id="282" r:id="rId7"/>
    <p:sldId id="300" r:id="rId8"/>
    <p:sldId id="301" r:id="rId9"/>
    <p:sldId id="283" r:id="rId10"/>
    <p:sldId id="284" r:id="rId11"/>
    <p:sldId id="302" r:id="rId12"/>
    <p:sldId id="303" r:id="rId13"/>
    <p:sldId id="304" r:id="rId14"/>
    <p:sldId id="305" r:id="rId15"/>
    <p:sldId id="306" r:id="rId16"/>
    <p:sldId id="307" r:id="rId17"/>
    <p:sldId id="308" r:id="rId18"/>
    <p:sldId id="309" r:id="rId19"/>
    <p:sldId id="310" r:id="rId20"/>
    <p:sldId id="311" r:id="rId21"/>
    <p:sldId id="312" r:id="rId22"/>
    <p:sldId id="313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9A32A74D-5257-4133-97A4-C8ABEBB13DFA}" type="datetimeFigureOut">
              <a:rPr lang="en-US" smtClean="0"/>
              <a:pPr/>
              <a:t>5/20/2022</a:t>
            </a:fld>
            <a:endParaRPr lang="en-US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5/20/2022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7" name="Retângulo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5/20/2022</a:t>
            </a:fld>
            <a:endParaRPr lang="en-US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A32A74D-5257-4133-97A4-C8ABEBB13DFA}" type="datetimeFigureOut">
              <a:rPr lang="en-US" smtClean="0"/>
              <a:pPr/>
              <a:t>5/20/2022</a:t>
            </a:fld>
            <a:endParaRPr lang="en-US"/>
          </a:p>
        </p:txBody>
      </p:sp>
      <p:sp>
        <p:nvSpPr>
          <p:cNvPr id="10" name="Espaço Reservado para Número de Slide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2" name="Espaço Reservado para Rodapé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A32A74D-5257-4133-97A4-C8ABEBB13DFA}" type="datetimeFigureOut">
              <a:rPr lang="en-US" smtClean="0"/>
              <a:pPr/>
              <a:t>5/20/2022</a:t>
            </a:fld>
            <a:endParaRPr lang="en-US"/>
          </a:p>
        </p:txBody>
      </p:sp>
      <p:sp>
        <p:nvSpPr>
          <p:cNvPr id="12" name="Espaço Reservado para Número de Slide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15" name="Espaço Reservado para Texto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5/20/2022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5/20/2022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5/20/2022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8" name="Retângulo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1" name="Retângulo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9A32A74D-5257-4133-97A4-C8ABEBB13DFA}" type="datetimeFigureOut">
              <a:rPr lang="en-US" smtClean="0"/>
              <a:pPr/>
              <a:t>5/20/2022</a:t>
            </a:fld>
            <a:endParaRPr lang="en-US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/>
              <a:t>Clique no ícone para adicionar uma imagem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5/20/2022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9A32A74D-5257-4133-97A4-C8ABEBB13DFA}" type="datetimeFigureOut">
              <a:rPr lang="en-US" smtClean="0"/>
              <a:pPr/>
              <a:t>5/20/2022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tângulo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/>
              <a:t>Clique para editar os estilos do texto mestre</a:t>
            </a:r>
          </a:p>
          <a:p>
            <a:pPr lvl="1" eaLnBrk="1" latinLnBrk="0" hangingPunct="1"/>
            <a:r>
              <a:rPr kumimoji="0" lang="pt-BR"/>
              <a:t>Segundo nível</a:t>
            </a:r>
          </a:p>
          <a:p>
            <a:pPr lvl="2" eaLnBrk="1" latinLnBrk="0" hangingPunct="1"/>
            <a:r>
              <a:rPr kumimoji="0" lang="pt-BR"/>
              <a:t>Terceiro nível</a:t>
            </a:r>
          </a:p>
          <a:p>
            <a:pPr lvl="3" eaLnBrk="1" latinLnBrk="0" hangingPunct="1"/>
            <a:r>
              <a:rPr kumimoji="0" lang="pt-BR"/>
              <a:t>Quarto nível</a:t>
            </a:r>
          </a:p>
          <a:p>
            <a:pPr lvl="4" eaLnBrk="1" latinLnBrk="0" hangingPunct="1"/>
            <a:r>
              <a:rPr kumimoji="0" lang="pt-BR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A32A74D-5257-4133-97A4-C8ABEBB13DFA}" type="datetimeFigureOut">
              <a:rPr lang="en-US" smtClean="0"/>
              <a:pPr/>
              <a:t>5/20/2022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tângulo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hyperlink" Target="https://nodejs.org/en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NODEJS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Programação web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E37D8-0918-4E66-9E91-C796E5AD7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4000" dirty="0"/>
              <a:t>NODEJS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03E57F-7E0F-4159-9306-891E6F82267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b="1" i="0" dirty="0">
                <a:solidFill>
                  <a:srgbClr val="253A44"/>
                </a:solidFill>
                <a:effectLst/>
                <a:latin typeface="+mj-lt"/>
              </a:rPr>
              <a:t>Node.js é uma tecnologia para utilizar o </a:t>
            </a:r>
            <a:r>
              <a:rPr lang="pt-BR" b="1" i="0" dirty="0" err="1">
                <a:solidFill>
                  <a:srgbClr val="253A44"/>
                </a:solidFill>
                <a:effectLst/>
                <a:latin typeface="+mj-lt"/>
              </a:rPr>
              <a:t>JavaScript</a:t>
            </a:r>
            <a:r>
              <a:rPr lang="pt-BR" b="1" i="0" dirty="0">
                <a:solidFill>
                  <a:srgbClr val="253A44"/>
                </a:solidFill>
                <a:effectLst/>
                <a:latin typeface="+mj-lt"/>
              </a:rPr>
              <a:t> como </a:t>
            </a:r>
            <a:r>
              <a:rPr lang="pt-BR" b="1" i="0" dirty="0" err="1">
                <a:solidFill>
                  <a:srgbClr val="253A44"/>
                </a:solidFill>
                <a:effectLst/>
                <a:latin typeface="+mj-lt"/>
              </a:rPr>
              <a:t>backend</a:t>
            </a:r>
            <a:r>
              <a:rPr lang="pt-BR" b="0" i="0" dirty="0">
                <a:solidFill>
                  <a:srgbClr val="253A44"/>
                </a:solidFill>
                <a:effectLst/>
                <a:latin typeface="+mj-lt"/>
              </a:rPr>
              <a:t>. </a:t>
            </a:r>
          </a:p>
          <a:p>
            <a:r>
              <a:rPr lang="pt-BR" b="0" i="0" dirty="0">
                <a:solidFill>
                  <a:srgbClr val="253A44"/>
                </a:solidFill>
                <a:effectLst/>
                <a:latin typeface="+mj-lt"/>
              </a:rPr>
              <a:t>Com ele podemos construir aplicações web em geral, desde web sites, APIs e </a:t>
            </a:r>
            <a:r>
              <a:rPr lang="pt-BR" b="0" i="0" dirty="0" err="1">
                <a:solidFill>
                  <a:srgbClr val="253A44"/>
                </a:solidFill>
                <a:effectLst/>
                <a:latin typeface="+mj-lt"/>
              </a:rPr>
              <a:t>microservices</a:t>
            </a:r>
            <a:r>
              <a:rPr lang="pt-BR" b="0" i="0" dirty="0">
                <a:solidFill>
                  <a:srgbClr val="253A44"/>
                </a:solidFill>
                <a:effectLst/>
                <a:latin typeface="+mj-lt"/>
              </a:rPr>
              <a:t>.</a:t>
            </a:r>
          </a:p>
          <a:p>
            <a:r>
              <a:rPr lang="pt-BR" dirty="0">
                <a:solidFill>
                  <a:srgbClr val="253A44"/>
                </a:solidFill>
                <a:latin typeface="+mj-lt"/>
              </a:rPr>
              <a:t>I</a:t>
            </a:r>
            <a:r>
              <a:rPr lang="pt-BR" b="0" i="0" dirty="0">
                <a:solidFill>
                  <a:srgbClr val="253A44"/>
                </a:solidFill>
                <a:effectLst/>
                <a:latin typeface="+mj-lt"/>
              </a:rPr>
              <a:t>sso é possível graças a união do ambiente de execução de </a:t>
            </a:r>
            <a:r>
              <a:rPr lang="pt-BR" b="0" i="0" dirty="0" err="1">
                <a:solidFill>
                  <a:srgbClr val="253A44"/>
                </a:solidFill>
                <a:effectLst/>
                <a:latin typeface="+mj-lt"/>
              </a:rPr>
              <a:t>JavaScript</a:t>
            </a:r>
            <a:r>
              <a:rPr lang="pt-BR" b="0" i="0" dirty="0">
                <a:solidFill>
                  <a:srgbClr val="253A44"/>
                </a:solidFill>
                <a:effectLst/>
                <a:latin typeface="+mj-lt"/>
              </a:rPr>
              <a:t> fornecido pelo próprio Node.js e o motor de interpretação que é um software de código aberto, multiplataforma, baseado no interpretador V8 do Google </a:t>
            </a:r>
            <a:endParaRPr lang="pt-BR" dirty="0">
              <a:latin typeface="+mj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438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CE376-A416-4458-91AB-AD28B7BFF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NODEJS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968F8-AD17-420A-8220-25F9A7909D9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O código de </a:t>
            </a:r>
            <a:r>
              <a:rPr lang="pt-BR" dirty="0" err="1"/>
              <a:t>nodejs</a:t>
            </a:r>
            <a:r>
              <a:rPr lang="pt-BR" dirty="0"/>
              <a:t> é baseado na arquitetura </a:t>
            </a:r>
            <a:r>
              <a:rPr lang="pt-BR" dirty="0" err="1"/>
              <a:t>event-driven</a:t>
            </a:r>
            <a:r>
              <a:rPr lang="pt-BR" dirty="0"/>
              <a:t>, capaz de entrada/saída assíncrona. Otimizado para ser corrido em tempo real tratando-se também de um </a:t>
            </a:r>
            <a:r>
              <a:rPr lang="pt-BR" dirty="0" err="1"/>
              <a:t>ditribuído</a:t>
            </a:r>
            <a:r>
              <a:rPr lang="pt-BR" dirty="0"/>
              <a:t>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153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CE376-A416-4458-91AB-AD28B7BFF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Vantagens de uso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968F8-AD17-420A-8220-25F9A7909D9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dirty="0"/>
              <a:t>Flexibilidade</a:t>
            </a:r>
          </a:p>
          <a:p>
            <a:pPr lvl="1"/>
            <a:r>
              <a:rPr lang="pt-BR" dirty="0"/>
              <a:t>O Node.js possui o gerenciador com inúmeros pacotes e softwares reusáveis NPM (Node </a:t>
            </a:r>
            <a:r>
              <a:rPr lang="pt-BR" dirty="0" err="1"/>
              <a:t>Package</a:t>
            </a:r>
            <a:r>
              <a:rPr lang="pt-BR" dirty="0"/>
              <a:t> Manager)</a:t>
            </a:r>
          </a:p>
          <a:p>
            <a:r>
              <a:rPr lang="pt-BR" dirty="0"/>
              <a:t>Leveza</a:t>
            </a:r>
          </a:p>
          <a:p>
            <a:pPr lvl="1"/>
            <a:r>
              <a:rPr lang="pt-BR" dirty="0"/>
              <a:t>Um ambiente Node.js não exige muitos recursos computacionais tradicionais. Se utilizado em conjunto com a ferramentas Docker, o ganho na velocidade de </a:t>
            </a:r>
            <a:r>
              <a:rPr lang="pt-BR" dirty="0" err="1"/>
              <a:t>deploy</a:t>
            </a:r>
            <a:r>
              <a:rPr lang="pt-BR" dirty="0"/>
              <a:t> e replicação de máquinas pode ser muito significativo e, em ambientes escaláveis, de </a:t>
            </a:r>
            <a:r>
              <a:rPr lang="pt-BR" dirty="0" err="1"/>
              <a:t>micro-serviços</a:t>
            </a:r>
            <a:r>
              <a:rPr lang="pt-BR" dirty="0"/>
              <a:t> e </a:t>
            </a:r>
            <a:r>
              <a:rPr lang="pt-BR" dirty="0" err="1"/>
              <a:t>serverless</a:t>
            </a:r>
            <a:r>
              <a:rPr lang="pt-BR" dirty="0"/>
              <a:t>.</a:t>
            </a:r>
          </a:p>
          <a:p>
            <a:r>
              <a:rPr lang="pt-BR" dirty="0"/>
              <a:t>Suporte</a:t>
            </a:r>
          </a:p>
          <a:p>
            <a:pPr lvl="1"/>
            <a:r>
              <a:rPr lang="pt-BR" dirty="0"/>
              <a:t>Conta com suporte das principais empresas de serviços de armazenamento na nuvem, como a AWS, Google Cloud e, Microsoft Azure, com suporte nativo ao Node.JS.</a:t>
            </a:r>
          </a:p>
          <a:p>
            <a:pPr lvl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48178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DDD404-58DA-AB74-EDF4-0D7EAF965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Vantagens de uso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9C94D65-77AC-4EBE-690C-8572B90DB5A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Produtividade</a:t>
            </a:r>
          </a:p>
          <a:p>
            <a:pPr lvl="1"/>
            <a:r>
              <a:rPr lang="pt-BR" dirty="0"/>
              <a:t>O gerenciador NPM fornece pacotes reusáveis disponível gratuitamente para uso em grupo;</a:t>
            </a:r>
          </a:p>
          <a:p>
            <a:pPr lvl="1"/>
            <a:r>
              <a:rPr lang="pt-BR" dirty="0"/>
              <a:t>Mesma linguagem no </a:t>
            </a:r>
            <a:r>
              <a:rPr lang="pt-BR" dirty="0" err="1"/>
              <a:t>frontend</a:t>
            </a:r>
            <a:r>
              <a:rPr lang="pt-BR" dirty="0"/>
              <a:t> e </a:t>
            </a:r>
            <a:r>
              <a:rPr lang="pt-BR" dirty="0" err="1"/>
              <a:t>backend</a:t>
            </a:r>
            <a:r>
              <a:rPr lang="pt-BR" dirty="0"/>
              <a:t>, que pode representar ganhos de reuso de código e criação de equipes multidisciplinares, reaproveitando recursos;</a:t>
            </a:r>
          </a:p>
          <a:p>
            <a:pPr lvl="1"/>
            <a:r>
              <a:rPr lang="pt-BR" dirty="0"/>
              <a:t>A possibilidade de </a:t>
            </a:r>
            <a:r>
              <a:rPr lang="pt-BR" dirty="0" err="1"/>
              <a:t>deploys</a:t>
            </a:r>
            <a:r>
              <a:rPr lang="pt-BR" dirty="0"/>
              <a:t> e iterações mais rápidas, e resolução de problemas "</a:t>
            </a:r>
            <a:r>
              <a:rPr lang="pt-BR" dirty="0" err="1"/>
              <a:t>on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fly</a:t>
            </a:r>
            <a:r>
              <a:rPr lang="pt-BR" dirty="0"/>
              <a:t>", também permitem a criação de soluções próprias e inovadoras, como a Uber faz para resolver alguns problemas.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543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C835F-065C-4CEA-8F8C-EB316C9B4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Instalação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26AE0-FE8F-4001-AC41-6062A4235DA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Para instalar o software node.js :</a:t>
            </a:r>
          </a:p>
          <a:p>
            <a:pPr lvl="1"/>
            <a:r>
              <a:rPr lang="en-US" dirty="0">
                <a:hlinkClick r:id="rId2"/>
              </a:rPr>
              <a:t>https://nodejs.org/en/</a:t>
            </a:r>
            <a:endParaRPr lang="en-US" dirty="0"/>
          </a:p>
          <a:p>
            <a:pPr lvl="1"/>
            <a:endParaRPr lang="en-US" dirty="0"/>
          </a:p>
        </p:txBody>
      </p:sp>
      <p:pic>
        <p:nvPicPr>
          <p:cNvPr id="7" name="Imagem 6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36C7B7A5-890D-BA09-7A11-0119DAEB32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691" y="2660720"/>
            <a:ext cx="6241433" cy="346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641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73249-A61A-48CD-9CD8-87D192D89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Instalação</a:t>
            </a:r>
            <a:endParaRPr lang="en-US" dirty="0"/>
          </a:p>
        </p:txBody>
      </p:sp>
      <p:pic>
        <p:nvPicPr>
          <p:cNvPr id="1026" name="Picture 2" descr="Tela de instalação do NodeJS no Windows">
            <a:extLst>
              <a:ext uri="{FF2B5EF4-FFF2-40B4-BE49-F238E27FC236}">
                <a16:creationId xmlns:a16="http://schemas.microsoft.com/office/drawing/2014/main" id="{2F1CF6A0-C43B-5459-AED6-4B279BC04D88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512" y="2009775"/>
            <a:ext cx="4733925" cy="367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0158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10AC0D-A51A-D22E-AB92-DCF3F4B76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Instalação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04DC6ADA-03AF-823D-B99F-3C68A31D208E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336800" y="2005012"/>
            <a:ext cx="4705350" cy="368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545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AC0E9F-A4A2-33F2-C44A-D81FF063E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Instalação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D6069AE-25CE-6416-2B59-EB7C0635304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Para testar abra uma telo do console e digite:</a:t>
            </a:r>
          </a:p>
          <a:p>
            <a:pPr lvl="1"/>
            <a:r>
              <a:rPr lang="pt-BR" dirty="0"/>
              <a:t>Node - -</a:t>
            </a:r>
            <a:r>
              <a:rPr lang="pt-BR" dirty="0" err="1"/>
              <a:t>version</a:t>
            </a:r>
            <a:endParaRPr lang="pt-BR" dirty="0"/>
          </a:p>
          <a:p>
            <a:pPr lvl="1"/>
            <a:r>
              <a:rPr lang="pt-BR" dirty="0" err="1"/>
              <a:t>Npm</a:t>
            </a:r>
            <a:r>
              <a:rPr lang="pt-BR" dirty="0"/>
              <a:t> -- </a:t>
            </a:r>
            <a:r>
              <a:rPr lang="pt-BR" dirty="0" err="1"/>
              <a:t>version</a:t>
            </a:r>
            <a:endParaRPr lang="pt-BR" dirty="0"/>
          </a:p>
          <a:p>
            <a:pPr lvl="1"/>
            <a:endParaRPr lang="pt-BR" dirty="0"/>
          </a:p>
          <a:p>
            <a:pPr lvl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82353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534B77-CBE9-030B-A034-B2275A250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Criando um novo projeto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7F4FF2C-A34B-C6E4-AFC9-5390295E056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err="1"/>
              <a:t>mkdir</a:t>
            </a:r>
            <a:r>
              <a:rPr lang="pt-BR" dirty="0"/>
              <a:t> </a:t>
            </a:r>
            <a:r>
              <a:rPr lang="pt-BR" dirty="0" err="1"/>
              <a:t>testeNode</a:t>
            </a:r>
            <a:r>
              <a:rPr lang="pt-BR" dirty="0"/>
              <a:t> </a:t>
            </a:r>
          </a:p>
          <a:p>
            <a:r>
              <a:rPr lang="pt-BR" dirty="0" err="1"/>
              <a:t>cd</a:t>
            </a:r>
            <a:r>
              <a:rPr lang="pt-BR" dirty="0"/>
              <a:t> </a:t>
            </a:r>
            <a:r>
              <a:rPr lang="pt-BR" dirty="0" err="1"/>
              <a:t>testeNode</a:t>
            </a:r>
            <a:r>
              <a:rPr lang="pt-BR" dirty="0"/>
              <a:t> </a:t>
            </a:r>
          </a:p>
          <a:p>
            <a:r>
              <a:rPr lang="pt-BR" dirty="0" err="1"/>
              <a:t>npm</a:t>
            </a:r>
            <a:r>
              <a:rPr lang="pt-BR" dirty="0"/>
              <a:t> </a:t>
            </a:r>
            <a:r>
              <a:rPr lang="pt-BR" dirty="0" err="1"/>
              <a:t>init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853903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534B77-CBE9-030B-A034-B2275A250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Criando um novo projeto</a:t>
            </a:r>
          </a:p>
        </p:txBody>
      </p:sp>
      <p:pic>
        <p:nvPicPr>
          <p:cNvPr id="7" name="Espaço Reservado para Conteúdo 6" descr="Interface gráfica do usuário, Texto, Aplicativo, Email&#10;&#10;Descrição gerada automaticamente">
            <a:extLst>
              <a:ext uri="{FF2B5EF4-FFF2-40B4-BE49-F238E27FC236}">
                <a16:creationId xmlns:a16="http://schemas.microsoft.com/office/drawing/2014/main" id="{4F56E68D-C5AA-C37D-FD4A-4C1AA3D10F22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75" y="1717378"/>
            <a:ext cx="8153400" cy="4261444"/>
          </a:xfrm>
        </p:spPr>
      </p:pic>
    </p:spTree>
    <p:extLst>
      <p:ext uri="{BB962C8B-B14F-4D97-AF65-F5344CB8AC3E}">
        <p14:creationId xmlns:p14="http://schemas.microsoft.com/office/powerpoint/2010/main" val="35208442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3328F9-B8B3-431F-ABFE-D3A0D6D1E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Criando um novo projeto</a:t>
            </a:r>
          </a:p>
        </p:txBody>
      </p:sp>
      <p:pic>
        <p:nvPicPr>
          <p:cNvPr id="5" name="Espaço Reservado para Conteúdo 4" descr="Texto, Carta&#10;&#10;Descrição gerada automaticamente">
            <a:extLst>
              <a:ext uri="{FF2B5EF4-FFF2-40B4-BE49-F238E27FC236}">
                <a16:creationId xmlns:a16="http://schemas.microsoft.com/office/drawing/2014/main" id="{F3DEC9EB-04A7-CFA2-C7CE-AC79C6E4417E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" y="1772816"/>
            <a:ext cx="5401429" cy="1952898"/>
          </a:xfrm>
        </p:spPr>
      </p:pic>
    </p:spTree>
    <p:extLst>
      <p:ext uri="{BB962C8B-B14F-4D97-AF65-F5344CB8AC3E}">
        <p14:creationId xmlns:p14="http://schemas.microsoft.com/office/powerpoint/2010/main" val="3253746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AD5BF7-9A63-0643-A540-27FE6AA74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Instalando pacotes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946782A-4F17-F1A7-8B64-FA90324D9E9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err="1"/>
              <a:t>npm</a:t>
            </a:r>
            <a:r>
              <a:rPr lang="pt-BR" dirty="0"/>
              <a:t> </a:t>
            </a:r>
            <a:r>
              <a:rPr lang="pt-BR" dirty="0" err="1"/>
              <a:t>install</a:t>
            </a:r>
            <a:r>
              <a:rPr lang="pt-BR" dirty="0"/>
              <a:t> </a:t>
            </a:r>
            <a:r>
              <a:rPr lang="pt-BR" dirty="0" err="1"/>
              <a:t>express</a:t>
            </a:r>
            <a:r>
              <a:rPr lang="pt-BR" dirty="0"/>
              <a:t> –</a:t>
            </a:r>
            <a:r>
              <a:rPr lang="pt-BR" dirty="0" err="1"/>
              <a:t>save</a:t>
            </a:r>
            <a:endParaRPr lang="pt-BR" dirty="0"/>
          </a:p>
          <a:p>
            <a:endParaRPr lang="pt-BR" dirty="0"/>
          </a:p>
        </p:txBody>
      </p:sp>
      <p:pic>
        <p:nvPicPr>
          <p:cNvPr id="6" name="Imagem 5" descr="Interface gráfica do usuário, Texto&#10;&#10;Descrição gerada automaticamente">
            <a:extLst>
              <a:ext uri="{FF2B5EF4-FFF2-40B4-BE49-F238E27FC236}">
                <a16:creationId xmlns:a16="http://schemas.microsoft.com/office/drawing/2014/main" id="{DAC9584B-2185-5867-3DE9-573EB7382E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210804"/>
            <a:ext cx="6982799" cy="1962424"/>
          </a:xfrm>
          <a:prstGeom prst="rect">
            <a:avLst/>
          </a:prstGeom>
        </p:spPr>
      </p:pic>
      <p:pic>
        <p:nvPicPr>
          <p:cNvPr id="8" name="Imagem 7" descr="Tabela&#10;&#10;Descrição gerada automaticamente">
            <a:extLst>
              <a:ext uri="{FF2B5EF4-FFF2-40B4-BE49-F238E27FC236}">
                <a16:creationId xmlns:a16="http://schemas.microsoft.com/office/drawing/2014/main" id="{E372AF0B-64F5-BEE6-9ABB-2142F4F589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273" y="3573016"/>
            <a:ext cx="4115407" cy="386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444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073B73-4684-1271-30AD-C6FF26F73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Criando uma nova aplicação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C5261D4-C1AE-827A-4621-F37F30DE9A1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Criar arquivo index.js</a:t>
            </a:r>
          </a:p>
          <a:p>
            <a:pPr lvl="1"/>
            <a:r>
              <a:rPr lang="es-ES" dirty="0" err="1">
                <a:latin typeface="Cordia New" panose="020B0502040204020203" pitchFamily="34" charset="-34"/>
                <a:cs typeface="Cordia New" panose="020B0502040204020203" pitchFamily="34" charset="-34"/>
              </a:rPr>
              <a:t>var</a:t>
            </a:r>
            <a:r>
              <a:rPr lang="es-ES" dirty="0">
                <a:latin typeface="Cordia New" panose="020B0502040204020203" pitchFamily="34" charset="-34"/>
                <a:cs typeface="Cordia New" panose="020B0502040204020203" pitchFamily="34" charset="-34"/>
              </a:rPr>
              <a:t> x =2;</a:t>
            </a:r>
          </a:p>
          <a:p>
            <a:pPr lvl="1"/>
            <a:r>
              <a:rPr lang="es-ES" dirty="0" err="1">
                <a:latin typeface="Cordia New" panose="020B0502040204020203" pitchFamily="34" charset="-34"/>
                <a:cs typeface="Cordia New" panose="020B0502040204020203" pitchFamily="34" charset="-34"/>
              </a:rPr>
              <a:t>var</a:t>
            </a:r>
            <a:r>
              <a:rPr lang="es-ES" dirty="0">
                <a:latin typeface="Cordia New" panose="020B0502040204020203" pitchFamily="34" charset="-34"/>
                <a:cs typeface="Cordia New" panose="020B0502040204020203" pitchFamily="34" charset="-34"/>
              </a:rPr>
              <a:t> y =5;</a:t>
            </a:r>
          </a:p>
          <a:p>
            <a:pPr lvl="1"/>
            <a:r>
              <a:rPr lang="es-ES" dirty="0">
                <a:latin typeface="Cordia New" panose="020B0502040204020203" pitchFamily="34" charset="-34"/>
                <a:cs typeface="Cordia New" panose="020B0502040204020203" pitchFamily="34" charset="-34"/>
              </a:rPr>
              <a:t>media = (</a:t>
            </a:r>
            <a:r>
              <a:rPr lang="es-ES" dirty="0" err="1">
                <a:latin typeface="Cordia New" panose="020B0502040204020203" pitchFamily="34" charset="-34"/>
                <a:cs typeface="Cordia New" panose="020B0502040204020203" pitchFamily="34" charset="-34"/>
              </a:rPr>
              <a:t>x+y</a:t>
            </a:r>
            <a:r>
              <a:rPr lang="es-ES" dirty="0">
                <a:latin typeface="Cordia New" panose="020B0502040204020203" pitchFamily="34" charset="-34"/>
                <a:cs typeface="Cordia New" panose="020B0502040204020203" pitchFamily="34" charset="-34"/>
              </a:rPr>
              <a:t>)/2</a:t>
            </a:r>
          </a:p>
          <a:p>
            <a:pPr lvl="1"/>
            <a:r>
              <a:rPr lang="es-ES" dirty="0">
                <a:latin typeface="Cordia New" panose="020B0502040204020203" pitchFamily="34" charset="-34"/>
                <a:cs typeface="Cordia New" panose="020B0502040204020203" pitchFamily="34" charset="-34"/>
              </a:rPr>
              <a:t>console.log('media='+ media);</a:t>
            </a:r>
          </a:p>
          <a:p>
            <a:endParaRPr lang="pt-BR" dirty="0">
              <a:latin typeface="Cordia New" panose="020B0502040204020203" pitchFamily="34" charset="-34"/>
              <a:cs typeface="Cordia New" panose="020B0502040204020203" pitchFamily="34" charset="-34"/>
            </a:endParaRPr>
          </a:p>
          <a:p>
            <a:r>
              <a:rPr lang="pt-BR" dirty="0"/>
              <a:t>Para rodar:</a:t>
            </a:r>
          </a:p>
          <a:p>
            <a:pPr lvl="1"/>
            <a:r>
              <a:rPr lang="pt-BR" dirty="0"/>
              <a:t>node index.js</a:t>
            </a:r>
          </a:p>
          <a:p>
            <a:endParaRPr lang="pt-BR" dirty="0">
              <a:latin typeface="Cordia New" panose="020B0502040204020203" pitchFamily="34" charset="-34"/>
              <a:cs typeface="Cordia New" panose="020B05020402040202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3145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42AF46-DCD2-208E-51F0-6B53FE1C4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Integrando o </a:t>
            </a:r>
            <a:r>
              <a:rPr lang="pt-BR" dirty="0" err="1"/>
              <a:t>nodejs</a:t>
            </a:r>
            <a:r>
              <a:rPr lang="pt-BR" dirty="0"/>
              <a:t> com </a:t>
            </a:r>
            <a:r>
              <a:rPr lang="pt-BR" dirty="0" err="1"/>
              <a:t>vscode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4332E49-C6E6-3C62-B47D-0EB5B07A583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Escolha a pasta do projeto </a:t>
            </a:r>
            <a:r>
              <a:rPr lang="pt-BR" dirty="0" err="1"/>
              <a:t>nodeJS</a:t>
            </a:r>
            <a:endParaRPr lang="pt-BR" dirty="0"/>
          </a:p>
          <a:p>
            <a:endParaRPr lang="pt-BR" dirty="0"/>
          </a:p>
        </p:txBody>
      </p:sp>
      <p:pic>
        <p:nvPicPr>
          <p:cNvPr id="5" name="Imagem 4" descr="Tela de celular com publicação numa rede social&#10;&#10;Descrição gerada automaticamente">
            <a:extLst>
              <a:ext uri="{FF2B5EF4-FFF2-40B4-BE49-F238E27FC236}">
                <a16:creationId xmlns:a16="http://schemas.microsoft.com/office/drawing/2014/main" id="{28FDCE26-4038-A70A-CA15-F73A560F04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087" y="2276872"/>
            <a:ext cx="6257826" cy="402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7990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188BE7-AA79-06E2-64F3-342EC682C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Integrando o </a:t>
            </a:r>
            <a:r>
              <a:rPr lang="pt-BR" dirty="0" err="1"/>
              <a:t>nodejs</a:t>
            </a:r>
            <a:r>
              <a:rPr lang="pt-BR" dirty="0"/>
              <a:t> com </a:t>
            </a:r>
            <a:r>
              <a:rPr lang="pt-BR" dirty="0" err="1"/>
              <a:t>vscode</a:t>
            </a:r>
            <a:endParaRPr lang="pt-BR" dirty="0"/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5FE6D3D1-C5DA-421D-CFCF-A13092D6A3FD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12775" y="2142976"/>
            <a:ext cx="8153400" cy="3410248"/>
          </a:xfrm>
        </p:spPr>
      </p:pic>
    </p:spTree>
    <p:extLst>
      <p:ext uri="{BB962C8B-B14F-4D97-AF65-F5344CB8AC3E}">
        <p14:creationId xmlns:p14="http://schemas.microsoft.com/office/powerpoint/2010/main" val="19495472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88038E-4CE1-B788-44EF-5E2661445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Integrando o </a:t>
            </a:r>
            <a:r>
              <a:rPr lang="pt-BR" dirty="0" err="1"/>
              <a:t>nodejs</a:t>
            </a:r>
            <a:r>
              <a:rPr lang="pt-BR" dirty="0"/>
              <a:t> com </a:t>
            </a:r>
            <a:r>
              <a:rPr lang="pt-BR" dirty="0" err="1"/>
              <a:t>vscode</a:t>
            </a:r>
            <a:endParaRPr lang="pt-BR" dirty="0"/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B56A858A-8ADA-C721-9105-5145B0CEC5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Instale o modulo </a:t>
            </a:r>
            <a:r>
              <a:rPr lang="pt-BR" dirty="0" err="1"/>
              <a:t>nodemon</a:t>
            </a:r>
            <a:endParaRPr lang="pt-BR" dirty="0"/>
          </a:p>
        </p:txBody>
      </p:sp>
      <p:pic>
        <p:nvPicPr>
          <p:cNvPr id="9" name="Imagem 8" descr="Tela de computador com texto preto sobre fundo branco&#10;&#10;Descrição gerada automaticamente">
            <a:extLst>
              <a:ext uri="{FF2B5EF4-FFF2-40B4-BE49-F238E27FC236}">
                <a16:creationId xmlns:a16="http://schemas.microsoft.com/office/drawing/2014/main" id="{91433DC4-9DEC-8CE6-CC3B-EF73A9A85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832" y="2276872"/>
            <a:ext cx="7596336" cy="272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8230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88038E-4CE1-B788-44EF-5E2661445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Integrando o </a:t>
            </a:r>
            <a:r>
              <a:rPr lang="pt-BR" dirty="0" err="1"/>
              <a:t>nodejs</a:t>
            </a:r>
            <a:r>
              <a:rPr lang="pt-BR" dirty="0"/>
              <a:t> com </a:t>
            </a:r>
            <a:r>
              <a:rPr lang="pt-BR" dirty="0" err="1"/>
              <a:t>vscode</a:t>
            </a:r>
            <a:endParaRPr lang="pt-BR" dirty="0"/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B56A858A-8ADA-C721-9105-5145B0CEC5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Instale o modulo </a:t>
            </a:r>
            <a:r>
              <a:rPr lang="pt-BR" dirty="0" err="1"/>
              <a:t>nodemon</a:t>
            </a:r>
            <a:endParaRPr lang="pt-BR" dirty="0"/>
          </a:p>
        </p:txBody>
      </p:sp>
      <p:pic>
        <p:nvPicPr>
          <p:cNvPr id="9" name="Imagem 8" descr="Tela de computador com texto preto sobre fundo branco&#10;&#10;Descrição gerada automaticamente">
            <a:extLst>
              <a:ext uri="{FF2B5EF4-FFF2-40B4-BE49-F238E27FC236}">
                <a16:creationId xmlns:a16="http://schemas.microsoft.com/office/drawing/2014/main" id="{91433DC4-9DEC-8CE6-CC3B-EF73A9A85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832" y="2276872"/>
            <a:ext cx="7596336" cy="272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2081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F266DC-BB28-AD87-3B4D-9CAF5B35D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Integrando o </a:t>
            </a:r>
            <a:r>
              <a:rPr lang="pt-BR" dirty="0" err="1"/>
              <a:t>nodejs</a:t>
            </a:r>
            <a:r>
              <a:rPr lang="pt-BR" dirty="0"/>
              <a:t> com </a:t>
            </a:r>
            <a:r>
              <a:rPr lang="pt-BR"/>
              <a:t>vscode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E3C6DEF-77C8-C884-0D26-AE58917646E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err="1"/>
              <a:t>nodemon</a:t>
            </a:r>
            <a:r>
              <a:rPr lang="pt-BR" dirty="0"/>
              <a:t> index.js 3006</a:t>
            </a:r>
          </a:p>
          <a:p>
            <a:endParaRPr lang="pt-BR" dirty="0"/>
          </a:p>
        </p:txBody>
      </p:sp>
      <p:pic>
        <p:nvPicPr>
          <p:cNvPr id="5" name="Imagem 4" descr="Texto&#10;&#10;Descrição gerada automaticamente">
            <a:extLst>
              <a:ext uri="{FF2B5EF4-FFF2-40B4-BE49-F238E27FC236}">
                <a16:creationId xmlns:a16="http://schemas.microsoft.com/office/drawing/2014/main" id="{A950F5CA-6F8B-1B0B-FDFA-BDA8FEFD2E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231" y="2242972"/>
            <a:ext cx="7611537" cy="2372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0278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o">
  <a:themeElements>
    <a:clrScheme name="Median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36ea229-a904-4cf0-9a77-52ccdbd6cd92" xsi:nil="true"/>
    <lcf76f155ced4ddcb4097134ff3c332f xmlns="a4a7ad0e-b364-4ed9-a524-ad05dc0eb411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88995CFC7565947A83F2F80B780A73A" ma:contentTypeVersion="8" ma:contentTypeDescription="Crie um novo documento." ma:contentTypeScope="" ma:versionID="a850ad499b503e42aaca3ef529adaf3f">
  <xsd:schema xmlns:xsd="http://www.w3.org/2001/XMLSchema" xmlns:xs="http://www.w3.org/2001/XMLSchema" xmlns:p="http://schemas.microsoft.com/office/2006/metadata/properties" xmlns:ns2="a4a7ad0e-b364-4ed9-a524-ad05dc0eb411" xmlns:ns3="c36ea229-a904-4cf0-9a77-52ccdbd6cd92" targetNamespace="http://schemas.microsoft.com/office/2006/metadata/properties" ma:root="true" ma:fieldsID="d6a7d4d8c91673ca50df0bf140977682" ns2:_="" ns3:_="">
    <xsd:import namespace="a4a7ad0e-b364-4ed9-a524-ad05dc0eb411"/>
    <xsd:import namespace="c36ea229-a904-4cf0-9a77-52ccdbd6cd9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a7ad0e-b364-4ed9-a524-ad05dc0eb4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Marcações de imagem" ma:readOnly="false" ma:fieldId="{5cf76f15-5ced-4ddc-b409-7134ff3c332f}" ma:taxonomyMulti="true" ma:sspId="0ef6089c-5148-4909-88ac-65974e5b7eb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6ea229-a904-4cf0-9a77-52ccdbd6cd9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52b37e66-a615-4b8f-8cf2-75fcb5c8eaa2}" ma:internalName="TaxCatchAll" ma:showField="CatchAllData" ma:web="c36ea229-a904-4cf0-9a77-52ccdbd6cd9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85CD604-B8F8-4FCF-B3E3-4D1F8081FD1C}">
  <ds:schemaRefs>
    <ds:schemaRef ds:uri="http://schemas.microsoft.com/office/2006/metadata/properties"/>
    <ds:schemaRef ds:uri="http://schemas.microsoft.com/office/infopath/2007/PartnerControls"/>
    <ds:schemaRef ds:uri="c36ea229-a904-4cf0-9a77-52ccdbd6cd92"/>
    <ds:schemaRef ds:uri="a4a7ad0e-b364-4ed9-a524-ad05dc0eb411"/>
  </ds:schemaRefs>
</ds:datastoreItem>
</file>

<file path=customXml/itemProps2.xml><?xml version="1.0" encoding="utf-8"?>
<ds:datastoreItem xmlns:ds="http://schemas.openxmlformats.org/officeDocument/2006/customXml" ds:itemID="{4221E81B-3C11-4858-9B18-441F7C5F22A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8090518-D7B4-4D60-A82F-F650779833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a7ad0e-b364-4ed9-a524-ad05dc0eb411"/>
    <ds:schemaRef ds:uri="c36ea229-a904-4cf0-9a77-52ccdbd6cd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718</TotalTime>
  <Words>433</Words>
  <Application>Microsoft Office PowerPoint</Application>
  <PresentationFormat>Apresentação na tela (4:3)</PresentationFormat>
  <Paragraphs>55</Paragraphs>
  <Slides>19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4" baseType="lpstr">
      <vt:lpstr>Cordia New</vt:lpstr>
      <vt:lpstr>Tw Cen MT</vt:lpstr>
      <vt:lpstr>Wingdings</vt:lpstr>
      <vt:lpstr>Wingdings 2</vt:lpstr>
      <vt:lpstr>Mediano</vt:lpstr>
      <vt:lpstr>NODEJS</vt:lpstr>
      <vt:lpstr>NODEJS</vt:lpstr>
      <vt:lpstr>NODEJS</vt:lpstr>
      <vt:lpstr>Vantagens de uso</vt:lpstr>
      <vt:lpstr>Vantagens de uso</vt:lpstr>
      <vt:lpstr>Instalação</vt:lpstr>
      <vt:lpstr>Instalação</vt:lpstr>
      <vt:lpstr>Instalação</vt:lpstr>
      <vt:lpstr>Instalação</vt:lpstr>
      <vt:lpstr>Criando um novo projeto</vt:lpstr>
      <vt:lpstr>Criando um novo projeto</vt:lpstr>
      <vt:lpstr>Criando um novo projeto</vt:lpstr>
      <vt:lpstr>Instalando pacotes</vt:lpstr>
      <vt:lpstr>Criando uma nova aplicação</vt:lpstr>
      <vt:lpstr>Integrando o nodejs com vscode</vt:lpstr>
      <vt:lpstr>Integrando o nodejs com vscode</vt:lpstr>
      <vt:lpstr>Integrando o nodejs com vscode</vt:lpstr>
      <vt:lpstr>Integrando o nodejs com vscode</vt:lpstr>
      <vt:lpstr>Integrando o nodejs com vscode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Fatec</dc:title>
  <dc:creator>Norton Barros Glaser</dc:creator>
  <cp:lastModifiedBy>NORTON BARROS GLASER</cp:lastModifiedBy>
  <cp:revision>118</cp:revision>
  <dcterms:created xsi:type="dcterms:W3CDTF">2014-01-27T15:41:35Z</dcterms:created>
  <dcterms:modified xsi:type="dcterms:W3CDTF">2022-05-20T22:02:28Z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0x010100F88995CFC7565947A83F2F80B780A73A</vt:lpwstr>
  </property>
</Properties>
</file>