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81" r:id="rId4"/>
    <p:sldId id="282" r:id="rId5"/>
    <p:sldId id="283" r:id="rId6"/>
    <p:sldId id="284" r:id="rId7"/>
    <p:sldId id="285" r:id="rId8"/>
    <p:sldId id="286" r:id="rId9"/>
    <p:sldId id="289" r:id="rId10"/>
    <p:sldId id="290" r:id="rId11"/>
    <p:sldId id="287" r:id="rId12"/>
    <p:sldId id="288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Fatec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NOSQL - </a:t>
            </a:r>
            <a:r>
              <a:rPr lang="pt-BR" dirty="0" err="1"/>
              <a:t>MongoDB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E37D8-0918-4E66-9E91-C796E5AD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/>
              <a:t>NoSQL - Not Only SQL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E57F-7E0F-4159-9306-891E6F8226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err="1"/>
              <a:t>NoSQL</a:t>
            </a:r>
            <a:r>
              <a:rPr lang="pt-BR" dirty="0"/>
              <a:t> é o nome dado aos bancos de dados que não se baseiam no conhecido modelo relacional. Ou seja, os bancos </a:t>
            </a:r>
            <a:r>
              <a:rPr lang="pt-BR" dirty="0" err="1"/>
              <a:t>NoSQL</a:t>
            </a:r>
            <a:r>
              <a:rPr lang="pt-BR" dirty="0"/>
              <a:t> não usam tabelas com colunas e linhas para armazenar os dados. Ao invés disso, eles implementam diferentes modelos.</a:t>
            </a:r>
          </a:p>
          <a:p>
            <a:r>
              <a:rPr lang="pt-BR" dirty="0"/>
              <a:t> Entretanto, ao analisarmos seus fundamentos, compreendemos algumas de suas limitações básicas no que diz respeito à modelagem de dados, que tem como consequência direta os problemas de escalabilidade.</a:t>
            </a:r>
          </a:p>
          <a:p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3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B505D-2072-4C32-BECD-A70817768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NoSQL - Not Only SQL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7C330-77E6-4874-BF98-9483BCA7EC4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/>
              <a:t>Motivações para esta abordagem incluem: </a:t>
            </a:r>
          </a:p>
          <a:p>
            <a:pPr lvl="1"/>
            <a:r>
              <a:rPr lang="pt-BR" dirty="0"/>
              <a:t>simplicidade de projeto, escalonamento "horizontal" mais simples para clusters de máquinas (o que é um problema para bancos de dados relacionais) e controle mais refinado sobre a disponibilidade. </a:t>
            </a:r>
          </a:p>
          <a:p>
            <a:pPr lvl="1"/>
            <a:r>
              <a:rPr lang="pt-BR" dirty="0"/>
              <a:t>As estruturas de dados usadas pelos bancos de dados </a:t>
            </a:r>
            <a:r>
              <a:rPr lang="pt-BR" dirty="0" err="1"/>
              <a:t>NoSQL</a:t>
            </a:r>
            <a:r>
              <a:rPr lang="pt-BR" dirty="0"/>
              <a:t> (e.g., chave-valor, coluna larga, grafo ou documento) são diferentes daquelas usadas por padrão em bancos de dados relacionais, tornando algumas operações mais rápidas em </a:t>
            </a:r>
            <a:r>
              <a:rPr lang="pt-BR" dirty="0" err="1"/>
              <a:t>NoSQL</a:t>
            </a:r>
            <a:r>
              <a:rPr lang="pt-BR" dirty="0"/>
              <a:t>. </a:t>
            </a:r>
          </a:p>
          <a:p>
            <a:pPr lvl="1"/>
            <a:r>
              <a:rPr lang="pt-BR" dirty="0"/>
              <a:t>A adequação particular de um determinado banco de dados </a:t>
            </a:r>
            <a:r>
              <a:rPr lang="pt-BR" dirty="0" err="1"/>
              <a:t>NoSQL</a:t>
            </a:r>
            <a:r>
              <a:rPr lang="pt-BR" dirty="0"/>
              <a:t> depende do problema que ele deve resolver. Algumas vezes as estruturas de dados usadas por bancos de dados </a:t>
            </a:r>
            <a:r>
              <a:rPr lang="pt-BR" dirty="0" err="1"/>
              <a:t>NoSQL</a:t>
            </a:r>
            <a:r>
              <a:rPr lang="pt-BR" dirty="0"/>
              <a:t> também são vistas como "mais flexíveis" que tabelas de bancos de dados relacionais.</a:t>
            </a:r>
          </a:p>
          <a:p>
            <a:r>
              <a:rPr lang="pt-BR" dirty="0"/>
              <a:t>Muitos armazenamentos </a:t>
            </a:r>
            <a:r>
              <a:rPr lang="pt-BR" dirty="0" err="1"/>
              <a:t>NoSQL</a:t>
            </a:r>
            <a:r>
              <a:rPr lang="pt-BR" dirty="0"/>
              <a:t> comprometem a consistência em favor da disponibilidade, tolerância a partição e velocidade. </a:t>
            </a:r>
          </a:p>
          <a:p>
            <a:pPr lvl="1"/>
            <a:r>
              <a:rPr lang="pt-BR" dirty="0"/>
              <a:t>Barreiras para a grande adoção de armazenamentos </a:t>
            </a:r>
            <a:r>
              <a:rPr lang="pt-BR" dirty="0" err="1"/>
              <a:t>NoSQL</a:t>
            </a:r>
            <a:r>
              <a:rPr lang="pt-BR" dirty="0"/>
              <a:t> incluem o uso de linguagens de consulta de baixo nível </a:t>
            </a:r>
          </a:p>
          <a:p>
            <a:pPr lvl="1"/>
            <a:r>
              <a:rPr lang="pt-BR" dirty="0"/>
              <a:t>falta de interfaces padronizadas e grandes investimentos anteriores em bancos de dados relacionais existentes.</a:t>
            </a:r>
          </a:p>
        </p:txBody>
      </p:sp>
    </p:spTree>
    <p:extLst>
      <p:ext uri="{BB962C8B-B14F-4D97-AF65-F5344CB8AC3E}">
        <p14:creationId xmlns:p14="http://schemas.microsoft.com/office/powerpoint/2010/main" val="3663793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CE376-A416-4458-91AB-AD28B7BFF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NoSQL - Not Only SQL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968F8-AD17-420A-8220-25F9A7909D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Modernas bases de dados relacionais parecem ter uma limitação a transações com grandes volumes de dados e cargas de trabalhos típicas de operações modernas de grande carga, incluindo o dimensionamento de conjuntos de dados. </a:t>
            </a:r>
          </a:p>
          <a:p>
            <a:r>
              <a:rPr lang="pt-BR" dirty="0"/>
              <a:t>Sistemas </a:t>
            </a:r>
            <a:r>
              <a:rPr lang="pt-BR" dirty="0" err="1"/>
              <a:t>NoSQL</a:t>
            </a:r>
            <a:r>
              <a:rPr lang="pt-BR" dirty="0"/>
              <a:t> frequentemente fornecem garantias de consistência fraca, como consistência posterior e operações restritas a itens individuais de dados, apesar de que uma faixa possa impor garantias ACID, adicionando uma camada de middleware complementares.</a:t>
            </a:r>
          </a:p>
        </p:txBody>
      </p:sp>
    </p:spTree>
    <p:extLst>
      <p:ext uri="{BB962C8B-B14F-4D97-AF65-F5344CB8AC3E}">
        <p14:creationId xmlns:p14="http://schemas.microsoft.com/office/powerpoint/2010/main" val="11153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C835F-065C-4CEA-8F8C-EB316C9B4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Quais são as deficiências do Modelo Relacional?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26AE0-FE8F-4001-AC41-6062A4235DA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/>
              <a:t>Para melhor compreensão e contextualização das exigências comerciais e tecnológicas envolvidas com o processo de armazenamento de informações, serão elencados e apresentados a seguir os principais fatores presentes em um ambiente relacional, responsáveis por motivar a elaboração de uma nova proposta de trabalho:</a:t>
            </a:r>
          </a:p>
          <a:p>
            <a:pPr lvl="1"/>
            <a:r>
              <a:rPr lang="pt-BR" dirty="0"/>
              <a:t>Solicitação de Mudança: Modelos de dados relacionais, independente de sua maturidade e consistência, não estão totalmente aderentes às novas metodologias e processos de desenvolvimento de software, as quais estão inseridas em um contexto de evolução constante e condicionadas a acomodar mudanças durante o ciclo de desenvolvimento de um novo produto ou manutenção evolutiva;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641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73249-A61A-48CD-9CD8-87D192D89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Quais são as deficiências do Modelo Relacional?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54D5-995E-4839-B8F4-88060B866D0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/>
              <a:t>Custo de Escalabilidade: A escalabilidade em um banco de dados relacional pode ocorrer de duas formas: horizontal e vertical. A forma horizontal ocorre pela utilização de mais equipamentos e particiona a estrutura de dados de acordo com critérios estabelecidos. A forma vertical ocorre pelo aumento da capacidade do equipamento em que o sistema gerenciador de banco de dados está instalado. Bases de dados </a:t>
            </a:r>
            <a:r>
              <a:rPr lang="pt-BR" dirty="0" err="1"/>
              <a:t>NoSQL</a:t>
            </a:r>
            <a:r>
              <a:rPr lang="pt-BR" dirty="0"/>
              <a:t> têm como um de seus motivadores o baixo custo para realizar uma escalabilidade horizontal, o que torna possível o uso de equipamentos mais acessíveis. Além disso, proporciona um modelo de particionamento nativo (</a:t>
            </a:r>
            <a:r>
              <a:rPr lang="pt-BR" dirty="0" err="1"/>
              <a:t>Sharding</a:t>
            </a:r>
            <a:r>
              <a:rPr lang="pt-BR" dirty="0"/>
              <a:t>);</a:t>
            </a:r>
          </a:p>
          <a:p>
            <a:r>
              <a:rPr lang="pt-BR" dirty="0"/>
              <a:t>O paradigma OO, a Fragmentação e o Alto Custo do </a:t>
            </a:r>
            <a:r>
              <a:rPr lang="pt-BR" dirty="0" err="1"/>
              <a:t>Join</a:t>
            </a:r>
            <a:r>
              <a:rPr lang="pt-BR" dirty="0"/>
              <a:t>: Ao longo de toda a história, desde a sua concepção, os modelos relacionais sofreram mudanças relativamente pequenas para acomodar exigências oriundas de requisitos de negócio. Paralelamente, a programação sofreu grandes mudanças, desde a programação estruturada, a programação orientada a objetos e a programação orientada a aspectos.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158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CACA9-A28F-43DA-A43B-A27D586B0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Armazenamento</a:t>
            </a:r>
            <a:r>
              <a:rPr lang="en-US" dirty="0"/>
              <a:t> de </a:t>
            </a:r>
            <a:r>
              <a:rPr lang="en-US" dirty="0" err="1"/>
              <a:t>Documento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A3DDA-F0B9-46F7-811E-FBDBFC0222B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/>
              <a:t>O conceito central de um armazenamento de documento está na noção de um "documento". Apesar de cada implementação de banco de dados orientado a documentos diferir-se nos detalhes desta definição, em geral, todas elas admitem que os documentos encapsulam e codificam dados (ou informação) em alguns formatos ou codificações padrões. </a:t>
            </a:r>
          </a:p>
          <a:p>
            <a:r>
              <a:rPr lang="pt-BR" dirty="0"/>
              <a:t>Codificações em uso incluem XML, YAML e JSON bem como formas binárias como BSON. </a:t>
            </a:r>
          </a:p>
          <a:p>
            <a:r>
              <a:rPr lang="pt-BR" dirty="0"/>
              <a:t>Documentos são endereçados no banco de dados por meio de uma chave única que representa aquele documento. </a:t>
            </a:r>
          </a:p>
          <a:p>
            <a:r>
              <a:rPr lang="pt-BR" dirty="0"/>
              <a:t>Uma das outras características de definição de um banco de dados orientado a documentos é que além da consulta de chave realizada por uma armazenamento chave-valor, o banco de dados também oferece uma API ou linguagem de consulta que recupera os documentos baseado em seus conteúdos.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096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92133-5ED6-4E08-B0B7-263A8002F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Armazenamento</a:t>
            </a:r>
            <a:r>
              <a:rPr lang="en-US" dirty="0"/>
              <a:t> de </a:t>
            </a:r>
            <a:r>
              <a:rPr lang="en-US" dirty="0" err="1"/>
              <a:t>Documento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A8FA4-9FCF-41D4-90FF-3F2DE3D4CFC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Implementações diferentes oferecem modos diferentes de organizar e/ou agrupar documentos:</a:t>
            </a:r>
          </a:p>
          <a:p>
            <a:pPr lvl="1"/>
            <a:r>
              <a:rPr lang="pt-BR" dirty="0"/>
              <a:t>Coleções</a:t>
            </a:r>
          </a:p>
          <a:p>
            <a:pPr lvl="1"/>
            <a:r>
              <a:rPr lang="pt-BR" dirty="0"/>
              <a:t>Etiquetas (</a:t>
            </a:r>
            <a:r>
              <a:rPr lang="pt-BR" dirty="0" err="1"/>
              <a:t>tags</a:t>
            </a:r>
            <a:r>
              <a:rPr lang="pt-BR" dirty="0"/>
              <a:t>)</a:t>
            </a:r>
          </a:p>
          <a:p>
            <a:pPr lvl="1"/>
            <a:r>
              <a:rPr lang="pt-BR" dirty="0"/>
              <a:t>Metadados não-visíveis</a:t>
            </a:r>
          </a:p>
          <a:p>
            <a:pPr lvl="1"/>
            <a:r>
              <a:rPr lang="pt-BR" dirty="0"/>
              <a:t>Hierarquias de diretório</a:t>
            </a:r>
          </a:p>
          <a:p>
            <a:r>
              <a:rPr lang="pt-BR" dirty="0"/>
              <a:t>Comparados com bancos de dados relacionais, por exemplo, coleções podem ser consideradas análogas a tabelas e documentos análogos a registros. Porem eles são diferentes: cada registro em uma tabela possui a mesma sequência de campos, enquanto que documentos em uma coleção podem ter campos que são completamente diferentes.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428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B7781-6A82-4EE1-A40D-76DFBD78A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Banco de Dados Orientado a Documentos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E4762-A375-4BD4-953A-29C5023BD18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/>
              <a:t>A definição geral apresentada é que os Bancos de Dados orientados a Documentos utilizam o conceito de dados e documentos autocontidos e auto descritivos, e isso implica que o documento em si já define como ele deve ser apresentado e qual é o significado dos dados armazenados na sua estrutura.</a:t>
            </a:r>
          </a:p>
          <a:p>
            <a:endParaRPr lang="pt-BR" dirty="0"/>
          </a:p>
          <a:p>
            <a:r>
              <a:rPr lang="pt-BR" dirty="0"/>
              <a:t>Banco de Dados Orientados a Documentos tem como característica conter todas as informações importantes em um único documento, ser livre de esquemas, possuir identificadores únicos universais (UUID), possibilitar a consulta de documentos através de métodos avançados de agrupamento e filtragem (</a:t>
            </a:r>
            <a:r>
              <a:rPr lang="pt-BR" dirty="0" err="1"/>
              <a:t>MapReduce</a:t>
            </a:r>
            <a:r>
              <a:rPr lang="pt-BR" dirty="0"/>
              <a:t>) e também permitir redundância e inconsistência.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747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B7781-6A82-4EE1-A40D-76DFBD78A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Banco de Dados Orientado a Documentos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E4762-A375-4BD4-953A-29C5023BD18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Existem diversos Banco de Dados </a:t>
            </a:r>
            <a:r>
              <a:rPr lang="pt-BR" dirty="0" err="1"/>
              <a:t>NoSQL</a:t>
            </a:r>
            <a:r>
              <a:rPr lang="pt-BR" dirty="0"/>
              <a:t> hoje, os mais conhecidos são: </a:t>
            </a:r>
            <a:r>
              <a:rPr lang="pt-BR" dirty="0" err="1"/>
              <a:t>MongoDB</a:t>
            </a:r>
            <a:r>
              <a:rPr lang="pt-BR" dirty="0"/>
              <a:t>, </a:t>
            </a:r>
            <a:r>
              <a:rPr lang="pt-BR" dirty="0" err="1"/>
              <a:t>DynamoDB</a:t>
            </a:r>
            <a:r>
              <a:rPr lang="pt-BR" dirty="0"/>
              <a:t>, Azure </a:t>
            </a:r>
            <a:r>
              <a:rPr lang="pt-BR" dirty="0" err="1"/>
              <a:t>Table</a:t>
            </a:r>
            <a:r>
              <a:rPr lang="pt-BR" dirty="0"/>
              <a:t> </a:t>
            </a:r>
            <a:r>
              <a:rPr lang="pt-BR" dirty="0" err="1"/>
              <a:t>Storage</a:t>
            </a:r>
            <a:r>
              <a:rPr lang="pt-BR" dirty="0"/>
              <a:t>, Berkeley DB, </a:t>
            </a:r>
            <a:r>
              <a:rPr lang="pt-BR" dirty="0" err="1"/>
              <a:t>Hadoop</a:t>
            </a:r>
            <a:r>
              <a:rPr lang="pt-BR" dirty="0"/>
              <a:t>, Cassandra, </a:t>
            </a:r>
            <a:r>
              <a:rPr lang="pt-BR" dirty="0" err="1"/>
              <a:t>Hypertable</a:t>
            </a:r>
            <a:r>
              <a:rPr lang="pt-BR" dirty="0"/>
              <a:t>, </a:t>
            </a:r>
            <a:r>
              <a:rPr lang="pt-BR" dirty="0" err="1"/>
              <a:t>Amazon</a:t>
            </a:r>
            <a:r>
              <a:rPr lang="pt-BR" dirty="0"/>
              <a:t> </a:t>
            </a:r>
            <a:r>
              <a:rPr lang="pt-BR" dirty="0" err="1"/>
              <a:t>SimpleDB</a:t>
            </a:r>
            <a:r>
              <a:rPr lang="pt-BR" dirty="0"/>
              <a:t>, </a:t>
            </a:r>
            <a:r>
              <a:rPr lang="pt-BR" dirty="0" err="1"/>
              <a:t>CouchDB</a:t>
            </a:r>
            <a:r>
              <a:rPr lang="pt-BR" dirty="0"/>
              <a:t>, </a:t>
            </a:r>
            <a:r>
              <a:rPr lang="pt-BR" dirty="0" err="1"/>
              <a:t>RavenDB</a:t>
            </a:r>
            <a:r>
              <a:rPr lang="pt-BR" dirty="0"/>
              <a:t>, Neo4J, </a:t>
            </a:r>
            <a:r>
              <a:rPr lang="pt-BR" dirty="0" err="1"/>
              <a:t>Infinite</a:t>
            </a:r>
            <a:r>
              <a:rPr lang="pt-BR" dirty="0"/>
              <a:t> </a:t>
            </a:r>
            <a:r>
              <a:rPr lang="pt-BR" dirty="0" err="1"/>
              <a:t>Graph</a:t>
            </a:r>
            <a:r>
              <a:rPr lang="pt-BR" dirty="0"/>
              <a:t>, </a:t>
            </a:r>
            <a:r>
              <a:rPr lang="pt-BR" dirty="0" err="1"/>
              <a:t>InforGrid</a:t>
            </a:r>
            <a:r>
              <a:rPr lang="pt-BR" dirty="0"/>
              <a:t>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846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2539D-673C-4555-B3FC-0B934077E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MongoDB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D6D76-4B07-41F8-A606-2F41DB7B64A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t-BR" dirty="0"/>
              <a:t>O </a:t>
            </a:r>
            <a:r>
              <a:rPr lang="pt-BR" dirty="0" err="1"/>
              <a:t>MongoDB</a:t>
            </a:r>
            <a:r>
              <a:rPr lang="pt-BR" dirty="0"/>
              <a:t> é atualmente um dos principais bancos </a:t>
            </a:r>
            <a:r>
              <a:rPr lang="pt-BR" dirty="0" err="1"/>
              <a:t>NoSQL</a:t>
            </a:r>
            <a:r>
              <a:rPr lang="pt-BR" dirty="0"/>
              <a:t> do mercado. Ele implementa o modelo orientado a documentos e armazena os dados no formato JSON. Ou seja, toda informação é gravada como um documento JSON dentro de uma coleção.</a:t>
            </a:r>
          </a:p>
          <a:p>
            <a:r>
              <a:rPr lang="pt-BR" dirty="0"/>
              <a:t>Comparando com o modelo relacional, podemos considerar as coleções equivalentes às tabelas e os documentos equivalentes às linhas. Já as propriedades de cada documento são comparáveis às colunas da tabela, que definem as características de cada registro.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808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4B0BC-CF1B-4C9C-888C-2F740CC79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MongoDB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4FEFF-2AF0-40F8-A13D-E4596FB1339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Este Banco de Dados tem como característica ser código-fonte aberto licenciado pela GNU AGPL (</a:t>
            </a:r>
            <a:r>
              <a:rPr lang="pt-BR" dirty="0" err="1"/>
              <a:t>Affero</a:t>
            </a:r>
            <a:r>
              <a:rPr lang="pt-BR" dirty="0"/>
              <a:t> General 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License</a:t>
            </a:r>
            <a:r>
              <a:rPr lang="pt-BR" dirty="0"/>
              <a:t>) versão 3.0, possuir alta performance, não possuir esquemas, ser escrito em C++, multiplataforma e ser formado por um conjunto de aplicativos JSON. </a:t>
            </a:r>
          </a:p>
          <a:p>
            <a:r>
              <a:rPr lang="pt-BR" dirty="0"/>
              <a:t>Apesar do projeto </a:t>
            </a:r>
            <a:r>
              <a:rPr lang="pt-BR" dirty="0" err="1"/>
              <a:t>MongoDB</a:t>
            </a:r>
            <a:r>
              <a:rPr lang="pt-BR" dirty="0"/>
              <a:t> ter iniciado em 2007 o Banco de Dados somente foi concluído em 2009 lançando assim a primeira versão do </a:t>
            </a:r>
            <a:r>
              <a:rPr lang="pt-BR" dirty="0" err="1"/>
              <a:t>MongoDB</a:t>
            </a:r>
            <a:r>
              <a:rPr lang="pt-BR" dirty="0"/>
              <a:t>. </a:t>
            </a:r>
          </a:p>
          <a:p>
            <a:r>
              <a:rPr lang="pt-BR" dirty="0"/>
              <a:t>Diversas linguagens e plataforma já possuem drivers para o </a:t>
            </a:r>
            <a:r>
              <a:rPr lang="pt-BR" dirty="0" err="1"/>
              <a:t>MongoDB</a:t>
            </a:r>
            <a:r>
              <a:rPr lang="pt-BR" dirty="0"/>
              <a:t>, entre elas destacam-se: C, C#, C++, </a:t>
            </a:r>
            <a:r>
              <a:rPr lang="pt-BR" dirty="0" err="1"/>
              <a:t>Haskell</a:t>
            </a:r>
            <a:r>
              <a:rPr lang="pt-BR" dirty="0"/>
              <a:t>, Java, </a:t>
            </a:r>
            <a:r>
              <a:rPr lang="pt-BR" dirty="0" err="1"/>
              <a:t>JavaScript</a:t>
            </a:r>
            <a:r>
              <a:rPr lang="pt-BR" dirty="0"/>
              <a:t>, Perl, PHP, Python, Ruby e Scala. </a:t>
            </a:r>
          </a:p>
          <a:p>
            <a:r>
              <a:rPr lang="pt-BR" dirty="0"/>
              <a:t>Além disso, o </a:t>
            </a:r>
            <a:r>
              <a:rPr lang="pt-BR" dirty="0" err="1"/>
              <a:t>MongoDB</a:t>
            </a:r>
            <a:r>
              <a:rPr lang="pt-BR" dirty="0"/>
              <a:t> possui binários para diversas plataformas como Windows, Mac OS X, Linux e Solaris.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234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7626E-D52E-46EF-8BF0-CA67BAC01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Instalando</a:t>
            </a:r>
            <a:r>
              <a:rPr lang="en-US" dirty="0"/>
              <a:t> o MongoDB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43AF5-7729-4A70-9A56-E938B6EBDE8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/>
              <a:t>Para instalar o </a:t>
            </a:r>
            <a:r>
              <a:rPr lang="pt-BR" dirty="0" err="1"/>
              <a:t>MongoDB</a:t>
            </a:r>
            <a:r>
              <a:rPr lang="pt-BR" dirty="0"/>
              <a:t> devemos primeiramente baixa-lo, escolhendo uma versão de sistema operacional.</a:t>
            </a:r>
          </a:p>
          <a:p>
            <a:pPr lvl="1"/>
            <a:r>
              <a:rPr lang="pt-BR" b="1" dirty="0"/>
              <a:t>https://www.mongodb.com/try</a:t>
            </a:r>
          </a:p>
          <a:p>
            <a:endParaRPr lang="pt-BR" dirty="0"/>
          </a:p>
          <a:p>
            <a:r>
              <a:rPr lang="pt-BR" dirty="0"/>
              <a:t>Agora já podemos descompactar o zip para alguma pasta.</a:t>
            </a:r>
          </a:p>
          <a:p>
            <a:endParaRPr lang="pt-BR" dirty="0"/>
          </a:p>
          <a:p>
            <a:r>
              <a:rPr lang="pt-BR" dirty="0"/>
              <a:t>Após isso devemos ir até a pasta onde descompactamos o </a:t>
            </a:r>
            <a:r>
              <a:rPr lang="pt-BR" dirty="0" err="1"/>
              <a:t>MongoDB</a:t>
            </a:r>
            <a:r>
              <a:rPr lang="pt-BR" dirty="0"/>
              <a:t> e ir na pasta “bin”. Por fim executamos o “mongod.exe”.</a:t>
            </a:r>
          </a:p>
          <a:p>
            <a:endParaRPr lang="pt-BR" dirty="0"/>
          </a:p>
          <a:p>
            <a:r>
              <a:rPr lang="pt-BR" dirty="0"/>
              <a:t>Agora já podemos executar o cliente de Shell do </a:t>
            </a:r>
            <a:r>
              <a:rPr lang="pt-BR" dirty="0" err="1"/>
              <a:t>MongoDB</a:t>
            </a:r>
            <a:r>
              <a:rPr lang="pt-BR" dirty="0"/>
              <a:t>. O aplicativo de Shell do </a:t>
            </a:r>
            <a:r>
              <a:rPr lang="pt-BR" dirty="0" err="1"/>
              <a:t>MongoDB</a:t>
            </a:r>
            <a:r>
              <a:rPr lang="pt-BR" dirty="0"/>
              <a:t> está incluído junto com a distribuição sendo localizado na pasta “bin”. No Windows, está na forma do aplicativo mongo.exe.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420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A74BB-B152-4060-B0B4-0E265C3AF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Instalando</a:t>
            </a:r>
            <a:r>
              <a:rPr lang="en-US" dirty="0"/>
              <a:t> o MongoDB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8BABD-F173-4114-89A8-AD9BF4D238E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Para criar um documento e armazená-lo em uma nova coleção chamada "</a:t>
            </a:r>
            <a:r>
              <a:rPr lang="pt-BR" dirty="0" err="1"/>
              <a:t>colors</a:t>
            </a:r>
            <a:r>
              <a:rPr lang="pt-BR" dirty="0"/>
              <a:t>" podemos usar o comando abaixo no Shell:</a:t>
            </a:r>
          </a:p>
          <a:p>
            <a:pPr marL="0" indent="0">
              <a:buNone/>
            </a:pPr>
            <a:endParaRPr lang="pt-BR" dirty="0"/>
          </a:p>
          <a:p>
            <a:pPr lvl="1"/>
            <a:r>
              <a:rPr lang="pt-BR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db.</a:t>
            </a:r>
            <a:r>
              <a:rPr lang="pt-BR" sz="17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colors</a:t>
            </a:r>
            <a:r>
              <a:rPr lang="pt-BR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t-BR" sz="1700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save</a:t>
            </a:r>
            <a:r>
              <a:rPr lang="pt-BR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({name:"red",value:"FF0000"});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Para verificar se o documento foi armazenado no banco de dados executamos o comando abaixo no Shell:</a:t>
            </a:r>
          </a:p>
          <a:p>
            <a:pPr lvl="1"/>
            <a:r>
              <a:rPr lang="pt-BR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db.</a:t>
            </a:r>
            <a:r>
              <a:rPr lang="pt-BR" sz="21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colors</a:t>
            </a:r>
            <a:r>
              <a:rPr lang="pt-BR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t-BR" sz="2100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pt-BR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8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30BD-0851-4F60-8B07-6D2747CF9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Instalando</a:t>
            </a:r>
            <a:r>
              <a:rPr lang="en-US" dirty="0"/>
              <a:t> o MongoDB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67725-BB1F-4F07-9D07-D97071B0257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Visto que o Shell do </a:t>
            </a:r>
            <a:r>
              <a:rPr lang="pt-BR" dirty="0" err="1"/>
              <a:t>MongoDB</a:t>
            </a:r>
            <a:r>
              <a:rPr lang="pt-BR" dirty="0"/>
              <a:t> usa </a:t>
            </a:r>
            <a:r>
              <a:rPr lang="pt-BR" dirty="0" err="1"/>
              <a:t>JavaScript</a:t>
            </a:r>
            <a:r>
              <a:rPr lang="pt-BR" dirty="0"/>
              <a:t>, é possível escrever construções regulares em </a:t>
            </a:r>
            <a:r>
              <a:rPr lang="pt-BR" dirty="0" err="1"/>
              <a:t>JavaScript</a:t>
            </a:r>
            <a:r>
              <a:rPr lang="pt-BR" dirty="0"/>
              <a:t> ao interagir com os bancos de dados.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Este loop criará 26 documentos, um para cada letra minúscula do alfabeto, cada documento contendo o caractere em si e seu código de caractere ASCII.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FFBD81-2DB0-4D1A-8F1F-2E2E02F7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7" y="2708920"/>
            <a:ext cx="705802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40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3356C-7510-451B-8C68-013A3EE8F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Utilizando</a:t>
            </a:r>
            <a:r>
              <a:rPr lang="en-US" b="1" dirty="0"/>
              <a:t> MongoDB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95703-47C2-4792-832B-332722E5330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</a:t>
            </a:r>
            <a:r>
              <a:rPr lang="pt-BR" dirty="0" err="1"/>
              <a:t>MongoDB</a:t>
            </a:r>
            <a:r>
              <a:rPr lang="pt-BR" dirty="0"/>
              <a:t> utiliza a sintaxe JSON que retém os dados usando pares de chave/valor. Segue na Listagem 2 um exemplo criação de um esquema: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db.</a:t>
            </a:r>
            <a:r>
              <a:rPr lang="pt-BR" sz="18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usuarios</a:t>
            </a:r>
            <a:r>
              <a:rPr lang="pt-B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t-BR" sz="1800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lang="pt-B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 {</a:t>
            </a:r>
          </a:p>
          <a:p>
            <a:pPr marL="0" indent="0">
              <a:buNone/>
            </a:pPr>
            <a:r>
              <a:rPr lang="pt-B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nome: “Norton Glaser",</a:t>
            </a:r>
          </a:p>
          <a:p>
            <a:pPr marL="0" indent="0">
              <a:buNone/>
            </a:pPr>
            <a:r>
              <a:rPr lang="pt-B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cidade: “São Paulo",</a:t>
            </a:r>
          </a:p>
          <a:p>
            <a:pPr marL="0" indent="0">
              <a:buNone/>
            </a:pPr>
            <a:r>
              <a:rPr lang="pt-B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estado: “SP"</a:t>
            </a:r>
          </a:p>
          <a:p>
            <a:pPr marL="0" indent="0">
              <a:buNone/>
            </a:pPr>
            <a:r>
              <a:rPr lang="pt-B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buNone/>
            </a:pPr>
            <a:r>
              <a:rPr lang="pt-B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)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573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3356C-7510-451B-8C68-013A3EE8F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Utilizando</a:t>
            </a:r>
            <a:r>
              <a:rPr lang="en-US" b="1" dirty="0"/>
              <a:t> MongoDB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95703-47C2-4792-832B-332722E5330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</a:t>
            </a:r>
            <a:r>
              <a:rPr lang="pt-BR" dirty="0" err="1"/>
              <a:t>MongoDB</a:t>
            </a:r>
            <a:r>
              <a:rPr lang="pt-BR" dirty="0"/>
              <a:t> também permite a exclusão dos dados que é feito através do comando abaixo:</a:t>
            </a:r>
          </a:p>
          <a:p>
            <a:pPr marL="0" indent="0">
              <a:buNone/>
            </a:pPr>
            <a:endParaRPr lang="pt-BR" dirty="0"/>
          </a:p>
          <a:p>
            <a:pPr lvl="1"/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db.</a:t>
            </a:r>
            <a:r>
              <a:rPr lang="pt-BR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usuarios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t-BR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remove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 { estado: “Santa Catarina" } )</a:t>
            </a:r>
          </a:p>
          <a:p>
            <a:pPr lvl="1"/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dirty="0">
                <a:latin typeface="+mj-lt"/>
                <a:cs typeface="Courier New" panose="02070309020205020404" pitchFamily="49" charset="0"/>
              </a:rPr>
              <a:t>Ou para apagar tudo</a:t>
            </a:r>
          </a:p>
          <a:p>
            <a:pPr lvl="1"/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db.</a:t>
            </a:r>
            <a:r>
              <a:rPr lang="pt-BR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usuarios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t-BR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remove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660454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54053-6A7F-4E67-93B1-C0EB9B7C3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Utilizando</a:t>
            </a:r>
            <a:r>
              <a:rPr lang="en-US" dirty="0"/>
              <a:t> MongoDB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91F9D-6AA4-422F-AE62-D0679EB1250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Para atualização de dados com SQL temos o código: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db.</a:t>
            </a:r>
            <a:r>
              <a:rPr lang="en-US" sz="18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usuarios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update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 {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cidade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: { $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eq:“Campinas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" } },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$set:   {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estado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: “SP"} },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{ multi: true }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)</a:t>
            </a:r>
          </a:p>
        </p:txBody>
      </p:sp>
    </p:spTree>
    <p:extLst>
      <p:ext uri="{BB962C8B-B14F-4D97-AF65-F5344CB8AC3E}">
        <p14:creationId xmlns:p14="http://schemas.microsoft.com/office/powerpoint/2010/main" val="3410559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54053-6A7F-4E67-93B1-C0EB9B7C3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Utilizando</a:t>
            </a:r>
            <a:r>
              <a:rPr lang="en-US" dirty="0"/>
              <a:t> MongoDB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91F9D-6AA4-422F-AE62-D0679EB1250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Outro comando muito utilizado é para fazer consultas. O </a:t>
            </a:r>
            <a:r>
              <a:rPr lang="pt-BR" dirty="0" err="1"/>
              <a:t>MongoDB</a:t>
            </a:r>
            <a:r>
              <a:rPr lang="pt-BR" dirty="0"/>
              <a:t> possui uma poderosa linguagem de consulta baseada em documentos, que torna a transição de um banco de dados relacional para o </a:t>
            </a:r>
            <a:r>
              <a:rPr lang="pt-BR" dirty="0" err="1"/>
              <a:t>MongoDB</a:t>
            </a:r>
            <a:r>
              <a:rPr lang="pt-BR" dirty="0"/>
              <a:t> bastante fácil, pois as consultas são convertidas com bastante facilidade:</a:t>
            </a:r>
          </a:p>
          <a:p>
            <a:pPr marL="0" indent="0">
              <a:buNone/>
            </a:pPr>
            <a:r>
              <a:rPr lang="pt-B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db.</a:t>
            </a:r>
            <a:r>
              <a:rPr lang="pt-BR" sz="18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usuarios</a:t>
            </a:r>
            <a:r>
              <a:rPr lang="pt-B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t-BR" sz="1800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pt-B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pt-B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{ estado: { $</a:t>
            </a:r>
            <a:r>
              <a:rPr lang="pt-B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eq</a:t>
            </a:r>
            <a:r>
              <a:rPr lang="pt-B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: “SP" } }</a:t>
            </a:r>
          </a:p>
          <a:p>
            <a:pPr marL="0" indent="0">
              <a:buNone/>
            </a:pPr>
            <a:r>
              <a:rPr lang="pt-B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385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631F4-29B8-4E36-8ED3-A4A2C712D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Utilizando</a:t>
            </a:r>
            <a:r>
              <a:rPr lang="en-US" dirty="0"/>
              <a:t> MongoDB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E3F41-B82A-455D-B8A1-1AA9AD816FB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28800"/>
            <a:ext cx="8153400" cy="4495800"/>
          </a:xfrm>
        </p:spPr>
        <p:txBody>
          <a:bodyPr/>
          <a:lstStyle/>
          <a:p>
            <a:r>
              <a:rPr lang="pt-BR" dirty="0"/>
              <a:t>também poderíamos ter comparações numéricas, conforme exemplo abaixo: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db.</a:t>
            </a:r>
            <a:r>
              <a:rPr lang="en-US" sz="20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usuarios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000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{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idade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{ </a:t>
            </a:r>
            <a:r>
              <a:rPr lang="en-US" sz="20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sz="2000" dirty="0" err="1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25, </a:t>
            </a:r>
            <a:r>
              <a:rPr lang="en-US" sz="20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sz="2000" dirty="0" err="1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lte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50 } }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)</a:t>
            </a:r>
          </a:p>
          <a:p>
            <a:pPr marL="0" indent="0">
              <a:buNone/>
            </a:pPr>
            <a:r>
              <a:rPr lang="pt-BR" sz="2000" dirty="0">
                <a:latin typeface="+mj-lt"/>
                <a:cs typeface="Courier New" panose="02070309020205020404" pitchFamily="49" charset="0"/>
              </a:rPr>
              <a:t>Também poderíamos ter o operador "</a:t>
            </a:r>
            <a:r>
              <a:rPr lang="pt-BR" sz="2000" dirty="0" err="1">
                <a:latin typeface="+mj-lt"/>
                <a:cs typeface="Courier New" panose="02070309020205020404" pitchFamily="49" charset="0"/>
              </a:rPr>
              <a:t>like</a:t>
            </a:r>
            <a:r>
              <a:rPr lang="pt-BR" sz="2000" dirty="0">
                <a:latin typeface="+mj-lt"/>
                <a:cs typeface="Courier New" panose="02070309020205020404" pitchFamily="49" charset="0"/>
              </a:rPr>
              <a:t>", que é muito utilizado como mostra a consulta a seguir: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db.</a:t>
            </a:r>
            <a:r>
              <a:rPr lang="en-US" sz="20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usuarios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000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20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/^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Maria</a:t>
            </a:r>
            <a:r>
              <a:rPr lang="en-US" sz="20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)</a:t>
            </a:r>
          </a:p>
        </p:txBody>
      </p:sp>
    </p:spTree>
    <p:extLst>
      <p:ext uri="{BB962C8B-B14F-4D97-AF65-F5344CB8AC3E}">
        <p14:creationId xmlns:p14="http://schemas.microsoft.com/office/powerpoint/2010/main" val="3630751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9E4B4-BF01-44D2-8C79-728DF2E52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Utilizando</a:t>
            </a:r>
            <a:r>
              <a:rPr lang="en-US" dirty="0"/>
              <a:t> MongoDB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D1D51-53BE-4A2B-99F2-A8EC656ECBF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Outra operação muito comum é a ordenação ascendente e descendente em SQL conforme exemplificado abaixo:</a:t>
            </a:r>
          </a:p>
          <a:p>
            <a:pPr lvl="1"/>
            <a:r>
              <a:rPr lang="en-US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db.</a:t>
            </a:r>
            <a:r>
              <a:rPr lang="en-US" sz="21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usuarios</a:t>
            </a:r>
            <a:r>
              <a:rPr lang="en-US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100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({</a:t>
            </a:r>
            <a:r>
              <a:rPr lang="en-US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cidade</a:t>
            </a: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: “Campinas"}).sort({nome:1})</a:t>
            </a:r>
          </a:p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Decrescente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db.usuarios.find</a:t>
            </a: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({</a:t>
            </a:r>
            <a:r>
              <a:rPr lang="en-US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cidade</a:t>
            </a: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: “Campinas"}).sort({</a:t>
            </a:r>
            <a:r>
              <a:rPr lang="en-US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:-1})</a:t>
            </a:r>
          </a:p>
          <a:p>
            <a:pPr lvl="1"/>
            <a:endParaRPr lang="en-US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5626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588</TotalTime>
  <Words>1815</Words>
  <Application>Microsoft Office PowerPoint</Application>
  <PresentationFormat>On-screen Show (4:3)</PresentationFormat>
  <Paragraphs>112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Courier New</vt:lpstr>
      <vt:lpstr>Tw Cen MT</vt:lpstr>
      <vt:lpstr>Wingdings</vt:lpstr>
      <vt:lpstr>Wingdings 2</vt:lpstr>
      <vt:lpstr>Mediano</vt:lpstr>
      <vt:lpstr>Fatec</vt:lpstr>
      <vt:lpstr>NoSQL - Not Only SQL</vt:lpstr>
      <vt:lpstr>NoSQL - Not Only SQL</vt:lpstr>
      <vt:lpstr>NoSQL - Not Only SQL</vt:lpstr>
      <vt:lpstr>Quais são as deficiências do Modelo Relacional?</vt:lpstr>
      <vt:lpstr>Quais são as deficiências do Modelo Relacional?</vt:lpstr>
      <vt:lpstr>Armazenamento de Documento</vt:lpstr>
      <vt:lpstr>Armazenamento de Documento</vt:lpstr>
      <vt:lpstr>Banco de Dados Orientado a Documentos</vt:lpstr>
      <vt:lpstr>Banco de Dados Orientado a Documentos</vt:lpstr>
      <vt:lpstr>MongoDB</vt:lpstr>
      <vt:lpstr>MongoDB</vt:lpstr>
      <vt:lpstr>Instalando o MongoDB</vt:lpstr>
      <vt:lpstr>Instalando o MongoDB</vt:lpstr>
      <vt:lpstr>Instalando o MongoDB</vt:lpstr>
      <vt:lpstr>Utilizando MongoDB</vt:lpstr>
      <vt:lpstr>Utilizando MongoDB</vt:lpstr>
      <vt:lpstr>Utilizando MongoDB</vt:lpstr>
      <vt:lpstr>Utilizando MongoDB</vt:lpstr>
      <vt:lpstr>Utilizando MongoDB</vt:lpstr>
      <vt:lpstr>Utilizando MongoDB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Glaser, Norton Barros</cp:lastModifiedBy>
  <cp:revision>106</cp:revision>
  <dcterms:created xsi:type="dcterms:W3CDTF">2014-01-27T15:41:35Z</dcterms:created>
  <dcterms:modified xsi:type="dcterms:W3CDTF">2021-05-18T20:28:04Z</dcterms:modified>
</cp:coreProperties>
</file>