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81" r:id="rId4"/>
    <p:sldId id="282" r:id="rId5"/>
    <p:sldId id="269" r:id="rId6"/>
    <p:sldId id="283" r:id="rId7"/>
    <p:sldId id="270" r:id="rId8"/>
    <p:sldId id="284" r:id="rId9"/>
    <p:sldId id="285" r:id="rId10"/>
    <p:sldId id="271" r:id="rId11"/>
    <p:sldId id="287" r:id="rId12"/>
    <p:sldId id="286" r:id="rId13"/>
    <p:sldId id="288" r:id="rId14"/>
    <p:sldId id="289" r:id="rId15"/>
    <p:sldId id="290" r:id="rId16"/>
    <p:sldId id="291" r:id="rId17"/>
    <p:sldId id="292" r:id="rId18"/>
    <p:sldId id="293" r:id="rId19"/>
    <p:sldId id="294" r:id="rId20"/>
    <p:sldId id="29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9A32A74D-5257-4133-97A4-C8ABEBB13DFA}" type="datetimeFigureOut">
              <a:rPr lang="en-US" smtClean="0"/>
              <a:pPr/>
              <a:t>5/11/2021</a:t>
            </a:fld>
            <a:endParaRPr lang="en-US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5/11/2021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7" name="Retângulo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5/11/2021</a:t>
            </a:fld>
            <a:endParaRPr lang="en-US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8" name="Espaço Reservado para Data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A32A74D-5257-4133-97A4-C8ABEBB13DFA}" type="datetimeFigureOut">
              <a:rPr lang="en-US" smtClean="0"/>
              <a:pPr/>
              <a:t>5/11/2021</a:t>
            </a:fld>
            <a:endParaRPr lang="en-US"/>
          </a:p>
        </p:txBody>
      </p:sp>
      <p:sp>
        <p:nvSpPr>
          <p:cNvPr id="10" name="Espaço Reservado para Número de Slide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2" name="Espaço Reservado para Rodapé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A32A74D-5257-4133-97A4-C8ABEBB13DFA}" type="datetimeFigureOut">
              <a:rPr lang="en-US" smtClean="0"/>
              <a:pPr/>
              <a:t>5/11/2021</a:t>
            </a:fld>
            <a:endParaRPr lang="en-US"/>
          </a:p>
        </p:txBody>
      </p:sp>
      <p:sp>
        <p:nvSpPr>
          <p:cNvPr id="12" name="Espaço Reservado para Número de Slide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15" name="Espaço Reservado para Texto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5/11/2021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5/11/2021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5/11/2021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8" name="Retângulo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1" name="Retângulo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9A32A74D-5257-4133-97A4-C8ABEBB13DFA}" type="datetimeFigureOut">
              <a:rPr lang="en-US" smtClean="0"/>
              <a:pPr/>
              <a:t>5/11/2021</a:t>
            </a:fld>
            <a:endParaRPr lang="en-US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/>
              <a:t>Clique no ícone para adicionar uma imagem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A74D-5257-4133-97A4-C8ABEBB13DFA}" type="datetimeFigureOut">
              <a:rPr lang="en-US" smtClean="0"/>
              <a:pPr/>
              <a:t>5/11/2021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9A32A74D-5257-4133-97A4-C8ABEBB13DFA}" type="datetimeFigureOut">
              <a:rPr lang="en-US" smtClean="0"/>
              <a:pPr/>
              <a:t>5/11/2021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tângulo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/>
              <a:t>Clique para editar os estilos do texto mestre</a:t>
            </a:r>
          </a:p>
          <a:p>
            <a:pPr lvl="1" eaLnBrk="1" latinLnBrk="0" hangingPunct="1"/>
            <a:r>
              <a:rPr kumimoji="0" lang="pt-BR"/>
              <a:t>Segundo nível</a:t>
            </a:r>
          </a:p>
          <a:p>
            <a:pPr lvl="2" eaLnBrk="1" latinLnBrk="0" hangingPunct="1"/>
            <a:r>
              <a:rPr kumimoji="0" lang="pt-BR"/>
              <a:t>Terceiro nível</a:t>
            </a:r>
          </a:p>
          <a:p>
            <a:pPr lvl="3" eaLnBrk="1" latinLnBrk="0" hangingPunct="1"/>
            <a:r>
              <a:rPr kumimoji="0" lang="pt-BR"/>
              <a:t>Quarto nível</a:t>
            </a:r>
          </a:p>
          <a:p>
            <a:pPr lvl="4" eaLnBrk="1" latinLnBrk="0" hangingPunct="1"/>
            <a:r>
              <a:rPr kumimoji="0" lang="pt-BR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A32A74D-5257-4133-97A4-C8ABEBB13DFA}" type="datetimeFigureOut">
              <a:rPr lang="en-US" smtClean="0"/>
              <a:pPr/>
              <a:t>5/11/2021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tângulo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8AD3D5B-3BEA-41CD-831A-FB9C5D34440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Fatec</a:t>
            </a: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SQL – </a:t>
            </a:r>
            <a:r>
              <a:rPr lang="pt-BR" dirty="0" err="1"/>
              <a:t>Views</a:t>
            </a:r>
            <a:r>
              <a:rPr lang="pt-BR"/>
              <a:t>, Index </a:t>
            </a:r>
            <a:r>
              <a:rPr lang="pt-BR" dirty="0"/>
              <a:t>&amp; Triggers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E37D8-0918-4E66-9E91-C796E5AD7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4000" dirty="0"/>
              <a:t>Index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03E57F-7E0F-4159-9306-891E6F82267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/>
              <a:t>O uso de índices pode trazer grandes melhorias para o desempenho do banco de dados.</a:t>
            </a:r>
          </a:p>
          <a:p>
            <a:r>
              <a:rPr lang="pt-BR" dirty="0"/>
              <a:t>Usando índices, percorrendo a estrutura da árvore do índice para localizar os registros, por comparação, extraindo somente aqueles registros necessários para satisfazerem os critérios passados pela consulta.</a:t>
            </a:r>
          </a:p>
          <a:p>
            <a:r>
              <a:rPr lang="pt-BR" dirty="0"/>
              <a:t>Os índices aceleram a recuperação dos dados. Por exemplo, imagine que você compre um livro de 800 páginas para suas pesquisas acadêmicas e este não apresente em seu conteúdo um índice reportando o seu conteúdo. </a:t>
            </a:r>
          </a:p>
        </p:txBody>
      </p:sp>
    </p:spTree>
    <p:extLst>
      <p:ext uri="{BB962C8B-B14F-4D97-AF65-F5344CB8AC3E}">
        <p14:creationId xmlns:p14="http://schemas.microsoft.com/office/powerpoint/2010/main" val="1534438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4E9EF0-9C0A-4804-93AC-F470FB7EC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400" dirty="0"/>
              <a:t>Index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A560DEA-7B24-4295-9234-A00B2BE5523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Os índices são muito bons no sentido de performance do banco de dados, otimizam as buscas de dados, mas, por outro lado, consomem muito espaço em disco, o que pode se tornar concorrente do próprio banco se você o detém em um espaço generoso ou pode se tornar caro quando de detém o banco em um </a:t>
            </a:r>
            <a:r>
              <a:rPr lang="pt-BR" dirty="0" err="1"/>
              <a:t>storage</a:t>
            </a:r>
            <a:r>
              <a:rPr lang="pt-B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49502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B0D745-35C7-44D7-ACCA-BD4E0D1FE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400" dirty="0"/>
              <a:t>Index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EC5EFA3-8D70-498F-94E8-C0F4DD2CB57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pt-BR" dirty="0"/>
              <a:t>Considere as seguintes observações antes de criar índices:</a:t>
            </a:r>
          </a:p>
          <a:p>
            <a:pPr lvl="1"/>
            <a:r>
              <a:rPr lang="pt-BR" dirty="0"/>
              <a:t>Quando colunas indexadas são modificadas, o SGBD desloca recurso internamente para manter esses índices atualizados e associados;</a:t>
            </a:r>
          </a:p>
          <a:p>
            <a:pPr lvl="1"/>
            <a:r>
              <a:rPr lang="pt-BR" dirty="0"/>
              <a:t>A manutenção de índices requer tempo e recursos, portanto, não crie índices que não serão usados efetivamente;</a:t>
            </a:r>
          </a:p>
          <a:p>
            <a:pPr lvl="1"/>
            <a:r>
              <a:rPr lang="pt-BR" dirty="0"/>
              <a:t>Quando se contém grande quantidade de dados duplicados, índices apresentam mais custo que benefícios. Assim como usar índices com atributos de pouca variação, como “sexo” ou atributos do tipo flag.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696141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CDE10-6C5F-4EA8-8426-3B12DE1A9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400" dirty="0"/>
              <a:t>Create Index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008F11-22F6-4EA5-9C0C-1F587B5B7DA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Exemplos</a:t>
            </a:r>
            <a:endParaRPr lang="en-US" dirty="0"/>
          </a:p>
          <a:p>
            <a:pPr lvl="1"/>
            <a:r>
              <a:rPr lang="en-US" dirty="0"/>
              <a:t>CREATE INDEX </a:t>
            </a:r>
            <a:r>
              <a:rPr lang="en-US" dirty="0" err="1"/>
              <a:t>idx_lastname</a:t>
            </a:r>
            <a:r>
              <a:rPr lang="en-US" dirty="0"/>
              <a:t> ON Persons (</a:t>
            </a:r>
            <a:r>
              <a:rPr lang="en-US" dirty="0" err="1"/>
              <a:t>LastName</a:t>
            </a:r>
            <a:r>
              <a:rPr lang="en-US" dirty="0"/>
              <a:t>);</a:t>
            </a:r>
          </a:p>
          <a:p>
            <a:pPr lvl="1"/>
            <a:r>
              <a:rPr lang="en-US" dirty="0"/>
              <a:t>CREATE INDEX </a:t>
            </a:r>
            <a:r>
              <a:rPr lang="en-US" dirty="0" err="1"/>
              <a:t>idx_pname</a:t>
            </a:r>
            <a:r>
              <a:rPr lang="en-US" dirty="0"/>
              <a:t> ON Persons (</a:t>
            </a:r>
            <a:r>
              <a:rPr lang="en-US" dirty="0" err="1"/>
              <a:t>LastName</a:t>
            </a:r>
            <a:r>
              <a:rPr lang="en-US" dirty="0"/>
              <a:t>, FirstName);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842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58FCE2-F208-4A98-A2D8-7920F8E68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400" dirty="0"/>
              <a:t>Drop Index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B2C4E21-B55C-46C7-8130-905C08FD2FA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Exemplo</a:t>
            </a:r>
            <a:r>
              <a:rPr lang="en-US" dirty="0"/>
              <a:t> Oracle</a:t>
            </a:r>
          </a:p>
          <a:p>
            <a:pPr lvl="1"/>
            <a:r>
              <a:rPr lang="en-US" dirty="0"/>
              <a:t>DROP INDEX </a:t>
            </a:r>
            <a:r>
              <a:rPr lang="en-US" dirty="0" err="1"/>
              <a:t>index_name</a:t>
            </a:r>
            <a:r>
              <a:rPr lang="en-US" dirty="0"/>
              <a:t>;</a:t>
            </a:r>
          </a:p>
          <a:p>
            <a:r>
              <a:rPr lang="en-US" dirty="0" err="1"/>
              <a:t>Exemplo</a:t>
            </a:r>
            <a:r>
              <a:rPr lang="en-US" dirty="0"/>
              <a:t> </a:t>
            </a:r>
            <a:r>
              <a:rPr lang="en-US" dirty="0" err="1"/>
              <a:t>Mysql</a:t>
            </a:r>
            <a:endParaRPr lang="en-US" dirty="0"/>
          </a:p>
          <a:p>
            <a:pPr lvl="1"/>
            <a:r>
              <a:rPr lang="en-US" dirty="0"/>
              <a:t>ALTER TABLE </a:t>
            </a:r>
            <a:r>
              <a:rPr lang="en-US" dirty="0" err="1"/>
              <a:t>table_name</a:t>
            </a:r>
            <a:r>
              <a:rPr lang="en-US" dirty="0"/>
              <a:t> DROP INDEX </a:t>
            </a:r>
            <a:r>
              <a:rPr lang="en-US" dirty="0" err="1"/>
              <a:t>index_name</a:t>
            </a:r>
            <a:r>
              <a:rPr lang="en-US" dirty="0"/>
              <a:t>;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753859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E37D8-0918-4E66-9E91-C796E5AD7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4000" dirty="0"/>
              <a:t>Triggers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03E57F-7E0F-4159-9306-891E6F82267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/>
              <a:t>O termo trigger (gatilho em inglês) define uma estrutura do banco de dados que funciona, como o nome sugere, como uma função que é disparada mediante alguma ação. Geralmente essas ações que disparam os triggers são alterações nas tabelas por meio de operações de inserção, exclusão e atualização de dados (</a:t>
            </a:r>
            <a:r>
              <a:rPr lang="pt-BR" dirty="0" err="1"/>
              <a:t>insert</a:t>
            </a:r>
            <a:r>
              <a:rPr lang="pt-BR" dirty="0"/>
              <a:t>, delete e update).</a:t>
            </a:r>
          </a:p>
          <a:p>
            <a:r>
              <a:rPr lang="pt-BR" dirty="0"/>
              <a:t>Um gatilho está intimamente relacionado a uma tabela, sempre que uma dessas ações é efetuada sobre essa tabela, é possível dispará-lo para executar alguma tarefa.</a:t>
            </a:r>
          </a:p>
        </p:txBody>
      </p:sp>
    </p:spTree>
    <p:extLst>
      <p:ext uri="{BB962C8B-B14F-4D97-AF65-F5344CB8AC3E}">
        <p14:creationId xmlns:p14="http://schemas.microsoft.com/office/powerpoint/2010/main" val="1108333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E37D8-0918-4E66-9E91-C796E5AD7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4000" dirty="0"/>
              <a:t>Triggers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03E57F-7E0F-4159-9306-891E6F82267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/>
              <a:t>O termo trigger (gatilho em inglês) define uma estrutura do banco de dados que funciona, como o nome sugere, como uma função que é disparada mediante alguma ação. Geralmente essas ações que disparam os triggers são alterações nas tabelas por meio de operações de inserção, exclusão e atualização de dados (</a:t>
            </a:r>
            <a:r>
              <a:rPr lang="pt-BR" dirty="0" err="1"/>
              <a:t>insert</a:t>
            </a:r>
            <a:r>
              <a:rPr lang="pt-BR" dirty="0"/>
              <a:t>, delete e update).</a:t>
            </a:r>
          </a:p>
          <a:p>
            <a:r>
              <a:rPr lang="pt-BR" dirty="0"/>
              <a:t>Um gatilho está intimamente relacionado a uma tabela, sempre que uma dessas ações é efetuada sobre essa tabela, é possível dispará-lo para executar alguma tarefa.</a:t>
            </a:r>
          </a:p>
        </p:txBody>
      </p:sp>
    </p:spTree>
    <p:extLst>
      <p:ext uri="{BB962C8B-B14F-4D97-AF65-F5344CB8AC3E}">
        <p14:creationId xmlns:p14="http://schemas.microsoft.com/office/powerpoint/2010/main" val="39073970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890F03-4D71-4C5B-933E-F25745724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400" dirty="0"/>
              <a:t>Triggers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B8E0EC-C582-47BB-A908-1E063EFB8B8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 Como principais motivos para o uso de </a:t>
            </a:r>
            <a:r>
              <a:rPr lang="pt-BR" dirty="0" err="1"/>
              <a:t>database</a:t>
            </a:r>
            <a:r>
              <a:rPr lang="pt-BR" dirty="0"/>
              <a:t> trigger, podemos citar os seguintes:</a:t>
            </a:r>
          </a:p>
          <a:p>
            <a:pPr lvl="1"/>
            <a:r>
              <a:rPr lang="pt-BR" dirty="0"/>
              <a:t>geração automática de valores de colunas derivados;</a:t>
            </a:r>
          </a:p>
          <a:p>
            <a:pPr lvl="1"/>
            <a:r>
              <a:rPr lang="pt-BR" dirty="0"/>
              <a:t>prevenção de transações inválidas;</a:t>
            </a:r>
          </a:p>
          <a:p>
            <a:pPr lvl="1"/>
            <a:r>
              <a:rPr lang="pt-BR" dirty="0"/>
              <a:t>reforçar regras de negócio complexas;</a:t>
            </a:r>
          </a:p>
          <a:p>
            <a:pPr lvl="1"/>
            <a:r>
              <a:rPr lang="pt-BR" dirty="0"/>
              <a:t>prover auditoria;</a:t>
            </a:r>
          </a:p>
          <a:p>
            <a:pPr lvl="1"/>
            <a:r>
              <a:rPr lang="pt-BR" dirty="0"/>
              <a:t>gerar estatísticas sobre acesso às tabelas;</a:t>
            </a:r>
          </a:p>
          <a:p>
            <a:pPr lvl="1"/>
            <a:r>
              <a:rPr lang="pt-BR" dirty="0"/>
              <a:t>prover log de transações.</a:t>
            </a:r>
          </a:p>
        </p:txBody>
      </p:sp>
    </p:spTree>
    <p:extLst>
      <p:ext uri="{BB962C8B-B14F-4D97-AF65-F5344CB8AC3E}">
        <p14:creationId xmlns:p14="http://schemas.microsoft.com/office/powerpoint/2010/main" val="26987625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C97E2-336A-40AD-880B-3BA88AA98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000" dirty="0"/>
              <a:t>Trigger - Elementos</a:t>
            </a:r>
            <a:endParaRPr lang="en-US" dirty="0"/>
          </a:p>
        </p:txBody>
      </p:sp>
      <p:graphicFrame>
        <p:nvGraphicFramePr>
          <p:cNvPr id="7" name="Tabela 7">
            <a:extLst>
              <a:ext uri="{FF2B5EF4-FFF2-40B4-BE49-F238E27FC236}">
                <a16:creationId xmlns:a16="http://schemas.microsoft.com/office/drawing/2014/main" id="{BBBAAC25-2664-4FD6-85EC-C4D9FD36D67C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765588598"/>
              </p:ext>
            </p:extLst>
          </p:nvPr>
        </p:nvGraphicFramePr>
        <p:xfrm>
          <a:off x="612775" y="1600200"/>
          <a:ext cx="8153400" cy="366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7800">
                  <a:extLst>
                    <a:ext uri="{9D8B030D-6E8A-4147-A177-3AD203B41FA5}">
                      <a16:colId xmlns:a16="http://schemas.microsoft.com/office/drawing/2014/main" val="3757107162"/>
                    </a:ext>
                  </a:extLst>
                </a:gridCol>
                <a:gridCol w="2717800">
                  <a:extLst>
                    <a:ext uri="{9D8B030D-6E8A-4147-A177-3AD203B41FA5}">
                      <a16:colId xmlns:a16="http://schemas.microsoft.com/office/drawing/2014/main" val="879196760"/>
                    </a:ext>
                  </a:extLst>
                </a:gridCol>
                <a:gridCol w="2717800">
                  <a:extLst>
                    <a:ext uri="{9D8B030D-6E8A-4147-A177-3AD203B41FA5}">
                      <a16:colId xmlns:a16="http://schemas.microsoft.com/office/drawing/2014/main" val="266442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BR" b="1" dirty="0">
                          <a:effectLst/>
                          <a:latin typeface="Arial" panose="020B0604020202020204" pitchFamily="34" charset="0"/>
                        </a:rPr>
                        <a:t>Componentes</a:t>
                      </a:r>
                      <a:endParaRPr lang="pt-BR" dirty="0">
                        <a:effectLst/>
                      </a:endParaRPr>
                    </a:p>
                  </a:txBody>
                  <a:tcPr marL="95250" marR="95250" marT="0" marB="0"/>
                </a:tc>
                <a:tc>
                  <a:txBody>
                    <a:bodyPr/>
                    <a:lstStyle/>
                    <a:p>
                      <a:r>
                        <a:rPr lang="pt-BR" b="1">
                          <a:effectLst/>
                          <a:latin typeface="Arial" panose="020B0604020202020204" pitchFamily="34" charset="0"/>
                        </a:rPr>
                        <a:t>Descrição</a:t>
                      </a:r>
                      <a:endParaRPr lang="pt-BR">
                        <a:effectLst/>
                      </a:endParaRPr>
                    </a:p>
                  </a:txBody>
                  <a:tcPr marL="95250" marR="95250" marT="0" marB="0"/>
                </a:tc>
                <a:tc>
                  <a:txBody>
                    <a:bodyPr/>
                    <a:lstStyle/>
                    <a:p>
                      <a:r>
                        <a:rPr lang="pt-BR" b="1">
                          <a:effectLst/>
                          <a:latin typeface="Arial" panose="020B0604020202020204" pitchFamily="34" charset="0"/>
                        </a:rPr>
                        <a:t>Valores</a:t>
                      </a:r>
                      <a:endParaRPr lang="pt-BR">
                        <a:effectLst/>
                      </a:endParaRPr>
                    </a:p>
                  </a:txBody>
                  <a:tcPr marL="95250" marR="95250" marT="0" marB="0"/>
                </a:tc>
                <a:extLst>
                  <a:ext uri="{0D108BD9-81ED-4DB2-BD59-A6C34878D82A}">
                    <a16:rowId xmlns:a16="http://schemas.microsoft.com/office/drawing/2014/main" val="1553455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>
                          <a:effectLst/>
                          <a:latin typeface="Arial" panose="020B0604020202020204" pitchFamily="34" charset="0"/>
                        </a:rPr>
                        <a:t>Tempo</a:t>
                      </a:r>
                      <a:endParaRPr lang="pt-BR">
                        <a:effectLst/>
                      </a:endParaRPr>
                    </a:p>
                  </a:txBody>
                  <a:tcPr marL="95250" marR="95250" marT="0" marB="0"/>
                </a:tc>
                <a:tc>
                  <a:txBody>
                    <a:bodyPr/>
                    <a:lstStyle/>
                    <a:p>
                      <a:r>
                        <a:rPr lang="pt-BR">
                          <a:effectLst/>
                          <a:latin typeface="Arial" panose="020B0604020202020204" pitchFamily="34" charset="0"/>
                        </a:rPr>
                        <a:t>Quando o trigger dispara em relação ao evento de acionamento (DML)</a:t>
                      </a:r>
                      <a:endParaRPr lang="pt-BR">
                        <a:effectLst/>
                      </a:endParaRPr>
                    </a:p>
                  </a:txBody>
                  <a:tcPr marL="95250" marR="95250" marT="0" marB="0"/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·       </a:t>
                      </a:r>
                      <a:r>
                        <a:rPr lang="en-US">
                          <a:effectLst/>
                          <a:latin typeface="Arial" panose="020B0604020202020204" pitchFamily="34" charset="0"/>
                        </a:rPr>
                        <a:t>BEFORE</a:t>
                      </a:r>
                      <a:endParaRPr lang="en-US">
                        <a:effectLst/>
                      </a:endParaRPr>
                    </a:p>
                    <a:p>
                      <a:r>
                        <a:rPr lang="en-US">
                          <a:effectLst/>
                        </a:rPr>
                        <a:t>·       </a:t>
                      </a:r>
                      <a:r>
                        <a:rPr lang="en-US">
                          <a:effectLst/>
                          <a:latin typeface="Arial" panose="020B0604020202020204" pitchFamily="34" charset="0"/>
                        </a:rPr>
                        <a:t>AFTER</a:t>
                      </a:r>
                      <a:endParaRPr lang="en-US">
                        <a:effectLst/>
                      </a:endParaRPr>
                    </a:p>
                  </a:txBody>
                  <a:tcPr marL="95250" marR="95250" marT="0" marB="0"/>
                </a:tc>
                <a:extLst>
                  <a:ext uri="{0D108BD9-81ED-4DB2-BD59-A6C34878D82A}">
                    <a16:rowId xmlns:a16="http://schemas.microsoft.com/office/drawing/2014/main" val="4222448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>
                          <a:effectLst/>
                          <a:latin typeface="Arial" panose="020B0604020202020204" pitchFamily="34" charset="0"/>
                        </a:rPr>
                        <a:t>Evento de acionamento</a:t>
                      </a:r>
                      <a:endParaRPr lang="pt-BR">
                        <a:effectLst/>
                      </a:endParaRPr>
                    </a:p>
                  </a:txBody>
                  <a:tcPr marL="95250" marR="95250" marT="0" marB="0"/>
                </a:tc>
                <a:tc>
                  <a:txBody>
                    <a:bodyPr/>
                    <a:lstStyle/>
                    <a:p>
                      <a:r>
                        <a:rPr lang="pt-BR">
                          <a:effectLst/>
                          <a:latin typeface="Arial" panose="020B0604020202020204" pitchFamily="34" charset="0"/>
                        </a:rPr>
                        <a:t>Quais operações de manipulação de tabela (DML) disparam a trigger</a:t>
                      </a:r>
                      <a:endParaRPr lang="pt-BR">
                        <a:effectLst/>
                      </a:endParaRPr>
                    </a:p>
                  </a:txBody>
                  <a:tcPr marL="95250" marR="95250" marT="0" marB="0"/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·       </a:t>
                      </a:r>
                      <a:r>
                        <a:rPr lang="en-US">
                          <a:effectLst/>
                          <a:latin typeface="Arial" panose="020B0604020202020204" pitchFamily="34" charset="0"/>
                        </a:rPr>
                        <a:t>INSERT</a:t>
                      </a:r>
                      <a:endParaRPr lang="en-US">
                        <a:effectLst/>
                      </a:endParaRPr>
                    </a:p>
                    <a:p>
                      <a:r>
                        <a:rPr lang="en-US">
                          <a:effectLst/>
                        </a:rPr>
                        <a:t>·       </a:t>
                      </a:r>
                      <a:r>
                        <a:rPr lang="en-US">
                          <a:effectLst/>
                          <a:latin typeface="Arial" panose="020B0604020202020204" pitchFamily="34" charset="0"/>
                        </a:rPr>
                        <a:t>UPDATE</a:t>
                      </a:r>
                      <a:endParaRPr lang="en-US">
                        <a:effectLst/>
                      </a:endParaRPr>
                    </a:p>
                    <a:p>
                      <a:r>
                        <a:rPr lang="en-US">
                          <a:effectLst/>
                        </a:rPr>
                        <a:t>·       </a:t>
                      </a:r>
                      <a:r>
                        <a:rPr lang="en-US">
                          <a:effectLst/>
                          <a:latin typeface="Arial" panose="020B0604020202020204" pitchFamily="34" charset="0"/>
                        </a:rPr>
                        <a:t>DELETE</a:t>
                      </a:r>
                      <a:endParaRPr lang="en-US">
                        <a:effectLst/>
                      </a:endParaRPr>
                    </a:p>
                  </a:txBody>
                  <a:tcPr marL="95250" marR="95250" marT="0" marB="0"/>
                </a:tc>
                <a:extLst>
                  <a:ext uri="{0D108BD9-81ED-4DB2-BD59-A6C34878D82A}">
                    <a16:rowId xmlns:a16="http://schemas.microsoft.com/office/drawing/2014/main" val="2695094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>
                          <a:effectLst/>
                          <a:latin typeface="Arial" panose="020B0604020202020204" pitchFamily="34" charset="0"/>
                        </a:rPr>
                        <a:t>abrangência da trigger</a:t>
                      </a:r>
                      <a:endParaRPr lang="pt-BR">
                        <a:effectLst/>
                      </a:endParaRPr>
                    </a:p>
                  </a:txBody>
                  <a:tcPr marL="95250" marR="95250" marT="0" marB="0"/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effectLst/>
                          <a:latin typeface="Arial" panose="020B0604020202020204" pitchFamily="34" charset="0"/>
                        </a:rPr>
                        <a:t>Quantas vezes o corpo da trigger será executado</a:t>
                      </a:r>
                      <a:endParaRPr lang="pt-BR" dirty="0">
                        <a:effectLst/>
                      </a:endParaRPr>
                    </a:p>
                  </a:txBody>
                  <a:tcPr marL="95250" marR="95250" marT="0" marB="0"/>
                </a:tc>
                <a:tc>
                  <a:txBody>
                    <a:bodyPr/>
                    <a:lstStyle/>
                    <a:p>
                      <a:r>
                        <a:rPr lang="pt-BR">
                          <a:effectLst/>
                        </a:rPr>
                        <a:t>·       </a:t>
                      </a:r>
                      <a:r>
                        <a:rPr lang="pt-BR">
                          <a:effectLst/>
                          <a:latin typeface="Arial" panose="020B0604020202020204" pitchFamily="34" charset="0"/>
                        </a:rPr>
                        <a:t>de linha (for each row)</a:t>
                      </a:r>
                      <a:endParaRPr lang="pt-BR">
                        <a:effectLst/>
                      </a:endParaRPr>
                    </a:p>
                    <a:p>
                      <a:r>
                        <a:rPr lang="pt-BR">
                          <a:effectLst/>
                        </a:rPr>
                        <a:t>·       </a:t>
                      </a:r>
                      <a:r>
                        <a:rPr lang="pt-BR">
                          <a:effectLst/>
                          <a:latin typeface="Arial" panose="020B0604020202020204" pitchFamily="34" charset="0"/>
                        </a:rPr>
                        <a:t>de instrução(*)</a:t>
                      </a:r>
                      <a:endParaRPr lang="pt-BR">
                        <a:effectLst/>
                      </a:endParaRPr>
                    </a:p>
                  </a:txBody>
                  <a:tcPr marL="95250" marR="95250" marT="0" marB="0"/>
                </a:tc>
                <a:extLst>
                  <a:ext uri="{0D108BD9-81ED-4DB2-BD59-A6C34878D82A}">
                    <a16:rowId xmlns:a16="http://schemas.microsoft.com/office/drawing/2014/main" val="2109886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>
                          <a:effectLst/>
                          <a:latin typeface="Arial" panose="020B0604020202020204" pitchFamily="34" charset="0"/>
                        </a:rPr>
                        <a:t>Corpo da trigger</a:t>
                      </a:r>
                      <a:endParaRPr lang="pt-BR">
                        <a:effectLst/>
                      </a:endParaRPr>
                    </a:p>
                  </a:txBody>
                  <a:tcPr marL="95250" marR="95250" marT="0" marB="0"/>
                </a:tc>
                <a:tc>
                  <a:txBody>
                    <a:bodyPr/>
                    <a:lstStyle/>
                    <a:p>
                      <a:r>
                        <a:rPr lang="pt-BR">
                          <a:effectLst/>
                          <a:latin typeface="Arial" panose="020B0604020202020204" pitchFamily="34" charset="0"/>
                        </a:rPr>
                        <a:t>Que ações serão executadas</a:t>
                      </a:r>
                      <a:endParaRPr lang="pt-BR">
                        <a:effectLst/>
                      </a:endParaRPr>
                    </a:p>
                  </a:txBody>
                  <a:tcPr marL="95250" marR="95250" marT="0" marB="0"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effectLst/>
                          <a:latin typeface="Arial" panose="020B0604020202020204" pitchFamily="34" charset="0"/>
                        </a:rPr>
                        <a:t>Bloco</a:t>
                      </a:r>
                      <a:r>
                        <a:rPr lang="en-US" dirty="0">
                          <a:effectLst/>
                          <a:latin typeface="Arial" panose="020B0604020202020204" pitchFamily="34" charset="0"/>
                        </a:rPr>
                        <a:t> PL/SQL</a:t>
                      </a:r>
                      <a:endParaRPr lang="en-US" dirty="0">
                        <a:effectLst/>
                      </a:endParaRPr>
                    </a:p>
                  </a:txBody>
                  <a:tcPr marL="95250" marR="95250" marT="0" marB="0"/>
                </a:tc>
                <a:extLst>
                  <a:ext uri="{0D108BD9-81ED-4DB2-BD59-A6C34878D82A}">
                    <a16:rowId xmlns:a16="http://schemas.microsoft.com/office/drawing/2014/main" val="9490215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29282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D90897-EC3D-432A-9BDB-7D9B92593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400" dirty="0"/>
              <a:t>Trigger - Elementos</a:t>
            </a:r>
            <a:endParaRPr lang="pt-BR" dirty="0"/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73F608D7-ECDE-41C5-9D42-80B2A152C222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646207777"/>
              </p:ext>
            </p:extLst>
          </p:nvPr>
        </p:nvGraphicFramePr>
        <p:xfrm>
          <a:off x="612775" y="1600200"/>
          <a:ext cx="81534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7800">
                  <a:extLst>
                    <a:ext uri="{9D8B030D-6E8A-4147-A177-3AD203B41FA5}">
                      <a16:colId xmlns:a16="http://schemas.microsoft.com/office/drawing/2014/main" val="1339152162"/>
                    </a:ext>
                  </a:extLst>
                </a:gridCol>
                <a:gridCol w="2717800">
                  <a:extLst>
                    <a:ext uri="{9D8B030D-6E8A-4147-A177-3AD203B41FA5}">
                      <a16:colId xmlns:a16="http://schemas.microsoft.com/office/drawing/2014/main" val="492530276"/>
                    </a:ext>
                  </a:extLst>
                </a:gridCol>
                <a:gridCol w="2717800">
                  <a:extLst>
                    <a:ext uri="{9D8B030D-6E8A-4147-A177-3AD203B41FA5}">
                      <a16:colId xmlns:a16="http://schemas.microsoft.com/office/drawing/2014/main" val="38948015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BR" b="1" dirty="0">
                          <a:effectLst/>
                          <a:latin typeface="Arial" panose="020B0604020202020204" pitchFamily="34" charset="0"/>
                        </a:rPr>
                        <a:t>DML</a:t>
                      </a:r>
                      <a:endParaRPr lang="pt-BR" dirty="0">
                        <a:effectLst/>
                      </a:endParaRPr>
                    </a:p>
                  </a:txBody>
                  <a:tcPr marL="95250" marR="9525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>
                          <a:effectLst/>
                          <a:latin typeface="Arial" panose="020B0604020202020204" pitchFamily="34" charset="0"/>
                        </a:rPr>
                        <a:t>:old</a:t>
                      </a:r>
                      <a:endParaRPr lang="en-US">
                        <a:effectLst/>
                      </a:endParaRPr>
                    </a:p>
                  </a:txBody>
                  <a:tcPr marL="95250" marR="9525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>
                          <a:effectLst/>
                          <a:latin typeface="Arial" panose="020B0604020202020204" pitchFamily="34" charset="0"/>
                        </a:rPr>
                        <a:t>:new</a:t>
                      </a:r>
                      <a:endParaRPr lang="en-US">
                        <a:effectLst/>
                      </a:endParaRPr>
                    </a:p>
                  </a:txBody>
                  <a:tcPr marL="95250" marR="95250" marT="0" marB="0"/>
                </a:tc>
                <a:extLst>
                  <a:ext uri="{0D108BD9-81ED-4DB2-BD59-A6C34878D82A}">
                    <a16:rowId xmlns:a16="http://schemas.microsoft.com/office/drawing/2014/main" val="2114705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BR">
                          <a:effectLst/>
                          <a:latin typeface="Arial" panose="020B0604020202020204" pitchFamily="34" charset="0"/>
                        </a:rPr>
                        <a:t>INSERT</a:t>
                      </a:r>
                      <a:endParaRPr lang="pt-BR">
                        <a:effectLst/>
                      </a:endParaRPr>
                    </a:p>
                  </a:txBody>
                  <a:tcPr marL="95250" marR="9525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>
                          <a:effectLst/>
                          <a:latin typeface="Arial" panose="020B0604020202020204" pitchFamily="34" charset="0"/>
                        </a:rPr>
                        <a:t>NULO</a:t>
                      </a:r>
                      <a:endParaRPr lang="pt-BR">
                        <a:effectLst/>
                      </a:endParaRPr>
                    </a:p>
                  </a:txBody>
                  <a:tcPr marL="95250" marR="9525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>
                          <a:effectLst/>
                          <a:latin typeface="Arial" panose="020B0604020202020204" pitchFamily="34" charset="0"/>
                        </a:rPr>
                        <a:t>Valores Novos</a:t>
                      </a:r>
                      <a:endParaRPr lang="pt-BR">
                        <a:effectLst/>
                      </a:endParaRPr>
                    </a:p>
                  </a:txBody>
                  <a:tcPr marL="95250" marR="95250" marT="0" marB="0"/>
                </a:tc>
                <a:extLst>
                  <a:ext uri="{0D108BD9-81ED-4DB2-BD59-A6C34878D82A}">
                    <a16:rowId xmlns:a16="http://schemas.microsoft.com/office/drawing/2014/main" val="1742193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BR">
                          <a:effectLst/>
                          <a:latin typeface="Arial" panose="020B0604020202020204" pitchFamily="34" charset="0"/>
                        </a:rPr>
                        <a:t>DELETE</a:t>
                      </a:r>
                      <a:endParaRPr lang="pt-BR">
                        <a:effectLst/>
                      </a:endParaRPr>
                    </a:p>
                  </a:txBody>
                  <a:tcPr marL="95250" marR="9525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>
                          <a:effectLst/>
                          <a:latin typeface="Arial" panose="020B0604020202020204" pitchFamily="34" charset="0"/>
                        </a:rPr>
                        <a:t>Valores antigos</a:t>
                      </a:r>
                      <a:endParaRPr lang="pt-BR">
                        <a:effectLst/>
                      </a:endParaRPr>
                    </a:p>
                  </a:txBody>
                  <a:tcPr marL="95250" marR="9525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>
                          <a:effectLst/>
                          <a:latin typeface="Arial" panose="020B0604020202020204" pitchFamily="34" charset="0"/>
                        </a:rPr>
                        <a:t>NULO</a:t>
                      </a:r>
                      <a:endParaRPr lang="pt-BR">
                        <a:effectLst/>
                      </a:endParaRPr>
                    </a:p>
                  </a:txBody>
                  <a:tcPr marL="95250" marR="95250" marT="0" marB="0"/>
                </a:tc>
                <a:extLst>
                  <a:ext uri="{0D108BD9-81ED-4DB2-BD59-A6C34878D82A}">
                    <a16:rowId xmlns:a16="http://schemas.microsoft.com/office/drawing/2014/main" val="468317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BR">
                          <a:effectLst/>
                          <a:latin typeface="Arial" panose="020B0604020202020204" pitchFamily="34" charset="0"/>
                        </a:rPr>
                        <a:t>UPDATE</a:t>
                      </a:r>
                      <a:endParaRPr lang="pt-BR">
                        <a:effectLst/>
                      </a:endParaRPr>
                    </a:p>
                  </a:txBody>
                  <a:tcPr marL="95250" marR="9525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>
                          <a:effectLst/>
                          <a:latin typeface="Arial" panose="020B0604020202020204" pitchFamily="34" charset="0"/>
                        </a:rPr>
                        <a:t>Valores antigos</a:t>
                      </a:r>
                      <a:endParaRPr lang="pt-BR">
                        <a:effectLst/>
                      </a:endParaRPr>
                    </a:p>
                  </a:txBody>
                  <a:tcPr marL="95250" marR="9525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dirty="0">
                          <a:effectLst/>
                          <a:latin typeface="Arial" panose="020B0604020202020204" pitchFamily="34" charset="0"/>
                        </a:rPr>
                        <a:t>Valores Novos</a:t>
                      </a:r>
                      <a:endParaRPr lang="pt-BR" dirty="0">
                        <a:effectLst/>
                      </a:endParaRPr>
                    </a:p>
                  </a:txBody>
                  <a:tcPr marL="95250" marR="95250" marT="0" marB="0"/>
                </a:tc>
                <a:extLst>
                  <a:ext uri="{0D108BD9-81ED-4DB2-BD59-A6C34878D82A}">
                    <a16:rowId xmlns:a16="http://schemas.microsoft.com/office/drawing/2014/main" val="32199355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20283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F31246-B5B2-4AFE-9B01-07A23D4DF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Trigger - Oracle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079E8DD-1AF1-4D24-B88A-667F242424C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CREATE OR REPLACE TRIGGER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trg_cliente</a:t>
            </a:r>
            <a:endParaRPr lang="pt-BR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t-BR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BEFORE </a:t>
            </a:r>
            <a:r>
              <a:rPr lang="pt-BR" dirty="0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UPDATE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OR </a:t>
            </a:r>
            <a:r>
              <a:rPr lang="pt-BR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DELETE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ON </a:t>
            </a:r>
            <a:r>
              <a:rPr lang="pt-BR" dirty="0"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CLIENTE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BEGIN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insert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into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log(nome,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email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, telefone)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values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(: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old.nome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, :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old.email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, :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old.telefone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END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trg_cliente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0617187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F31246-B5B2-4AFE-9B01-07A23D4DF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Trigger - </a:t>
            </a:r>
            <a:r>
              <a:rPr lang="pt-BR" dirty="0" err="1"/>
              <a:t>Mysql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079E8DD-1AF1-4D24-B88A-667F242424C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CREATE TRIGGER TGR_VENDAS_AI </a:t>
            </a:r>
            <a:r>
              <a:rPr lang="pt-BR" dirty="0"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ON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VENDAS</a:t>
            </a:r>
          </a:p>
          <a:p>
            <a:pPr marL="0" indent="0">
              <a:buNone/>
            </a:pPr>
            <a:r>
              <a:rPr lang="pt-BR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 INSERT 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BEGIN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DECLARE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@VALOR  DECIMAL(10,2),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@DATA   DATETIME</a:t>
            </a:r>
          </a:p>
          <a:p>
            <a:pPr marL="0" indent="0">
              <a:buNone/>
            </a:pPr>
            <a:endParaRPr lang="pt-BR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SELECT @DATA = DATA, @VALOR = VALOR FROM </a:t>
            </a:r>
            <a:r>
              <a:rPr lang="pt-BR" dirty="0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INSERTED</a:t>
            </a:r>
          </a:p>
          <a:p>
            <a:pPr marL="0" indent="0">
              <a:buNone/>
            </a:pPr>
            <a:endParaRPr lang="pt-BR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UPDATE CAIXA SET SALDO_FINAL = SALDO_FINAL + @VALOR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WHERE DATA = @DATA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GO</a:t>
            </a:r>
          </a:p>
        </p:txBody>
      </p:sp>
    </p:spTree>
    <p:extLst>
      <p:ext uri="{BB962C8B-B14F-4D97-AF65-F5344CB8AC3E}">
        <p14:creationId xmlns:p14="http://schemas.microsoft.com/office/powerpoint/2010/main" val="16161856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19189A-4A67-4113-A8EC-295D77DE0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Trigger - </a:t>
            </a:r>
            <a:r>
              <a:rPr lang="pt-BR" dirty="0" err="1"/>
              <a:t>Mysql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6390C95-F518-4E30-90BD-C81D24AF05E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CREATE TRIGGER TGR_VENDAS_AD </a:t>
            </a:r>
            <a:r>
              <a:rPr lang="pt-BR" dirty="0"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ON VENDAS</a:t>
            </a:r>
          </a:p>
          <a:p>
            <a:pPr marL="0" indent="0">
              <a:buNone/>
            </a:pPr>
            <a:r>
              <a:rPr lang="pt-BR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 DELETE 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BEGIN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DECLARE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@VALOR  DECIMAL(10,2),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@DATA   DATETIME</a:t>
            </a:r>
          </a:p>
          <a:p>
            <a:pPr marL="0" indent="0">
              <a:buNone/>
            </a:pPr>
            <a:endParaRPr lang="pt-BR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SELECT @DATA = DATA, @VALOR = VALOR FROM </a:t>
            </a:r>
            <a:r>
              <a:rPr lang="pt-BR" dirty="0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DELETED</a:t>
            </a:r>
          </a:p>
          <a:p>
            <a:pPr marL="0" indent="0">
              <a:buNone/>
            </a:pPr>
            <a:endParaRPr lang="pt-BR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UPDATE CAIXA SET SALDO_FINAL = SALDO_FINAL - @VALOR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WHERE DATA = @DATA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</a:p>
          <a:p>
            <a:pPr marL="0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GO</a:t>
            </a:r>
          </a:p>
        </p:txBody>
      </p:sp>
    </p:spTree>
    <p:extLst>
      <p:ext uri="{BB962C8B-B14F-4D97-AF65-F5344CB8AC3E}">
        <p14:creationId xmlns:p14="http://schemas.microsoft.com/office/powerpoint/2010/main" val="9078020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080AC6-23C4-4CC8-AE29-0613AB7D0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Views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645AC87-0B2D-4E79-B470-24A581BD563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/>
              <a:t>A </a:t>
            </a:r>
            <a:r>
              <a:rPr lang="pt-BR" dirty="0" err="1"/>
              <a:t>view</a:t>
            </a:r>
            <a:r>
              <a:rPr lang="pt-BR" dirty="0"/>
              <a:t> pode ser definida como uma tabela virtual composta por linhas e colunas de dados vindos de tabelas relacionadas em uma query (um agrupamento de </a:t>
            </a:r>
            <a:r>
              <a:rPr lang="pt-BR" dirty="0" err="1"/>
              <a:t>SELECT’s</a:t>
            </a:r>
            <a:r>
              <a:rPr lang="pt-BR" dirty="0"/>
              <a:t>, por exemplo). As linhas e colunas da </a:t>
            </a:r>
            <a:r>
              <a:rPr lang="pt-BR" dirty="0" err="1"/>
              <a:t>view</a:t>
            </a:r>
            <a:r>
              <a:rPr lang="pt-BR" dirty="0"/>
              <a:t> são geradas dinamicamente no momento em que é feita uma referência a ela.</a:t>
            </a:r>
          </a:p>
          <a:p>
            <a:endParaRPr lang="pt-BR" dirty="0"/>
          </a:p>
          <a:p>
            <a:r>
              <a:rPr lang="pt-BR" dirty="0"/>
              <a:t>Como já dito, a query que determina uma </a:t>
            </a:r>
            <a:r>
              <a:rPr lang="pt-BR" dirty="0" err="1"/>
              <a:t>view</a:t>
            </a:r>
            <a:r>
              <a:rPr lang="pt-BR" dirty="0"/>
              <a:t> pode vir de uma ou mais tabelas, ou até mesmo de outras </a:t>
            </a:r>
            <a:r>
              <a:rPr lang="pt-BR" dirty="0" err="1"/>
              <a:t>views</a:t>
            </a:r>
            <a:r>
              <a:rPr lang="pt-B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001125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DA4352-EBA8-4439-8B42-3DC7DC5D0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Views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91412DF-D46E-4520-84A1-30CEFA80F43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t-BR" dirty="0"/>
              <a:t>Temos muitos motivos e vantagens para usarmos </a:t>
            </a:r>
            <a:r>
              <a:rPr lang="pt-BR" dirty="0" err="1"/>
              <a:t>views</a:t>
            </a:r>
            <a:r>
              <a:rPr lang="pt-BR" dirty="0"/>
              <a:t> em nossos projetos. A seguir são citados três que podem fazer a diferença:</a:t>
            </a:r>
          </a:p>
          <a:p>
            <a:pPr lvl="1"/>
            <a:r>
              <a:rPr lang="pt-BR" dirty="0"/>
              <a:t>Reuso: as </a:t>
            </a:r>
            <a:r>
              <a:rPr lang="pt-BR" dirty="0" err="1"/>
              <a:t>views</a:t>
            </a:r>
            <a:r>
              <a:rPr lang="pt-BR" dirty="0"/>
              <a:t> são objetos de caráter permanente. Pensando pelo lado produtivo isso é excelente, já que elas podem ser lidas por vários usuários simultaneamente.</a:t>
            </a:r>
          </a:p>
          <a:p>
            <a:pPr lvl="1"/>
            <a:r>
              <a:rPr lang="pt-BR" dirty="0"/>
              <a:t>Segurança: as </a:t>
            </a:r>
            <a:r>
              <a:rPr lang="pt-BR" dirty="0" err="1"/>
              <a:t>views</a:t>
            </a:r>
            <a:r>
              <a:rPr lang="pt-BR" dirty="0"/>
              <a:t> permitem que ocultemos determinadas colunas de uma tabela. Para isso, basta criarmos uma </a:t>
            </a:r>
            <a:r>
              <a:rPr lang="pt-BR" dirty="0" err="1"/>
              <a:t>view</a:t>
            </a:r>
            <a:r>
              <a:rPr lang="pt-BR" dirty="0"/>
              <a:t> com as colunas que acharmos necessário que sejam exibidas e as disponibilizarmos para o usuário.</a:t>
            </a:r>
          </a:p>
          <a:p>
            <a:pPr lvl="1"/>
            <a:r>
              <a:rPr lang="pt-BR" dirty="0"/>
              <a:t>Simplificação do código: as </a:t>
            </a:r>
            <a:r>
              <a:rPr lang="pt-BR" dirty="0" err="1"/>
              <a:t>views</a:t>
            </a:r>
            <a:r>
              <a:rPr lang="pt-BR" dirty="0"/>
              <a:t> nos permitem criar um código de programação muito mais limpo, na medida em que podem conter um SELECT complexo. Assim, criar </a:t>
            </a:r>
            <a:r>
              <a:rPr lang="pt-BR" dirty="0" err="1"/>
              <a:t>views</a:t>
            </a:r>
            <a:r>
              <a:rPr lang="pt-BR" dirty="0"/>
              <a:t> para os programadores a fim de poupá-los do trabalho de criar </a:t>
            </a:r>
            <a:r>
              <a:rPr lang="pt-BR" dirty="0" err="1"/>
              <a:t>SELECT’s</a:t>
            </a:r>
            <a:r>
              <a:rPr lang="pt-BR" dirty="0"/>
              <a:t> é uma forma de aumentar a produtividade da equipe de desenvolvimento.</a:t>
            </a:r>
          </a:p>
        </p:txBody>
      </p:sp>
    </p:spTree>
    <p:extLst>
      <p:ext uri="{BB962C8B-B14F-4D97-AF65-F5344CB8AC3E}">
        <p14:creationId xmlns:p14="http://schemas.microsoft.com/office/powerpoint/2010/main" val="21417880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3533B7-4A30-44FB-85FD-7D95A1EAD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Views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8449F79-3391-458F-B3EF-0DACC447C40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Exemplo</a:t>
            </a:r>
          </a:p>
          <a:p>
            <a:pPr marL="365760" lvl="1" indent="0">
              <a:buNone/>
            </a:pPr>
            <a:r>
              <a:rPr lang="pt-BR" dirty="0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CREATE VIEW </a:t>
            </a:r>
            <a:r>
              <a:rPr lang="pt-BR" dirty="0" err="1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vw_produtos</a:t>
            </a:r>
            <a:r>
              <a:rPr lang="pt-BR" dirty="0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AS</a:t>
            </a:r>
          </a:p>
          <a:p>
            <a:pPr marL="365760" lvl="1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SELECT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IdProduto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AS Código,</a:t>
            </a:r>
          </a:p>
          <a:p>
            <a:pPr marL="365760" lvl="1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   Nome AS Produto,</a:t>
            </a:r>
          </a:p>
          <a:p>
            <a:pPr marL="365760" lvl="1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   Fabricante,</a:t>
            </a:r>
          </a:p>
          <a:p>
            <a:pPr marL="365760" lvl="1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   Quantidade,</a:t>
            </a:r>
          </a:p>
          <a:p>
            <a:pPr marL="365760" lvl="1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  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VlUnitario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AS [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ValorUnitario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],</a:t>
            </a:r>
          </a:p>
          <a:p>
            <a:pPr marL="365760" lvl="1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   Tipo</a:t>
            </a:r>
          </a:p>
          <a:p>
            <a:pPr marL="365760" lvl="1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FROM Produtos</a:t>
            </a:r>
          </a:p>
        </p:txBody>
      </p:sp>
    </p:spTree>
    <p:extLst>
      <p:ext uri="{BB962C8B-B14F-4D97-AF65-F5344CB8AC3E}">
        <p14:creationId xmlns:p14="http://schemas.microsoft.com/office/powerpoint/2010/main" val="40036105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59FFF3-2005-4500-9C81-CA23476A1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Views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A07691C-551D-4579-A416-C14D2668537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Para consultarmos os dados na </a:t>
            </a:r>
            <a:r>
              <a:rPr lang="pt-BR" dirty="0" err="1"/>
              <a:t>view</a:t>
            </a:r>
            <a:r>
              <a:rPr lang="pt-BR" dirty="0"/>
              <a:t> usamos o comando SELECT, da mesma forma que se estivéssemos fazendo uma consulta em uma tabela comum.</a:t>
            </a:r>
          </a:p>
          <a:p>
            <a:pPr lvl="1"/>
            <a:r>
              <a:rPr lang="pt-BR" dirty="0"/>
              <a:t>SELECT * FROM </a:t>
            </a:r>
            <a:r>
              <a:rPr lang="pt-BR" dirty="0" err="1">
                <a:highlight>
                  <a:srgbClr val="00FF00"/>
                </a:highlight>
              </a:rPr>
              <a:t>vw_Produtos</a:t>
            </a:r>
            <a:endParaRPr lang="pt-BR" dirty="0">
              <a:highlight>
                <a:srgbClr val="00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3545553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B520A4-6E57-4790-8C22-819E3B488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View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54376A2-2F51-4F1A-9FBA-55A9CBAD83A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/>
              <a:t>O comando ALTER VIEW é utilizado para atualizar uma </a:t>
            </a:r>
            <a:r>
              <a:rPr lang="pt-BR" dirty="0" err="1"/>
              <a:t>view</a:t>
            </a:r>
            <a:r>
              <a:rPr lang="pt-BR" dirty="0"/>
              <a:t>, após ela já ter sido criada e necessitar de alterações. </a:t>
            </a:r>
          </a:p>
          <a:p>
            <a:pPr marL="640080" lvl="2" indent="0">
              <a:buNone/>
            </a:pPr>
            <a:r>
              <a:rPr lang="pt-BR" dirty="0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ALTER VIEW </a:t>
            </a:r>
            <a:r>
              <a:rPr lang="pt-BR" dirty="0" err="1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vw_Produtos</a:t>
            </a:r>
            <a:r>
              <a:rPr lang="pt-BR" dirty="0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AS</a:t>
            </a:r>
          </a:p>
          <a:p>
            <a:pPr marL="640080" lvl="2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SELECT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IdProduto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AS Código,</a:t>
            </a:r>
          </a:p>
          <a:p>
            <a:pPr marL="640080" lvl="2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   Nome AS Produto,</a:t>
            </a:r>
          </a:p>
          <a:p>
            <a:pPr marL="640080" lvl="2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   Fabricante,</a:t>
            </a:r>
          </a:p>
          <a:p>
            <a:pPr marL="640080" lvl="2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   Quantidade,</a:t>
            </a:r>
          </a:p>
          <a:p>
            <a:pPr marL="640080" lvl="2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  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VlUnitario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AS [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ValorUnitario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],</a:t>
            </a:r>
          </a:p>
          <a:p>
            <a:pPr marL="640080" lvl="2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   Tipo</a:t>
            </a:r>
          </a:p>
          <a:p>
            <a:pPr marL="640080" lvl="2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FROM Produtos</a:t>
            </a:r>
          </a:p>
          <a:p>
            <a:pPr marL="640080" lvl="2" indent="0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WHERE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VlUnitario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&gt; 499.00</a:t>
            </a:r>
          </a:p>
        </p:txBody>
      </p:sp>
    </p:spTree>
    <p:extLst>
      <p:ext uri="{BB962C8B-B14F-4D97-AF65-F5344CB8AC3E}">
        <p14:creationId xmlns:p14="http://schemas.microsoft.com/office/powerpoint/2010/main" val="24274453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28268E-5DD7-4580-9C1C-9C98E3BC0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View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2A7DF8F-48AB-4725-8DF7-BADCD57F1BF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Para excluirmos uma </a:t>
            </a:r>
            <a:r>
              <a:rPr lang="pt-BR" dirty="0" err="1"/>
              <a:t>view</a:t>
            </a:r>
            <a:r>
              <a:rPr lang="pt-BR" dirty="0"/>
              <a:t> é bem simples: é só usar o comando DROP VIEW</a:t>
            </a:r>
          </a:p>
          <a:p>
            <a:pPr lvl="1"/>
            <a:r>
              <a:rPr lang="pt-BR" dirty="0">
                <a:highlight>
                  <a:srgbClr val="00FF00"/>
                </a:highlight>
              </a:rPr>
              <a:t>DROP VIEW </a:t>
            </a:r>
            <a:r>
              <a:rPr lang="pt-BR" dirty="0" err="1"/>
              <a:t>vw_Produtos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161048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o">
  <a:themeElements>
    <a:clrScheme name="Median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577</TotalTime>
  <Words>1171</Words>
  <Application>Microsoft Office PowerPoint</Application>
  <PresentationFormat>Apresentação na tela (4:3)</PresentationFormat>
  <Paragraphs>141</Paragraphs>
  <Slides>20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6" baseType="lpstr">
      <vt:lpstr>Arial</vt:lpstr>
      <vt:lpstr>Courier New</vt:lpstr>
      <vt:lpstr>Tw Cen MT</vt:lpstr>
      <vt:lpstr>Wingdings</vt:lpstr>
      <vt:lpstr>Wingdings 2</vt:lpstr>
      <vt:lpstr>Mediano</vt:lpstr>
      <vt:lpstr>Fatec</vt:lpstr>
      <vt:lpstr>Index</vt:lpstr>
      <vt:lpstr>Index</vt:lpstr>
      <vt:lpstr>Index</vt:lpstr>
      <vt:lpstr>Create Index</vt:lpstr>
      <vt:lpstr>Drop Index</vt:lpstr>
      <vt:lpstr>Triggers</vt:lpstr>
      <vt:lpstr>Triggers</vt:lpstr>
      <vt:lpstr>Triggers</vt:lpstr>
      <vt:lpstr>Trigger - Elementos</vt:lpstr>
      <vt:lpstr>Trigger - Elementos</vt:lpstr>
      <vt:lpstr>Trigger - Oracle</vt:lpstr>
      <vt:lpstr>Trigger - Mysql</vt:lpstr>
      <vt:lpstr>Trigger - Mysql</vt:lpstr>
      <vt:lpstr>Views</vt:lpstr>
      <vt:lpstr>Views</vt:lpstr>
      <vt:lpstr>Views</vt:lpstr>
      <vt:lpstr>Views</vt:lpstr>
      <vt:lpstr>View</vt:lpstr>
      <vt:lpstr>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Fatec</dc:title>
  <dc:creator>Norton Barros Glaser</dc:creator>
  <cp:lastModifiedBy>NORTON BARROS GLASER</cp:lastModifiedBy>
  <cp:revision>111</cp:revision>
  <dcterms:created xsi:type="dcterms:W3CDTF">2014-01-27T15:41:35Z</dcterms:created>
  <dcterms:modified xsi:type="dcterms:W3CDTF">2021-05-11T22:13:36Z</dcterms:modified>
</cp:coreProperties>
</file>