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SQL – Outros Operadores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SQL – </a:t>
            </a:r>
            <a:r>
              <a:rPr lang="pt-BR" sz="4000" dirty="0" err="1"/>
              <a:t>Like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operador LIKE é usado em uma cláusula WHERE para pesquisar um padrão especificado em uma coluna.</a:t>
            </a:r>
          </a:p>
          <a:p>
            <a:r>
              <a:rPr lang="pt-BR" dirty="0"/>
              <a:t>Existem dois curingas geralmente usados ​​em conjunto com o operador LIKE:</a:t>
            </a:r>
          </a:p>
          <a:p>
            <a:pPr lvl="1"/>
            <a:r>
              <a:rPr lang="pt-BR" dirty="0"/>
              <a:t>O sinal de porcentagem (%) representa zero, um ou vários caracteres</a:t>
            </a:r>
          </a:p>
          <a:p>
            <a:pPr lvl="1"/>
            <a:r>
              <a:rPr lang="pt-BR" dirty="0"/>
              <a:t>O sinal de sublinhado (_) representa um único caractere</a:t>
            </a:r>
          </a:p>
          <a:p>
            <a:r>
              <a:rPr lang="pt-BR" dirty="0"/>
              <a:t>Sintaxe: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column1, column2, ...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table_name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columnN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LIKE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pattern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DE10-6C5F-4EA8-8426-3B12DE1A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pt-BR" dirty="0" err="1"/>
              <a:t>Like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08F11-22F6-4EA5-9C0C-1F587B5B7D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Exemplos</a:t>
            </a:r>
            <a:endParaRPr lang="en-US" dirty="0"/>
          </a:p>
          <a:p>
            <a:pPr lvl="1"/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LIKE</a:t>
            </a:r>
            <a:r>
              <a:rPr lang="en-US" dirty="0"/>
              <a:t> 'a</a:t>
            </a:r>
            <a:r>
              <a:rPr lang="en-US" dirty="0">
                <a:highlight>
                  <a:srgbClr val="00FFFF"/>
                </a:highlight>
              </a:rPr>
              <a:t>%</a:t>
            </a:r>
            <a:r>
              <a:rPr lang="en-US" dirty="0"/>
              <a:t>’;</a:t>
            </a:r>
          </a:p>
          <a:p>
            <a:pPr lvl="1"/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LIKE</a:t>
            </a:r>
            <a:r>
              <a:rPr lang="en-US" dirty="0"/>
              <a:t> ‘</a:t>
            </a:r>
            <a:r>
              <a:rPr lang="en-US" dirty="0">
                <a:highlight>
                  <a:srgbClr val="00FFFF"/>
                </a:highlight>
              </a:rPr>
              <a:t>%</a:t>
            </a:r>
            <a:r>
              <a:rPr lang="en-US" dirty="0"/>
              <a:t>a’;</a:t>
            </a:r>
          </a:p>
          <a:p>
            <a:pPr lvl="1"/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LIKE</a:t>
            </a:r>
            <a:r>
              <a:rPr lang="en-US" dirty="0"/>
              <a:t> ‘</a:t>
            </a:r>
            <a:r>
              <a:rPr lang="en-US" dirty="0">
                <a:highlight>
                  <a:srgbClr val="00FFFF"/>
                </a:highlight>
              </a:rPr>
              <a:t>%</a:t>
            </a:r>
            <a:r>
              <a:rPr lang="en-US" dirty="0"/>
              <a:t>or</a:t>
            </a:r>
            <a:r>
              <a:rPr lang="en-US" dirty="0">
                <a:highlight>
                  <a:srgbClr val="00FFFF"/>
                </a:highlight>
              </a:rPr>
              <a:t>%</a:t>
            </a:r>
            <a:r>
              <a:rPr lang="en-US" dirty="0"/>
              <a:t>’;</a:t>
            </a:r>
          </a:p>
          <a:p>
            <a:pPr lvl="1"/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LIKE</a:t>
            </a:r>
            <a:r>
              <a:rPr lang="en-US" dirty="0"/>
              <a:t> ‘</a:t>
            </a:r>
            <a:r>
              <a:rPr lang="en-US" dirty="0">
                <a:highlight>
                  <a:srgbClr val="00FF00"/>
                </a:highlight>
              </a:rPr>
              <a:t>_</a:t>
            </a:r>
            <a:r>
              <a:rPr lang="en-US" dirty="0"/>
              <a:t>n</a:t>
            </a:r>
            <a:r>
              <a:rPr lang="en-US" dirty="0">
                <a:highlight>
                  <a:srgbClr val="00FFFF"/>
                </a:highlight>
              </a:rPr>
              <a:t>%</a:t>
            </a:r>
            <a:r>
              <a:rPr lang="en-US" dirty="0"/>
              <a:t>’;</a:t>
            </a:r>
          </a:p>
          <a:p>
            <a:pPr lvl="1"/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LIKE</a:t>
            </a:r>
            <a:r>
              <a:rPr lang="en-US" dirty="0"/>
              <a:t> ‘</a:t>
            </a:r>
            <a:r>
              <a:rPr lang="en-US" dirty="0" err="1"/>
              <a:t>a</a:t>
            </a:r>
            <a:r>
              <a:rPr lang="en-US" dirty="0" err="1">
                <a:highlight>
                  <a:srgbClr val="00FFFF"/>
                </a:highlight>
              </a:rPr>
              <a:t>%</a:t>
            </a:r>
            <a:r>
              <a:rPr lang="en-US" dirty="0" err="1"/>
              <a:t>o</a:t>
            </a:r>
            <a:r>
              <a:rPr lang="en-US" dirty="0"/>
              <a:t>’;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4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SQL – </a:t>
            </a:r>
            <a:r>
              <a:rPr lang="en-US" dirty="0"/>
              <a:t>BETWEEN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operador BETWEEN seleciona valores dentro de um determinado intervalo. Os valores podem ser números, texto ou datas.</a:t>
            </a:r>
          </a:p>
          <a:p>
            <a:r>
              <a:rPr lang="pt-BR" dirty="0"/>
              <a:t>O operador BETWEEN é inclusivo: os valores inicial e final são incluídos.</a:t>
            </a:r>
          </a:p>
          <a:p>
            <a:r>
              <a:rPr lang="pt-BR" dirty="0"/>
              <a:t>Sintaxe:</a:t>
            </a:r>
          </a:p>
          <a:p>
            <a:pPr lvl="1"/>
            <a:r>
              <a:rPr lang="en-US" dirty="0"/>
              <a:t>SELECT </a:t>
            </a:r>
            <a:r>
              <a:rPr lang="en-US" dirty="0" err="1"/>
              <a:t>column_name</a:t>
            </a:r>
            <a:r>
              <a:rPr lang="en-US" dirty="0"/>
              <a:t>(s) </a:t>
            </a:r>
          </a:p>
          <a:p>
            <a:pPr lvl="1"/>
            <a:r>
              <a:rPr lang="en-US" dirty="0"/>
              <a:t>FROM </a:t>
            </a:r>
            <a:r>
              <a:rPr lang="en-US" dirty="0" err="1"/>
              <a:t>table_name</a:t>
            </a:r>
            <a:endParaRPr lang="en-US" dirty="0"/>
          </a:p>
          <a:p>
            <a:pPr lvl="1"/>
            <a:r>
              <a:rPr lang="en-US" dirty="0"/>
              <a:t>WHERE </a:t>
            </a:r>
            <a:r>
              <a:rPr lang="en-US" dirty="0" err="1">
                <a:highlight>
                  <a:srgbClr val="00FFFF"/>
                </a:highlight>
              </a:rPr>
              <a:t>column_name</a:t>
            </a: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BETWEEN</a:t>
            </a:r>
            <a:r>
              <a:rPr lang="en-US" dirty="0"/>
              <a:t> </a:t>
            </a:r>
            <a:r>
              <a:rPr lang="en-US" dirty="0">
                <a:highlight>
                  <a:srgbClr val="00FF00"/>
                </a:highlight>
              </a:rPr>
              <a:t>value1</a:t>
            </a:r>
            <a:r>
              <a:rPr lang="en-US" dirty="0"/>
              <a:t> AND </a:t>
            </a:r>
            <a:r>
              <a:rPr lang="en-US" dirty="0">
                <a:highlight>
                  <a:srgbClr val="00FF00"/>
                </a:highlight>
              </a:rPr>
              <a:t>value2</a:t>
            </a:r>
            <a:r>
              <a:rPr lang="en-US" dirty="0"/>
              <a:t>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8333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97E2-336A-40AD-880B-3BA88AA9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SQL – </a:t>
            </a:r>
            <a:r>
              <a:rPr lang="en-US" dirty="0"/>
              <a:t>BETWEEN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1B99C-37D2-45E9-AF20-BF6B04B406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SELECT * FROM </a:t>
            </a:r>
            <a:r>
              <a:rPr lang="en-US" dirty="0" err="1"/>
              <a:t>produto</a:t>
            </a:r>
            <a:r>
              <a:rPr lang="en-US" dirty="0"/>
              <a:t> WHERE valor </a:t>
            </a:r>
            <a:r>
              <a:rPr lang="en-US" dirty="0">
                <a:highlight>
                  <a:srgbClr val="FFFF00"/>
                </a:highlight>
              </a:rPr>
              <a:t>BETWEEN</a:t>
            </a:r>
            <a:r>
              <a:rPr lang="en-US" dirty="0"/>
              <a:t> 10 </a:t>
            </a:r>
            <a:r>
              <a:rPr lang="en-US" dirty="0">
                <a:highlight>
                  <a:srgbClr val="FFFF00"/>
                </a:highlight>
              </a:rPr>
              <a:t>AND</a:t>
            </a:r>
            <a:r>
              <a:rPr lang="en-US" dirty="0"/>
              <a:t> 20;</a:t>
            </a:r>
          </a:p>
          <a:p>
            <a:r>
              <a:rPr lang="en-US" dirty="0"/>
              <a:t>SELECT * FROM </a:t>
            </a:r>
            <a:r>
              <a:rPr lang="en-US" dirty="0" err="1"/>
              <a:t>produto</a:t>
            </a:r>
            <a:r>
              <a:rPr lang="en-US" dirty="0"/>
              <a:t> WHERE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BETWEEN</a:t>
            </a:r>
            <a:r>
              <a:rPr lang="en-US" dirty="0"/>
              <a:t> ‘</a:t>
            </a:r>
            <a:r>
              <a:rPr lang="en-US" dirty="0" err="1"/>
              <a:t>Caneta</a:t>
            </a:r>
            <a:r>
              <a:rPr lang="en-US" dirty="0"/>
              <a:t>' </a:t>
            </a:r>
            <a:r>
              <a:rPr lang="en-US" dirty="0">
                <a:highlight>
                  <a:srgbClr val="FFFF00"/>
                </a:highlight>
              </a:rPr>
              <a:t>AND</a:t>
            </a:r>
            <a:r>
              <a:rPr lang="en-US" dirty="0"/>
              <a:t> ‘Monitor’</a:t>
            </a:r>
          </a:p>
          <a:p>
            <a:r>
              <a:rPr lang="en-US" dirty="0"/>
              <a:t>SELECT * FROM </a:t>
            </a:r>
            <a:r>
              <a:rPr lang="en-US" dirty="0" err="1"/>
              <a:t>pedido</a:t>
            </a:r>
            <a:endParaRPr lang="en-US" dirty="0"/>
          </a:p>
          <a:p>
            <a:r>
              <a:rPr lang="en-US" dirty="0"/>
              <a:t>WHERE </a:t>
            </a:r>
            <a:r>
              <a:rPr lang="en-US" dirty="0" err="1"/>
              <a:t>dataPedido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BETWEEN</a:t>
            </a:r>
            <a:r>
              <a:rPr lang="en-US" dirty="0"/>
              <a:t> ‘2020-07-01' </a:t>
            </a:r>
            <a:r>
              <a:rPr lang="en-US" dirty="0">
                <a:highlight>
                  <a:srgbClr val="FFFF00"/>
                </a:highlight>
              </a:rPr>
              <a:t>AND</a:t>
            </a:r>
            <a:r>
              <a:rPr lang="en-US" dirty="0"/>
              <a:t> ‘2021-03-31';</a:t>
            </a:r>
          </a:p>
        </p:txBody>
      </p:sp>
    </p:spTree>
    <p:extLst>
      <p:ext uri="{BB962C8B-B14F-4D97-AF65-F5344CB8AC3E}">
        <p14:creationId xmlns:p14="http://schemas.microsoft.com/office/powerpoint/2010/main" val="413292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SQL – </a:t>
            </a:r>
            <a:r>
              <a:rPr lang="en-US" sz="4000" dirty="0"/>
              <a:t>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operador IN permite que você especifique vários valores em uma cláusula WHERE.</a:t>
            </a:r>
          </a:p>
          <a:p>
            <a:r>
              <a:rPr lang="pt-BR" dirty="0"/>
              <a:t>O operador IN é uma abreviação para várias condições OR.</a:t>
            </a:r>
          </a:p>
          <a:p>
            <a:r>
              <a:rPr lang="pt-BR" dirty="0"/>
              <a:t>Sintaxe:</a:t>
            </a:r>
          </a:p>
          <a:p>
            <a:pPr lvl="1"/>
            <a:r>
              <a:rPr lang="en-US" dirty="0"/>
              <a:t>SELECT </a:t>
            </a:r>
            <a:r>
              <a:rPr lang="en-US" dirty="0" err="1"/>
              <a:t>column_name</a:t>
            </a:r>
            <a:r>
              <a:rPr lang="en-US" dirty="0"/>
              <a:t>(s)</a:t>
            </a:r>
          </a:p>
          <a:p>
            <a:pPr lvl="1"/>
            <a:r>
              <a:rPr lang="en-US" dirty="0"/>
              <a:t>FROM </a:t>
            </a:r>
            <a:r>
              <a:rPr lang="en-US" dirty="0" err="1"/>
              <a:t>table_name</a:t>
            </a:r>
            <a:endParaRPr lang="en-US" dirty="0"/>
          </a:p>
          <a:p>
            <a:pPr lvl="1"/>
            <a:r>
              <a:rPr lang="en-US" dirty="0"/>
              <a:t>WHERE </a:t>
            </a:r>
            <a:r>
              <a:rPr lang="en-US" dirty="0" err="1"/>
              <a:t>column_name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IN</a:t>
            </a:r>
            <a:r>
              <a:rPr lang="en-US" dirty="0"/>
              <a:t> </a:t>
            </a:r>
            <a:r>
              <a:rPr lang="en-US" dirty="0">
                <a:highlight>
                  <a:srgbClr val="00FF00"/>
                </a:highlight>
              </a:rPr>
              <a:t>(value1, value2, ...)</a:t>
            </a:r>
            <a:r>
              <a:rPr lang="en-US" dirty="0"/>
              <a:t>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466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97E2-336A-40AD-880B-3BA88AA9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SQL – </a:t>
            </a:r>
            <a:r>
              <a:rPr lang="en-US" dirty="0"/>
              <a:t>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1B99C-37D2-45E9-AF20-BF6B04B406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SELECT * FROM </a:t>
            </a:r>
            <a:r>
              <a:rPr lang="en-US" dirty="0" err="1"/>
              <a:t>Cliente</a:t>
            </a:r>
            <a:r>
              <a:rPr lang="en-US" dirty="0"/>
              <a:t> WHERE </a:t>
            </a:r>
            <a:r>
              <a:rPr lang="en-US" dirty="0" err="1"/>
              <a:t>Cidade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IN</a:t>
            </a:r>
            <a:r>
              <a:rPr lang="en-US" dirty="0"/>
              <a:t> (‘São Paulo', ‘Campinas', ‘Santos’);</a:t>
            </a:r>
          </a:p>
          <a:p>
            <a:r>
              <a:rPr lang="pt-BR" dirty="0"/>
              <a:t>SELECT * FROM Cliente WHERE Cidade </a:t>
            </a:r>
            <a:r>
              <a:rPr lang="pt-BR" dirty="0">
                <a:highlight>
                  <a:srgbClr val="FFFF00"/>
                </a:highlight>
              </a:rPr>
              <a:t>NOT IN</a:t>
            </a:r>
            <a:r>
              <a:rPr lang="pt-BR" dirty="0"/>
              <a:t> (‘São Paulo', ‘Campinas', ‘Santos’);</a:t>
            </a:r>
          </a:p>
          <a:p>
            <a:r>
              <a:rPr lang="en-US" dirty="0"/>
              <a:t>SELECT * FROM </a:t>
            </a:r>
            <a:r>
              <a:rPr lang="en-US" dirty="0" err="1"/>
              <a:t>Vendedor</a:t>
            </a:r>
            <a:r>
              <a:rPr lang="en-US" dirty="0"/>
              <a:t> WHERE </a:t>
            </a:r>
            <a:r>
              <a:rPr lang="en-US" dirty="0" err="1"/>
              <a:t>codigoVendedor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IN</a:t>
            </a:r>
            <a:r>
              <a:rPr lang="en-US" dirty="0"/>
              <a:t> (select </a:t>
            </a:r>
            <a:r>
              <a:rPr lang="en-US" dirty="0" err="1"/>
              <a:t>codigoVendedor</a:t>
            </a:r>
            <a:r>
              <a:rPr lang="en-US" dirty="0"/>
              <a:t> from </a:t>
            </a:r>
            <a:r>
              <a:rPr lang="en-US" dirty="0" err="1"/>
              <a:t>pedido</a:t>
            </a:r>
            <a:r>
              <a:rPr lang="en-US" dirty="0"/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63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8FF9-9D8D-46DB-AAB6-35FBCF840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en-US" dirty="0"/>
              <a:t>Exists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B1963-292A-4884-B255-5B24678B3EB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O operador EXISTS é usado para testar a existência de qualquer registro em uma </a:t>
            </a:r>
            <a:r>
              <a:rPr lang="pt-BR" dirty="0" err="1"/>
              <a:t>subconsulta</a:t>
            </a:r>
            <a:r>
              <a:rPr lang="pt-BR" dirty="0"/>
              <a:t>.</a:t>
            </a:r>
          </a:p>
          <a:p>
            <a:r>
              <a:rPr lang="pt-BR" dirty="0"/>
              <a:t>O operador EXISTS retorna TRUE se a </a:t>
            </a:r>
            <a:r>
              <a:rPr lang="pt-BR" dirty="0" err="1"/>
              <a:t>subconsulta</a:t>
            </a:r>
            <a:r>
              <a:rPr lang="pt-BR" dirty="0"/>
              <a:t> retornar um ou mais registros.</a:t>
            </a:r>
          </a:p>
          <a:p>
            <a:r>
              <a:rPr lang="pt-BR" dirty="0"/>
              <a:t>Sintaxe:</a:t>
            </a:r>
          </a:p>
          <a:p>
            <a:pPr lvl="1"/>
            <a:r>
              <a:rPr lang="en-US" dirty="0"/>
              <a:t>SELECT </a:t>
            </a:r>
            <a:r>
              <a:rPr lang="en-US" dirty="0" err="1"/>
              <a:t>column_name</a:t>
            </a:r>
            <a:r>
              <a:rPr lang="en-US" dirty="0"/>
              <a:t>(s)</a:t>
            </a:r>
          </a:p>
          <a:p>
            <a:pPr lvl="1"/>
            <a:r>
              <a:rPr lang="en-US" dirty="0"/>
              <a:t>FROM </a:t>
            </a:r>
            <a:r>
              <a:rPr lang="en-US" dirty="0" err="1"/>
              <a:t>table_name</a:t>
            </a:r>
            <a:endParaRPr lang="en-US" dirty="0"/>
          </a:p>
          <a:p>
            <a:pPr lvl="1"/>
            <a:r>
              <a:rPr lang="en-US" dirty="0"/>
              <a:t>WHERE </a:t>
            </a:r>
            <a:r>
              <a:rPr lang="en-US" dirty="0">
                <a:highlight>
                  <a:srgbClr val="FFFF00"/>
                </a:highlight>
              </a:rPr>
              <a:t>EXISTS</a:t>
            </a:r>
          </a:p>
          <a:p>
            <a:pPr lvl="1"/>
            <a:r>
              <a:rPr lang="en-US" dirty="0"/>
              <a:t>(</a:t>
            </a:r>
            <a:r>
              <a:rPr lang="en-US" dirty="0">
                <a:highlight>
                  <a:srgbClr val="00FF00"/>
                </a:highlight>
              </a:rPr>
              <a:t>SELECT </a:t>
            </a:r>
            <a:r>
              <a:rPr lang="en-US" dirty="0" err="1">
                <a:highlight>
                  <a:srgbClr val="00FF00"/>
                </a:highlight>
              </a:rPr>
              <a:t>column_name</a:t>
            </a:r>
            <a:r>
              <a:rPr lang="en-US" dirty="0">
                <a:highlight>
                  <a:srgbClr val="00FF00"/>
                </a:highlight>
              </a:rPr>
              <a:t> FROM </a:t>
            </a:r>
            <a:r>
              <a:rPr lang="en-US" dirty="0" err="1">
                <a:highlight>
                  <a:srgbClr val="00FF00"/>
                </a:highlight>
              </a:rPr>
              <a:t>table_name</a:t>
            </a:r>
            <a:r>
              <a:rPr lang="en-US" dirty="0">
                <a:highlight>
                  <a:srgbClr val="00FF00"/>
                </a:highlight>
              </a:rPr>
              <a:t> WHERE condition</a:t>
            </a:r>
            <a:r>
              <a:rPr lang="en-US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97384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44BC-418D-4061-B51F-98F85378C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en-US" dirty="0"/>
              <a:t>Exists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71719-EB6F-4553-ACF5-49A4AE7E78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SELECT *  FROM </a:t>
            </a:r>
            <a:r>
              <a:rPr lang="en-US" dirty="0" err="1"/>
              <a:t>fornecedor</a:t>
            </a:r>
            <a:r>
              <a:rPr lang="en-US" dirty="0"/>
              <a:t> WHERE </a:t>
            </a:r>
            <a:r>
              <a:rPr lang="en-US" dirty="0">
                <a:highlight>
                  <a:srgbClr val="FFFF00"/>
                </a:highlight>
              </a:rPr>
              <a:t>EXISTS</a:t>
            </a:r>
            <a:r>
              <a:rPr lang="en-US" dirty="0"/>
              <a:t> </a:t>
            </a:r>
            <a:r>
              <a:rPr lang="en-US" dirty="0">
                <a:highlight>
                  <a:srgbClr val="00FF00"/>
                </a:highlight>
              </a:rPr>
              <a:t>(</a:t>
            </a:r>
            <a:r>
              <a:rPr lang="en-US" dirty="0"/>
              <a:t>SELECT </a:t>
            </a:r>
            <a:r>
              <a:rPr lang="en-US" dirty="0" err="1"/>
              <a:t>nome</a:t>
            </a:r>
            <a:r>
              <a:rPr lang="en-US" dirty="0"/>
              <a:t> FROM </a:t>
            </a:r>
            <a:r>
              <a:rPr lang="en-US" dirty="0" err="1"/>
              <a:t>produto</a:t>
            </a:r>
            <a:r>
              <a:rPr lang="en-US" dirty="0"/>
              <a:t> WHERE </a:t>
            </a:r>
            <a:r>
              <a:rPr lang="en-US" dirty="0" err="1"/>
              <a:t>produto.codigoFornecedor</a:t>
            </a:r>
            <a:r>
              <a:rPr lang="en-US" dirty="0"/>
              <a:t> = </a:t>
            </a:r>
            <a:r>
              <a:rPr lang="en-US" dirty="0" err="1"/>
              <a:t>fornecedor.codigoFornecedor</a:t>
            </a:r>
            <a:r>
              <a:rPr lang="en-US" dirty="0"/>
              <a:t> AND valor &lt; 20</a:t>
            </a:r>
            <a:r>
              <a:rPr lang="en-US" dirty="0">
                <a:highlight>
                  <a:srgbClr val="00FF00"/>
                </a:highlight>
              </a:rPr>
              <a:t>)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2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8D1-8A2B-40B0-82C4-D9293F5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– </a:t>
            </a:r>
            <a:r>
              <a:rPr lang="en-US" dirty="0" err="1"/>
              <a:t>Funções</a:t>
            </a:r>
            <a:r>
              <a:rPr lang="en-US" dirty="0"/>
              <a:t> de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FE566-3486-44EF-80E9-0A7856A503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CONCAT : Concatena duas </a:t>
            </a:r>
            <a:r>
              <a:rPr lang="pt-BR" dirty="0" err="1"/>
              <a:t>strings</a:t>
            </a:r>
            <a:r>
              <a:rPr lang="pt-BR" dirty="0"/>
              <a:t> somente.</a:t>
            </a:r>
          </a:p>
          <a:p>
            <a:pPr lvl="1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concat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(nome, telefone)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cliente;</a:t>
            </a:r>
          </a:p>
          <a:p>
            <a:r>
              <a:rPr lang="pt-BR" dirty="0"/>
              <a:t>TRIM : Remove todos os espaços tanto na direita quanto na esquerda de uma </a:t>
            </a:r>
            <a:r>
              <a:rPr lang="pt-BR" dirty="0" err="1"/>
              <a:t>String</a:t>
            </a:r>
            <a:r>
              <a:rPr lang="pt-BR" dirty="0"/>
              <a:t>.</a:t>
            </a:r>
          </a:p>
          <a:p>
            <a:pPr lvl="1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trim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(descritivo)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produto;</a:t>
            </a:r>
          </a:p>
          <a:p>
            <a:r>
              <a:rPr lang="pt-BR" dirty="0"/>
              <a:t>LTRIM : Remover todos os na esquerda de uma </a:t>
            </a:r>
            <a:r>
              <a:rPr lang="pt-BR" dirty="0" err="1"/>
              <a:t>String</a:t>
            </a:r>
            <a:endParaRPr lang="pt-BR" dirty="0"/>
          </a:p>
          <a:p>
            <a:pPr lvl="1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ltrim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(descritivo)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produto;</a:t>
            </a:r>
          </a:p>
          <a:p>
            <a:r>
              <a:rPr lang="pt-BR" dirty="0"/>
              <a:t>RTRIM : Remover todos os na direita de uma </a:t>
            </a:r>
            <a:r>
              <a:rPr lang="pt-BR" dirty="0" err="1"/>
              <a:t>String</a:t>
            </a:r>
            <a:endParaRPr lang="pt-BR" dirty="0"/>
          </a:p>
          <a:p>
            <a:pPr lvl="1"/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>
                <a:highlight>
                  <a:srgbClr val="FFFF00"/>
                </a:highlight>
              </a:rPr>
              <a:t>rtrim</a:t>
            </a:r>
            <a:r>
              <a:rPr lang="pt-BR" dirty="0"/>
              <a:t>(descritivo) </a:t>
            </a:r>
            <a:r>
              <a:rPr lang="pt-BR" dirty="0" err="1"/>
              <a:t>from</a:t>
            </a:r>
            <a:r>
              <a:rPr lang="pt-BR" dirty="0"/>
              <a:t> produto;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1625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8D1-8A2B-40B0-82C4-D9293F5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– </a:t>
            </a:r>
            <a:r>
              <a:rPr lang="en-US" dirty="0" err="1"/>
              <a:t>Funções</a:t>
            </a:r>
            <a:r>
              <a:rPr lang="en-US" dirty="0"/>
              <a:t> de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FE566-3486-44EF-80E9-0A7856A503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SUBSTR : Retorna a quantidade de caracteres especificadas, onde o segundo parâmetro(1) é a posição iniciar , e o terceiro(6) é a quantidade de caracteres a serem exibidos.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SUBSTR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(A.DESCRICAO,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NOME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FROM AUTOR A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WHERE A.IDAUTOR = 1;</a:t>
            </a:r>
          </a:p>
          <a:p>
            <a:r>
              <a:rPr lang="pt-BR" dirty="0">
                <a:latin typeface="+mj-lt"/>
                <a:cs typeface="Courier New" panose="02070309020205020404" pitchFamily="49" charset="0"/>
              </a:rPr>
              <a:t>LENGTH : Retorna a quantidade de caracteres de uma </a:t>
            </a:r>
            <a:r>
              <a:rPr lang="pt-BR" dirty="0" err="1">
                <a:latin typeface="+mj-lt"/>
                <a:cs typeface="Courier New" panose="02070309020205020404" pitchFamily="49" charset="0"/>
              </a:rPr>
              <a:t>string</a:t>
            </a:r>
            <a:endParaRPr lang="pt-BR" dirty="0">
              <a:latin typeface="+mj-lt"/>
              <a:cs typeface="Courier New" panose="02070309020205020404" pitchFamily="49" charset="0"/>
            </a:endParaRP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(A.DESCRICAO) NOME FROM AUTOR A WHERE A.IDAUTOR = 1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24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8D1-8A2B-40B0-82C4-D9293F5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– </a:t>
            </a:r>
            <a:r>
              <a:rPr lang="en-US" dirty="0" err="1"/>
              <a:t>Funções</a:t>
            </a:r>
            <a:r>
              <a:rPr lang="en-US" dirty="0"/>
              <a:t> de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FE566-3486-44EF-80E9-0A7856A503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LOWER : Retorna a coluna toda em Minúsculo.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5760" lvl="1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>
                <a:latin typeface="+mj-lt"/>
                <a:cs typeface="Courier New" panose="02070309020205020404" pitchFamily="49" charset="0"/>
              </a:rPr>
              <a:t>UPPER : Retorna a coluna toda em Maiúsculo.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5673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8D1-8A2B-40B0-82C4-D9293F5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– </a:t>
            </a:r>
            <a:r>
              <a:rPr lang="en-US" dirty="0" err="1"/>
              <a:t>Funções</a:t>
            </a:r>
            <a:r>
              <a:rPr lang="en-US" dirty="0"/>
              <a:t> de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FE566-3486-44EF-80E9-0A7856A503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SYSDATE: Retorna a data e hora do Servidor Oracle</a:t>
            </a:r>
          </a:p>
          <a:p>
            <a:pPr lvl="1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SELECT SYSDATE FROM DUAL;</a:t>
            </a:r>
          </a:p>
          <a:p>
            <a:r>
              <a:rPr lang="pt-BR" dirty="0"/>
              <a:t>ADD_MONTHS: Adiciona um numero de meses em uma data: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ADD_MONTHS(SYSDATE,1) FROM DUAL;</a:t>
            </a:r>
          </a:p>
          <a:p>
            <a:r>
              <a:rPr lang="pt-BR" dirty="0"/>
              <a:t>LAST_DAY : Retorna a último dia do mês: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LAST_DAY(SYSDATE) FROM DUAL;</a:t>
            </a:r>
          </a:p>
          <a:p>
            <a:r>
              <a:rPr lang="pt-BR" dirty="0"/>
              <a:t>MONTHS_BETWEEN : Retorna o numero de meses entre duas datas: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MONTHS_BETWEEN('31/01/2020','31/01/2020') TOT_MESES FROM DUAL;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29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8D1-8A2B-40B0-82C4-D9293F5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– </a:t>
            </a:r>
            <a:r>
              <a:rPr lang="en-US" dirty="0" err="1"/>
              <a:t>Funções</a:t>
            </a:r>
            <a:r>
              <a:rPr lang="en-US" dirty="0"/>
              <a:t> de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FE566-3486-44EF-80E9-0A7856A503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dirty="0"/>
              <a:t>Subtraindo dias de uma data no Oracle </a:t>
            </a:r>
            <a:r>
              <a:rPr lang="pt-BR" dirty="0"/>
              <a:t>- Subtrai um número de dias à data, gerando uma nova data.</a:t>
            </a:r>
          </a:p>
          <a:p>
            <a:pPr lvl="1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to_date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(`01/01/2021`,`DD/MM/YYYY`) </a:t>
            </a: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– 5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dual;</a:t>
            </a:r>
          </a:p>
          <a:p>
            <a:r>
              <a:rPr lang="pt-BR" b="1" dirty="0"/>
              <a:t>TO_CHAR para Datas </a:t>
            </a:r>
            <a:r>
              <a:rPr lang="pt-BR" dirty="0"/>
              <a:t>- A função TO_CHAR transforma qualquer tipo de dado em texto, quando aplicamos esta função em um dado do tipo DATE.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TO_CHAR('31/01/2020’,’YYYY') FROM DUAL;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TO_CHAR('31/01/2020’,’MM-YYYY') FROM DUAL;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TO_CHAR('31/01/2020’,’DD YYYY') FROM DUAL;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408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550</TotalTime>
  <Words>801</Words>
  <Application>Microsoft Office PowerPoint</Application>
  <PresentationFormat>On-screen Show 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Courier New</vt:lpstr>
      <vt:lpstr>Tw Cen MT</vt:lpstr>
      <vt:lpstr>Wingdings</vt:lpstr>
      <vt:lpstr>Wingdings 2</vt:lpstr>
      <vt:lpstr>Mediano</vt:lpstr>
      <vt:lpstr>Fatec</vt:lpstr>
      <vt:lpstr>SQL – Like</vt:lpstr>
      <vt:lpstr>SQL – Like</vt:lpstr>
      <vt:lpstr>SQL – BETWEEN</vt:lpstr>
      <vt:lpstr>SQL – BETWEEN</vt:lpstr>
      <vt:lpstr>SQL – IN</vt:lpstr>
      <vt:lpstr>SQL – IN</vt:lpstr>
      <vt:lpstr>SQL – Exists</vt:lpstr>
      <vt:lpstr>SQL – Exists</vt:lpstr>
      <vt:lpstr>SQL – Funções de String</vt:lpstr>
      <vt:lpstr>SQL – Funções de String</vt:lpstr>
      <vt:lpstr>SQL – Funções de String</vt:lpstr>
      <vt:lpstr>SQL – Funções de Data</vt:lpstr>
      <vt:lpstr>SQL – Funções de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Glaser, Norton Barros</cp:lastModifiedBy>
  <cp:revision>99</cp:revision>
  <dcterms:created xsi:type="dcterms:W3CDTF">2014-01-27T15:41:35Z</dcterms:created>
  <dcterms:modified xsi:type="dcterms:W3CDTF">2021-05-04T20:03:01Z</dcterms:modified>
</cp:coreProperties>
</file>