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9" r:id="rId4"/>
    <p:sldId id="270" r:id="rId5"/>
    <p:sldId id="271" r:id="rId6"/>
    <p:sldId id="268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SQL – UNION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SQL - </a:t>
            </a:r>
            <a:r>
              <a:rPr lang="pt-BR" sz="4000" dirty="0"/>
              <a:t>Union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operador UNION combina os resultados de duas ou mais consultas em um único resultado, retornando todas as linhas pertencentes a todas as consultas envolvidas na execução. </a:t>
            </a:r>
          </a:p>
          <a:p>
            <a:r>
              <a:rPr lang="pt-BR" dirty="0"/>
              <a:t>Para utilizar o UNION, o número e a ordem das colunas precisam ser idênticos em todas as queries e os tipos de dados precisam ser compatíveis.</a:t>
            </a:r>
          </a:p>
        </p:txBody>
      </p:sp>
      <p:pic>
        <p:nvPicPr>
          <p:cNvPr id="1026" name="Picture 2" descr="http://www.sqlfromhell.com/wp-content/uploads/2018/06/union.png">
            <a:extLst>
              <a:ext uri="{FF2B5EF4-FFF2-40B4-BE49-F238E27FC236}">
                <a16:creationId xmlns:a16="http://schemas.microsoft.com/office/drawing/2014/main" id="{97F4DD50-8DDE-4E5A-BD05-2E030E75B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229225"/>
            <a:ext cx="17145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DE10-6C5F-4EA8-8426-3B12DE1A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- </a:t>
            </a:r>
            <a:r>
              <a:rPr lang="pt-BR" dirty="0"/>
              <a:t>Union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08F11-22F6-4EA5-9C0C-1F587B5B7D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SELECT </a:t>
            </a:r>
            <a:r>
              <a:rPr lang="en-US" i="1" dirty="0" err="1"/>
              <a:t>column_name</a:t>
            </a:r>
            <a:r>
              <a:rPr lang="en-US" i="1" dirty="0"/>
              <a:t>(s)</a:t>
            </a:r>
            <a:r>
              <a:rPr lang="en-US" dirty="0"/>
              <a:t> FROM </a:t>
            </a:r>
            <a:r>
              <a:rPr lang="en-US" i="1" dirty="0"/>
              <a:t>table1</a:t>
            </a:r>
            <a:br>
              <a:rPr lang="en-US" dirty="0"/>
            </a:br>
            <a:r>
              <a:rPr lang="en-US" dirty="0">
                <a:highlight>
                  <a:srgbClr val="FFFF00"/>
                </a:highlight>
              </a:rPr>
              <a:t>UNION</a:t>
            </a:r>
            <a:br>
              <a:rPr lang="en-US" dirty="0"/>
            </a:br>
            <a:r>
              <a:rPr lang="en-US" dirty="0"/>
              <a:t>SELECT </a:t>
            </a:r>
            <a:r>
              <a:rPr lang="en-US" i="1" dirty="0" err="1"/>
              <a:t>column_name</a:t>
            </a:r>
            <a:r>
              <a:rPr lang="en-US" i="1" dirty="0"/>
              <a:t>(s)</a:t>
            </a:r>
            <a:r>
              <a:rPr lang="en-US" dirty="0"/>
              <a:t> FROM </a:t>
            </a:r>
            <a:r>
              <a:rPr lang="en-US" i="1" dirty="0"/>
              <a:t>table2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55784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44098-68DC-46C7-88FE-98AA9226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- </a:t>
            </a:r>
            <a:r>
              <a:rPr lang="pt-BR" dirty="0"/>
              <a:t>Union</a:t>
            </a:r>
            <a:endParaRPr lang="en-US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0853EBB-8A98-4278-A85A-E1619392C6F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1760017"/>
              </p:ext>
            </p:extLst>
          </p:nvPr>
        </p:nvGraphicFramePr>
        <p:xfrm>
          <a:off x="323528" y="1628800"/>
          <a:ext cx="8352927" cy="4824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2203">
                  <a:extLst>
                    <a:ext uri="{9D8B030D-6E8A-4147-A177-3AD203B41FA5}">
                      <a16:colId xmlns:a16="http://schemas.microsoft.com/office/drawing/2014/main" val="808970580"/>
                    </a:ext>
                  </a:extLst>
                </a:gridCol>
                <a:gridCol w="2091915">
                  <a:extLst>
                    <a:ext uri="{9D8B030D-6E8A-4147-A177-3AD203B41FA5}">
                      <a16:colId xmlns:a16="http://schemas.microsoft.com/office/drawing/2014/main" val="2024340886"/>
                    </a:ext>
                  </a:extLst>
                </a:gridCol>
                <a:gridCol w="2298160">
                  <a:extLst>
                    <a:ext uri="{9D8B030D-6E8A-4147-A177-3AD203B41FA5}">
                      <a16:colId xmlns:a16="http://schemas.microsoft.com/office/drawing/2014/main" val="601514592"/>
                    </a:ext>
                  </a:extLst>
                </a:gridCol>
                <a:gridCol w="1591033">
                  <a:extLst>
                    <a:ext uri="{9D8B030D-6E8A-4147-A177-3AD203B41FA5}">
                      <a16:colId xmlns:a16="http://schemas.microsoft.com/office/drawing/2014/main" val="1230991277"/>
                    </a:ext>
                  </a:extLst>
                </a:gridCol>
                <a:gridCol w="1119616">
                  <a:extLst>
                    <a:ext uri="{9D8B030D-6E8A-4147-A177-3AD203B41FA5}">
                      <a16:colId xmlns:a16="http://schemas.microsoft.com/office/drawing/2014/main" val="3506304166"/>
                    </a:ext>
                  </a:extLst>
                </a:gridCol>
              </a:tblGrid>
              <a:tr h="29417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 err="1">
                          <a:effectLst/>
                        </a:rPr>
                        <a:t>Cliente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52830"/>
                  </a:ext>
                </a:extLst>
              </a:tr>
              <a:tr h="29417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</a:rPr>
                        <a:t>codigo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</a:rPr>
                        <a:t>nome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</a:rPr>
                        <a:t>contato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</a:rPr>
                        <a:t>logradouro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codade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753393"/>
                  </a:ext>
                </a:extLst>
              </a:tr>
              <a:tr h="49422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effectLst/>
                        </a:rPr>
                        <a:t>Alfreds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Futterkiste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Maria Anders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effectLst/>
                        </a:rPr>
                        <a:t>Obere</a:t>
                      </a:r>
                      <a:r>
                        <a:rPr lang="en-US" sz="1100" u="none" strike="noStrike" dirty="0">
                          <a:effectLst/>
                        </a:rPr>
                        <a:t> Str. 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Berlin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576738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u="none" strike="noStrike" dirty="0">
                          <a:effectLst/>
                        </a:rPr>
                        <a:t>Ana Trujillo Emparedados y helados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Ana Trujillo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u="none" strike="noStrike" dirty="0">
                          <a:effectLst/>
                        </a:rPr>
                        <a:t>Avda. de la Constitución 2222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México D.F.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extLst>
                  <a:ext uri="{0D108BD9-81ED-4DB2-BD59-A6C34878D82A}">
                    <a16:rowId xmlns:a16="http://schemas.microsoft.com/office/drawing/2014/main" val="360212758"/>
                  </a:ext>
                </a:extLst>
              </a:tr>
              <a:tr h="49422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Grandma Kelly's Homestead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Regina Murphy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707 Oxford Rd.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Ann Arbor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27495"/>
                  </a:ext>
                </a:extLst>
              </a:tr>
              <a:tr h="2941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1323415"/>
                  </a:ext>
                </a:extLst>
              </a:tr>
              <a:tr h="29417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 err="1">
                          <a:effectLst/>
                        </a:rPr>
                        <a:t>fornecedor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8423"/>
                  </a:ext>
                </a:extLst>
              </a:tr>
              <a:tr h="29417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codigo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nome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contato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logradouro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cidade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057114"/>
                  </a:ext>
                </a:extLst>
              </a:tr>
              <a:tr h="494221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Exotic Liquid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Charlotte Cooper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49 Gilbert St.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London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extLst>
                  <a:ext uri="{0D108BD9-81ED-4DB2-BD59-A6C34878D82A}">
                    <a16:rowId xmlns:a16="http://schemas.microsoft.com/office/drawing/2014/main" val="1076435916"/>
                  </a:ext>
                </a:extLst>
              </a:tr>
              <a:tr h="55894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New Orleans Cajun Delights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Shelley Burke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P.O. Box 78934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New Orleans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687966"/>
                  </a:ext>
                </a:extLst>
              </a:tr>
              <a:tr h="55894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57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Grandma Kelly's Homestead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Regina Murphy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707 Oxford Rd.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>
                          <a:effectLst/>
                        </a:rPr>
                        <a:t>Ann Arbor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76200" marB="76200"/>
                </a:tc>
                <a:extLst>
                  <a:ext uri="{0D108BD9-81ED-4DB2-BD59-A6C34878D82A}">
                    <a16:rowId xmlns:a16="http://schemas.microsoft.com/office/drawing/2014/main" val="655665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69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9BDC9-4204-42B1-A060-DE35FB82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- </a:t>
            </a:r>
            <a:r>
              <a:rPr lang="pt-BR" dirty="0"/>
              <a:t>Union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44507-F2C8-4653-AFF5-61DC947A0E9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>
                <a:highlight>
                  <a:srgbClr val="00FF00"/>
                </a:highlight>
              </a:rPr>
              <a:t>nome</a:t>
            </a:r>
            <a:r>
              <a:rPr lang="en-US" dirty="0"/>
              <a:t>, </a:t>
            </a:r>
            <a:r>
              <a:rPr lang="en-US" dirty="0" err="1">
                <a:highlight>
                  <a:srgbClr val="00FFFF"/>
                </a:highlight>
              </a:rPr>
              <a:t>contato</a:t>
            </a:r>
            <a:r>
              <a:rPr lang="en-US" dirty="0"/>
              <a:t> from </a:t>
            </a:r>
            <a:r>
              <a:rPr lang="en-US" dirty="0" err="1"/>
              <a:t>cliente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Union</a:t>
            </a:r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>
                <a:highlight>
                  <a:srgbClr val="00FF00"/>
                </a:highlight>
              </a:rPr>
              <a:t>nome</a:t>
            </a:r>
            <a:r>
              <a:rPr lang="en-US" dirty="0"/>
              <a:t>, </a:t>
            </a:r>
            <a:r>
              <a:rPr lang="en-US" dirty="0" err="1">
                <a:highlight>
                  <a:srgbClr val="00FFFF"/>
                </a:highlight>
              </a:rPr>
              <a:t>contato</a:t>
            </a:r>
            <a:r>
              <a:rPr lang="en-US" dirty="0"/>
              <a:t> from </a:t>
            </a:r>
            <a:r>
              <a:rPr lang="en-US" dirty="0" err="1"/>
              <a:t>fornecedor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26F852-4948-4849-B640-AAE6DF28B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328736"/>
              </p:ext>
            </p:extLst>
          </p:nvPr>
        </p:nvGraphicFramePr>
        <p:xfrm>
          <a:off x="625993" y="3645024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2675425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21922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Contato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err="1">
                          <a:effectLst/>
                        </a:rPr>
                        <a:t>Alfreds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Futterkiste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Maria Anders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Ana Trujillo Emparedados y helados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Ana Trujillo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3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Grandma Kelly's Homestead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Regina Murphy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7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Exotic Liquid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Charlotte Cooper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97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42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020D-A900-460A-8C5D-5105B5015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– </a:t>
            </a:r>
            <a:r>
              <a:rPr lang="pt-BR" dirty="0"/>
              <a:t>Union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1269B-F2F8-496C-A239-5F98B4F040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Podemos ordenar o resultado de ambas consultas da seguinte forma:</a:t>
            </a:r>
          </a:p>
          <a:p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endParaRPr lang="en-US" dirty="0">
              <a:highlight>
                <a:srgbClr val="00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fornecedor</a:t>
            </a:r>
            <a:endParaRPr lang="en-US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ORDER BY </a:t>
            </a:r>
            <a:r>
              <a:rPr lang="en-US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pt-BR" dirty="0"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85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FAC9-D431-4C6E-B206-5D63B4B3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– </a:t>
            </a:r>
            <a:r>
              <a:rPr lang="pt-BR" dirty="0"/>
              <a:t>Union </a:t>
            </a:r>
            <a:r>
              <a:rPr lang="pt-BR" dirty="0" err="1"/>
              <a:t>All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4118-B5BA-4B75-AEDA-61E53F226A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operador UNION ALL tem a mesma funcionalidade do UNION, porém, não remove as linhas duplicadas.</a:t>
            </a:r>
          </a:p>
          <a:p>
            <a:endParaRPr lang="pt-BR" dirty="0"/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contato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Union ALL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contato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fornecedor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00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3D817-A120-43B2-802A-420E30E0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– </a:t>
            </a:r>
            <a:r>
              <a:rPr lang="pt-BR" dirty="0"/>
              <a:t>Union </a:t>
            </a:r>
            <a:r>
              <a:rPr lang="pt-BR" dirty="0" err="1"/>
              <a:t>All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B7311-31AB-464E-8497-85FCAB205D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E96740-BB65-47D8-A3D1-3C2D20A34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714001"/>
              </p:ext>
            </p:extLst>
          </p:nvPr>
        </p:nvGraphicFramePr>
        <p:xfrm>
          <a:off x="612648" y="1600200"/>
          <a:ext cx="7199712" cy="402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9856">
                  <a:extLst>
                    <a:ext uri="{9D8B030D-6E8A-4147-A177-3AD203B41FA5}">
                      <a16:colId xmlns:a16="http://schemas.microsoft.com/office/drawing/2014/main" val="4267542571"/>
                    </a:ext>
                  </a:extLst>
                </a:gridCol>
                <a:gridCol w="3599856">
                  <a:extLst>
                    <a:ext uri="{9D8B030D-6E8A-4147-A177-3AD203B41FA5}">
                      <a16:colId xmlns:a16="http://schemas.microsoft.com/office/drawing/2014/main" val="1021922296"/>
                    </a:ext>
                  </a:extLst>
                </a:gridCol>
              </a:tblGrid>
              <a:tr h="571663">
                <a:tc>
                  <a:txBody>
                    <a:bodyPr/>
                    <a:lstStyle/>
                    <a:p>
                      <a:r>
                        <a:rPr lang="en-US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Contato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11427"/>
                  </a:ext>
                </a:extLst>
              </a:tr>
              <a:tr h="753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err="1">
                          <a:effectLst/>
                        </a:rPr>
                        <a:t>Alfreds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Futterkiste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Maria Anders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4926"/>
                  </a:ext>
                </a:extLst>
              </a:tr>
              <a:tr h="986707">
                <a:tc>
                  <a:txBody>
                    <a:bodyPr/>
                    <a:lstStyle/>
                    <a:p>
                      <a:r>
                        <a:rPr lang="es-ES" dirty="0"/>
                        <a:t>Ana Trujillo Emparedados y helados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Ana Trujillo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35518"/>
                  </a:ext>
                </a:extLst>
              </a:tr>
              <a:tr h="571663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00FF"/>
                          </a:highlight>
                        </a:rPr>
                        <a:t>Grandma Kelly's Homestead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  <a:highlight>
                            <a:srgbClr val="FF00FF"/>
                          </a:highlight>
                        </a:rPr>
                        <a:t>Regina Murphy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71215"/>
                  </a:ext>
                </a:extLst>
              </a:tr>
              <a:tr h="571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Exotic Liquid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Charlotte Cooper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97793"/>
                  </a:ext>
                </a:extLst>
              </a:tr>
              <a:tr h="571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  <a:highlight>
                            <a:srgbClr val="FF00FF"/>
                          </a:highlight>
                        </a:rPr>
                        <a:t>Grandma Kelly's Homestead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  <a:highlight>
                            <a:srgbClr val="FF00FF"/>
                          </a:highlight>
                        </a:rPr>
                        <a:t>Regina Murphy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29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97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D6054-928E-40F8-A3F4-FAFD8C85D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- EXCEPT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CE47E-4536-4827-8BC5-D3427D3653A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Quando se quer que apareçam os registros da tabela A que não são iguais aos da tabela B, temos a opção de ‘subtrair’ os registros utilizando EXCEPT.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nome,contato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nome,contato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fornecedor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dirty="0"/>
          </a:p>
          <a:p>
            <a:endParaRPr lang="en-US" dirty="0"/>
          </a:p>
        </p:txBody>
      </p:sp>
      <p:pic>
        <p:nvPicPr>
          <p:cNvPr id="3076" name="Picture 4" descr="http://www.sqlfromhell.com/wp-content/uploads/2018/06/except.png">
            <a:extLst>
              <a:ext uri="{FF2B5EF4-FFF2-40B4-BE49-F238E27FC236}">
                <a16:creationId xmlns:a16="http://schemas.microsoft.com/office/drawing/2014/main" id="{054A70D2-FDE2-422C-BC20-5B8B65382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157192"/>
            <a:ext cx="1724025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062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9A20-820C-4CEE-8085-12234DB5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- EXCEPT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D40A2-6BB6-42E8-8C8B-B0FF8A8DF5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09626A-FAAC-4C83-BF8B-BB3700EF3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451413"/>
              </p:ext>
            </p:extLst>
          </p:nvPr>
        </p:nvGraphicFramePr>
        <p:xfrm>
          <a:off x="1635644" y="2924944"/>
          <a:ext cx="6107407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9407">
                  <a:extLst>
                    <a:ext uri="{9D8B030D-6E8A-4147-A177-3AD203B41FA5}">
                      <a16:colId xmlns:a16="http://schemas.microsoft.com/office/drawing/2014/main" val="42675425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21922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Contato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err="1">
                          <a:effectLst/>
                        </a:rPr>
                        <a:t>Alfreds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Futterkiste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Maria Anders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Ana Trujillo Emparedados y helados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Ana Trujillo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35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7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D6054-928E-40F8-A3F4-FAFD8C85D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SQL - Intersect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CE47E-4536-4827-8BC5-D3427D3653A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INTERSECT permite uma intersecção entre as consultas. somente exibirá os registros que as duas consultas têm em comum.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nome,contato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INTERSECT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nome,contato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fornecedor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dirty="0"/>
          </a:p>
          <a:p>
            <a:endParaRPr lang="en-US" dirty="0"/>
          </a:p>
        </p:txBody>
      </p:sp>
      <p:pic>
        <p:nvPicPr>
          <p:cNvPr id="4098" name="Picture 2" descr="http://www.sqlfromhell.com/wp-content/uploads/2018/06/intersect.png">
            <a:extLst>
              <a:ext uri="{FF2B5EF4-FFF2-40B4-BE49-F238E27FC236}">
                <a16:creationId xmlns:a16="http://schemas.microsoft.com/office/drawing/2014/main" id="{B846F410-E624-4B6E-984F-A6993FCC9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534025"/>
            <a:ext cx="157162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24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9A20-820C-4CEE-8085-12234DB5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SQL - INTERSECT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D40A2-6BB6-42E8-8C8B-B0FF8A8DF5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09626A-FAAC-4C83-BF8B-BB3700EF3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820608"/>
              </p:ext>
            </p:extLst>
          </p:nvPr>
        </p:nvGraphicFramePr>
        <p:xfrm>
          <a:off x="1635644" y="2924944"/>
          <a:ext cx="610740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9407">
                  <a:extLst>
                    <a:ext uri="{9D8B030D-6E8A-4147-A177-3AD203B41FA5}">
                      <a16:colId xmlns:a16="http://schemas.microsoft.com/office/drawing/2014/main" val="42675425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21922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Contato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Grandma Kelly's Homestead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Regina Murphy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35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7296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484</TotalTime>
  <Words>404</Words>
  <Application>Microsoft Office PowerPoint</Application>
  <PresentationFormat>On-screen Show (4:3)</PresentationFormat>
  <Paragraphs>120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Courier New</vt:lpstr>
      <vt:lpstr>Tw Cen MT</vt:lpstr>
      <vt:lpstr>Verdana</vt:lpstr>
      <vt:lpstr>Wingdings</vt:lpstr>
      <vt:lpstr>Wingdings 2</vt:lpstr>
      <vt:lpstr>Mediano</vt:lpstr>
      <vt:lpstr>Fatec</vt:lpstr>
      <vt:lpstr>SQL - Union</vt:lpstr>
      <vt:lpstr>SQL - Union</vt:lpstr>
      <vt:lpstr>SQL - Union</vt:lpstr>
      <vt:lpstr>SQL - Union</vt:lpstr>
      <vt:lpstr>SQL – Union</vt:lpstr>
      <vt:lpstr>SQL – Union All</vt:lpstr>
      <vt:lpstr>SQL – Union All</vt:lpstr>
      <vt:lpstr>SQL - EXCEPT</vt:lpstr>
      <vt:lpstr>SQL - EXCEPT</vt:lpstr>
      <vt:lpstr>SQL - Intersect</vt:lpstr>
      <vt:lpstr>SQL - INTERSECT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Glaser, Norton Barros</cp:lastModifiedBy>
  <cp:revision>83</cp:revision>
  <dcterms:created xsi:type="dcterms:W3CDTF">2014-01-27T15:41:35Z</dcterms:created>
  <dcterms:modified xsi:type="dcterms:W3CDTF">2021-04-06T14:33:09Z</dcterms:modified>
</cp:coreProperties>
</file>