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6" r:id="rId23"/>
    <p:sldId id="284" r:id="rId24"/>
    <p:sldId id="285" r:id="rId25"/>
    <p:sldId id="28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SQL – Comandos DDL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A linguagem SQL é o recurso mais conhecido por </a:t>
            </a:r>
            <a:r>
              <a:rPr lang="pt-BR" dirty="0" err="1"/>
              <a:t>DBAs</a:t>
            </a:r>
            <a:r>
              <a:rPr lang="pt-BR" dirty="0"/>
              <a:t> e programadores para a execução de comandos em bancos de dados relacionais. É por meio dela que criamos tabelas, colunas, índices, atribuímos permissões a usuários, bem como realizamos consultas a dados. Enfim, é utilizando a SQL que “conversamos” com o banco de dados.</a:t>
            </a:r>
          </a:p>
          <a:p>
            <a:r>
              <a:rPr lang="pt-BR" dirty="0" err="1"/>
              <a:t>Structured</a:t>
            </a:r>
            <a:r>
              <a:rPr lang="pt-BR" dirty="0"/>
              <a:t> Query </a:t>
            </a:r>
            <a:r>
              <a:rPr lang="pt-BR" dirty="0" err="1"/>
              <a:t>Language</a:t>
            </a:r>
            <a:r>
              <a:rPr lang="pt-BR" dirty="0"/>
              <a:t>, ou Linguagem de Consulta Estruturada é a linguagem de pesquisa declarativa padrão para banco de dados relacional.</a:t>
            </a:r>
          </a:p>
          <a:p>
            <a:r>
              <a:rPr lang="pt-BR" dirty="0"/>
              <a:t>O SQL foi desenvolvido originalmente no início dos anos 70 da IBM a linguagem é um grande padrão de banco de dados, Isto decorre da sua simplicidade e facilidade de uso.</a:t>
            </a:r>
          </a:p>
          <a:p>
            <a:r>
              <a:rPr lang="pt-BR" dirty="0"/>
              <a:t>Com base nisso, aprender sobre SQL, a </a:t>
            </a:r>
            <a:r>
              <a:rPr lang="pt-BR" dirty="0" err="1"/>
              <a:t>Structured</a:t>
            </a:r>
            <a:r>
              <a:rPr lang="pt-BR" dirty="0"/>
              <a:t> Query </a:t>
            </a:r>
            <a:r>
              <a:rPr lang="pt-BR" dirty="0" err="1"/>
              <a:t>Language</a:t>
            </a:r>
            <a:r>
              <a:rPr lang="pt-BR" dirty="0"/>
              <a:t>, passa a ser fundamental para qualquer um que deseja atuar nessas áreas.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dirty="0"/>
              <a:t>Tipos de Comandos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/>
              <a:t>DQL - Linguagem de Consulta de Dados - Define o comando utilizado para que possamos consultar (SELECT) os dados armazenados no banco;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DML - Linguagem de Manipulação de Dados - Define os comandos utilizados para manipulação de dados no banco (INSERT, UPDATE e DELETE);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DDL - Linguagem de Definição de Dados - Define os comandos utilizados para criação (CREATE) de tabelas, </a:t>
            </a:r>
            <a:r>
              <a:rPr lang="pt-BR" dirty="0" err="1"/>
              <a:t>views</a:t>
            </a:r>
            <a:r>
              <a:rPr lang="pt-BR" dirty="0"/>
              <a:t>, índices, atualização dessas estruturas (ALTER), assim como a remoção (DROP);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DCL - Linguagem de Controle de Dados - Define os comandos utilizados para controlar o acesso aos dados do banco, adicionando (GRANT) e removendo (REVOKE) permissões de acesso;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DTL - Linguagem de Transação de Dados - Define os comandos utilizados para gerenciar as transações executadas no banco de dados, como iniciar (BEGIN) uma transação, confirmá-la (COMMIT) ou desfazê-la (ROLLBACK).</a:t>
            </a:r>
          </a:p>
        </p:txBody>
      </p:sp>
    </p:spTree>
    <p:extLst>
      <p:ext uri="{BB962C8B-B14F-4D97-AF65-F5344CB8AC3E}">
        <p14:creationId xmlns:p14="http://schemas.microsoft.com/office/powerpoint/2010/main" val="210130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Comandos</a:t>
            </a:r>
          </a:p>
        </p:txBody>
      </p:sp>
      <p:pic>
        <p:nvPicPr>
          <p:cNvPr id="1026" name="Picture 2" descr="Subdivisões da linguagem SQL">
            <a:extLst>
              <a:ext uri="{FF2B5EF4-FFF2-40B4-BE49-F238E27FC236}">
                <a16:creationId xmlns:a16="http://schemas.microsoft.com/office/drawing/2014/main" id="{BACB5773-A84C-40DC-93A7-5E2DCCBFE31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627" y="1600200"/>
            <a:ext cx="650169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862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SQL DDL - Data Definition Language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Uma tarefa indispensável, porém realizada com menos frequência, é criar o banco de dados. Em seguida, é natural a criação das tabelas a ele relacionadas. Para isso, lidamos com os comandos CREATE DATABASE e CREATE TABLE da SQL.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020D-A900-460A-8C5D-5105B5015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DDL - Criando 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1269B-F2F8-496C-A239-5F98B4F040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O primeiro comando a ser executado e o de criação de tabelas, neste comando vamos definir toda a sua estrutura, Sintaxe: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&lt;NOME DA TABELA&gt; (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&lt;CAMPO&gt;&lt;TIPO&gt;[DEFAULT()][NULL],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t-BR" dirty="0"/>
              <a:t>Exemplo: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usuario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</a:p>
          <a:p>
            <a:pPr marL="32004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PRIMARY KEY,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nome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varchar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pPr marL="320040" lvl="1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email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varchar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(50),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telefone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varchar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(35))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85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2A2F5-D6CF-4207-8FEB-8C05468D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DDL - Criando 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F553D-46F6-4161-898F-7B4C5BB596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 criação dos nomes de tabela e dos campos e livre, mas as regras abaixo são boas praticas que devem ser seguidas:</a:t>
            </a:r>
          </a:p>
          <a:p>
            <a:pPr lvl="1"/>
            <a:r>
              <a:rPr lang="pt-BR" dirty="0"/>
              <a:t>Nome em minúsculo</a:t>
            </a:r>
          </a:p>
          <a:p>
            <a:pPr lvl="1"/>
            <a:r>
              <a:rPr lang="pt-BR" dirty="0"/>
              <a:t>As tabelas em singular</a:t>
            </a:r>
          </a:p>
          <a:p>
            <a:pPr lvl="1"/>
            <a:r>
              <a:rPr lang="pt-BR" dirty="0"/>
              <a:t>Não utilizar nome compostos separados por espaço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17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4137-919F-4151-A76B-E4EF0C3C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DD234-F9AB-4774-92E8-50ABD7EDBA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400" b="1" dirty="0" err="1"/>
              <a:t>Tipos</a:t>
            </a:r>
            <a:r>
              <a:rPr lang="en-US" sz="4400" b="1" dirty="0"/>
              <a:t> de </a:t>
            </a:r>
            <a:r>
              <a:rPr lang="en-US" sz="4400" b="1" dirty="0" err="1"/>
              <a:t>campos</a:t>
            </a:r>
            <a:r>
              <a:rPr lang="en-US" sz="4400" b="1" dirty="0"/>
              <a:t> </a:t>
            </a:r>
          </a:p>
          <a:p>
            <a:pPr lvl="1"/>
            <a:r>
              <a:rPr lang="pt-BR" sz="4400" dirty="0"/>
              <a:t>As colunas de uma tabela precisam ter um tipo vinculado, um tipo e a definição de um formato de armazenagem e de exibição.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90B25-0C6D-4B7C-84A1-4CE72E157D71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/>
              <a:t>CHAR(Comprimento): Armazena </a:t>
            </a:r>
            <a:r>
              <a:rPr lang="pt-BR" dirty="0" err="1"/>
              <a:t>string</a:t>
            </a:r>
            <a:r>
              <a:rPr lang="pt-BR" dirty="0"/>
              <a:t> de comprimento fixo. Exemplo: CHAR(2).</a:t>
            </a:r>
          </a:p>
          <a:p>
            <a:r>
              <a:rPr lang="pt-BR" dirty="0"/>
              <a:t>VARCHAR(Comprimento): Armazena </a:t>
            </a:r>
            <a:r>
              <a:rPr lang="pt-BR" dirty="0" err="1"/>
              <a:t>string</a:t>
            </a:r>
            <a:r>
              <a:rPr lang="pt-BR" dirty="0"/>
              <a:t> de comprimento variável. Exemplo: VARCHAR(20).</a:t>
            </a:r>
          </a:p>
          <a:p>
            <a:r>
              <a:rPr lang="pt-BR" dirty="0"/>
              <a:t>DATE: Armazena data e horas. Armazena o século, todos os 4 dígitos do ano, mês, dia, a hora no formato 24 horas. Pode variar entre as datas 1º de Janeiro de 4712 </a:t>
            </a:r>
            <a:r>
              <a:rPr lang="pt-BR" dirty="0" err="1"/>
              <a:t>a.C</a:t>
            </a:r>
            <a:r>
              <a:rPr lang="pt-BR" dirty="0"/>
              <a:t> e 31 de Dezembro de 4712 d.C.</a:t>
            </a:r>
          </a:p>
          <a:p>
            <a:r>
              <a:rPr lang="pt-BR" dirty="0"/>
              <a:t>INTEGER: Armazena valores inteiros. Exemplo: 1,2,10,55.</a:t>
            </a:r>
          </a:p>
          <a:p>
            <a:r>
              <a:rPr lang="pt-BR" dirty="0"/>
              <a:t>NUMBER(precisão, escala): Armazena valores de ponto flutuante, mas aceita números inteiros. Exemplo: </a:t>
            </a:r>
            <a:r>
              <a:rPr lang="pt-BR" dirty="0" err="1"/>
              <a:t>Number</a:t>
            </a:r>
            <a:r>
              <a:rPr lang="pt-BR" dirty="0"/>
              <a:t>(5,2) - R$ 1.22 -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8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EE1C7-3148-44CC-9A1C-EFC8F42F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FBEC59-8183-4E5B-B531-EC10F6EB3C5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Auto </a:t>
            </a:r>
            <a:r>
              <a:rPr lang="en-US" b="1" dirty="0" err="1"/>
              <a:t>incremento</a:t>
            </a:r>
            <a:endParaRPr lang="en-US" b="1" dirty="0"/>
          </a:p>
          <a:p>
            <a:pPr lvl="1"/>
            <a:r>
              <a:rPr lang="en-US" b="1" dirty="0"/>
              <a:t> </a:t>
            </a:r>
            <a:r>
              <a:rPr lang="pt-BR" dirty="0"/>
              <a:t>Um campo de auto incremento e um campo numérico inteiro que e acrescido automaticamente. Este campo normalmente e utilizado como chave primaria em tabelas por não permitir duplicação de valores</a:t>
            </a:r>
          </a:p>
          <a:p>
            <a:r>
              <a:rPr lang="pt-BR" dirty="0"/>
              <a:t>Sintaxe:</a:t>
            </a:r>
          </a:p>
          <a:p>
            <a:pPr marL="365760" lvl="1" indent="0">
              <a:buNone/>
            </a:pPr>
            <a:r>
              <a:rPr lang="pt-BR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&lt;CAMPO&gt;&lt;INT&gt;[AUTO_INCREMENT]</a:t>
            </a:r>
          </a:p>
          <a:p>
            <a:pPr marL="365760" lvl="1" indent="0">
              <a:buNone/>
            </a:pPr>
            <a:r>
              <a:rPr lang="pt-BR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Aonde:</a:t>
            </a:r>
          </a:p>
          <a:p>
            <a:pPr marL="365760" lvl="1" indent="0">
              <a:buNone/>
            </a:pPr>
            <a:r>
              <a:rPr lang="pt-BR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&lt;INICIO&gt; - Número que inicia a contagem.</a:t>
            </a:r>
          </a:p>
          <a:p>
            <a:pPr marL="365760" lvl="1" indent="0">
              <a:buNone/>
            </a:pPr>
            <a:r>
              <a:rPr lang="pt-BR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&lt;INCREMENTO&gt; - De quantos em quantos números vai ser feita a soma.</a:t>
            </a:r>
          </a:p>
          <a:p>
            <a:pPr marL="365760" lvl="1" indent="0">
              <a:buNone/>
            </a:pPr>
            <a:r>
              <a:rPr lang="pt-BR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Exemplo: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06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EC17-BC30-4E24-B698-2BAA9B08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B106B-5D78-4127-910A-151D133F663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tb_usuario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int AUTO_INCREMENT,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varchar(100),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email varchar(50),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telefone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varchar(35))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43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444B-4451-48AA-B74C-51F37475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00C58-39E3-4F6A-AF22-769C7516A23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Para oracle </a:t>
            </a:r>
            <a:r>
              <a:rPr lang="en-US" dirty="0" err="1"/>
              <a:t>temos</a:t>
            </a:r>
            <a:r>
              <a:rPr lang="en-US" dirty="0"/>
              <a:t> um </a:t>
            </a:r>
            <a:r>
              <a:rPr lang="en-US" dirty="0" err="1"/>
              <a:t>objeto</a:t>
            </a:r>
            <a:r>
              <a:rPr lang="en-US" dirty="0"/>
              <a:t> a </a:t>
            </a:r>
            <a:r>
              <a:rPr lang="en-US" dirty="0" err="1"/>
              <a:t>parte</a:t>
            </a:r>
            <a:r>
              <a:rPr lang="en-US" dirty="0"/>
              <a:t> para </a:t>
            </a:r>
            <a:r>
              <a:rPr lang="en-US" dirty="0" err="1"/>
              <a:t>controlar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sequencia</a:t>
            </a:r>
            <a:r>
              <a:rPr lang="en-US" dirty="0"/>
              <a:t>:</a:t>
            </a:r>
          </a:p>
          <a:p>
            <a:pPr marL="594360" lvl="2" indent="0">
              <a:buNone/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CREATE SEQUENCE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seq_person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94360" lvl="2" indent="0">
              <a:buNone/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MINVALUE 1</a:t>
            </a:r>
          </a:p>
          <a:p>
            <a:pPr marL="594360" lvl="2" indent="0">
              <a:buNone/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START WITH 1</a:t>
            </a:r>
          </a:p>
          <a:p>
            <a:pPr marL="594360" lvl="2" indent="0">
              <a:buNone/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INCREMENT BY 1</a:t>
            </a:r>
          </a:p>
          <a:p>
            <a:pPr marL="594360" lvl="2" indent="0">
              <a:buNone/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CACHE 10;</a:t>
            </a:r>
          </a:p>
          <a:p>
            <a:pPr marL="342900" indent="-342900"/>
            <a:r>
              <a:rPr lang="en-US" sz="2800" dirty="0">
                <a:latin typeface="+mj-lt"/>
                <a:cs typeface="Courier New" panose="02070309020205020404" pitchFamily="49" charset="0"/>
              </a:rPr>
              <a:t>Para </a:t>
            </a:r>
            <a:r>
              <a:rPr lang="en-US" sz="2800" dirty="0" err="1">
                <a:latin typeface="+mj-lt"/>
                <a:cs typeface="Courier New" panose="02070309020205020404" pitchFamily="49" charset="0"/>
              </a:rPr>
              <a:t>utilizar</a:t>
            </a:r>
            <a:r>
              <a:rPr lang="en-US" sz="2800" dirty="0">
                <a:latin typeface="+mj-lt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+mj-lt"/>
                <a:cs typeface="Courier New" panose="02070309020205020404" pitchFamily="49" charset="0"/>
              </a:rPr>
              <a:t>usamos</a:t>
            </a:r>
            <a:r>
              <a:rPr lang="en-US" sz="2800" dirty="0">
                <a:latin typeface="+mj-lt"/>
                <a:cs typeface="Courier New" panose="02070309020205020404" pitchFamily="49" charset="0"/>
              </a:rPr>
              <a:t> a </a:t>
            </a:r>
            <a:r>
              <a:rPr lang="en-US" sz="2800" dirty="0" err="1">
                <a:latin typeface="+mj-lt"/>
                <a:cs typeface="Courier New" panose="02070309020205020404" pitchFamily="49" charset="0"/>
              </a:rPr>
              <a:t>seguinte</a:t>
            </a:r>
            <a:r>
              <a:rPr lang="en-US" sz="2800" dirty="0">
                <a:latin typeface="+mj-lt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+mj-lt"/>
                <a:cs typeface="Courier New" panose="02070309020205020404" pitchFamily="49" charset="0"/>
              </a:rPr>
              <a:t>sequinte</a:t>
            </a:r>
            <a:r>
              <a:rPr lang="en-US" sz="2800" dirty="0">
                <a:latin typeface="+mj-lt"/>
                <a:cs typeface="Courier New" panose="02070309020205020404" pitchFamily="49" charset="0"/>
              </a:rPr>
              <a:t> commando:</a:t>
            </a:r>
          </a:p>
          <a:p>
            <a:pPr marL="662940" lvl="1" indent="-342900"/>
            <a:r>
              <a:rPr lang="en-US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seq_person.nextval</a:t>
            </a:r>
            <a:endParaRPr lang="en-US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12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75D0-44C9-4DDC-8172-AED431DB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AAA95-FA92-4250-9E9F-203C9C3031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Valores Default</a:t>
            </a:r>
          </a:p>
          <a:p>
            <a:pPr lvl="1"/>
            <a:r>
              <a:rPr lang="pt-BR" dirty="0"/>
              <a:t>Podemos definir valores padrão para as colunas, caso nenhum valor seja associado a coluna será preenchida com o valor padrão.</a:t>
            </a:r>
          </a:p>
          <a:p>
            <a:pPr lvl="1"/>
            <a:r>
              <a:rPr lang="pt-BR" dirty="0"/>
              <a:t>Sintaxe: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&lt;CAMPO&gt;&lt;TIPO&gt;[DEFAULT(&lt;VALOR&gt;)]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Aonde: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&lt;VALOR&gt; - E o valor padrão a ser associado ao campo.</a:t>
            </a:r>
          </a:p>
          <a:p>
            <a:pPr lvl="1"/>
            <a:r>
              <a:rPr lang="pt-BR" dirty="0"/>
              <a:t>Exemplo: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cotacao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</a:p>
          <a:p>
            <a:pPr marL="1143000" lvl="3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codigo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nome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varchar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(50),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valor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money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default 1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34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93DB-AE84-4CAF-94C4-033416E1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8523-6972-4E76-8E95-006C0B3D08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Obrigatoriedade</a:t>
            </a:r>
          </a:p>
          <a:p>
            <a:pPr lvl="1"/>
            <a:r>
              <a:rPr lang="pt-BR" dirty="0"/>
              <a:t>Podemos definir a obrigatoriedade de preenchimento de um campo ou não, utilizando os paramentos NULL(Permite Nulo) e NOT NULL (Não permite nulo).</a:t>
            </a:r>
          </a:p>
          <a:p>
            <a:r>
              <a:rPr lang="en-US" sz="2400" b="1" dirty="0" err="1"/>
              <a:t>Sintaxe</a:t>
            </a:r>
            <a:r>
              <a:rPr lang="en-US" sz="2400" b="1" dirty="0"/>
              <a:t>: </a:t>
            </a:r>
            <a:endParaRPr lang="en-US" sz="2400" dirty="0"/>
          </a:p>
          <a:p>
            <a:pPr marL="594360" lvl="2" indent="0">
              <a:buNone/>
            </a:pP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&lt;CAMPO&gt;&lt;TIPO&gt;[NULL | NOT NULL] </a:t>
            </a:r>
          </a:p>
          <a:p>
            <a:pPr marL="594360" lvl="2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Aonde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</a:p>
          <a:p>
            <a:pPr marL="59436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&lt;NULL&gt; - Campo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não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obrigatório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59436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&lt;NOT NULL&gt; - Campo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obrigatório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9258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EF461-B5AE-44DF-A23C-D0A36103B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FDFBB-1A3C-4E78-8C78-F8EB95A9A08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ID int </a:t>
            </a:r>
            <a:r>
              <a:rPr lang="en-US" sz="2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 NULL,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</a:t>
            </a:r>
            <a:r>
              <a:rPr lang="en-US" sz="2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 NULL,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 </a:t>
            </a:r>
            <a:r>
              <a:rPr lang="en-US" sz="2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 NULL,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Age int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422175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F038B-E4FB-45EC-A5B6-52F3C80F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E8954-E4A1-4144-AD46-F561BDB1C07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UNIQUE</a:t>
            </a:r>
          </a:p>
          <a:p>
            <a:pPr lvl="1"/>
            <a:r>
              <a:rPr lang="en-US" dirty="0"/>
              <a:t>Podemos </a:t>
            </a:r>
            <a:r>
              <a:rPr lang="en-US" dirty="0" err="1"/>
              <a:t>atribuir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constraint que </a:t>
            </a:r>
            <a:r>
              <a:rPr lang="en-US" dirty="0" err="1"/>
              <a:t>obrigado</a:t>
            </a:r>
            <a:r>
              <a:rPr lang="en-US" dirty="0"/>
              <a:t> o valor do campo ser </a:t>
            </a:r>
            <a:r>
              <a:rPr lang="en-US" dirty="0" err="1"/>
              <a:t>unico</a:t>
            </a:r>
            <a:r>
              <a:rPr lang="en-US" dirty="0"/>
              <a:t> dentro dos </a:t>
            </a:r>
            <a:r>
              <a:rPr lang="en-US" dirty="0" err="1"/>
              <a:t>registros</a:t>
            </a:r>
            <a:r>
              <a:rPr lang="en-US" dirty="0"/>
              <a:t> da </a:t>
            </a:r>
            <a:r>
              <a:rPr lang="en-US" dirty="0" err="1"/>
              <a:t>tabela</a:t>
            </a:r>
            <a:r>
              <a:rPr lang="en-US" dirty="0"/>
              <a:t>.</a:t>
            </a:r>
          </a:p>
          <a:p>
            <a:pPr marL="36576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Versão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 oracle 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server</a:t>
            </a: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ID int NOT NULL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UNIQUE,</a:t>
            </a: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NOT NULL,</a:t>
            </a: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varchar(255),</a:t>
            </a: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Age int</a:t>
            </a: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36576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Versão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 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576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CREATE TABLE Persons (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  ID int NOT NULL,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 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 NOT NULL,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  FirstName varchar(255),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  Age int,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 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 UNIQUE (ID)</a:t>
            </a:r>
            <a:b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293102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0680-1985-41F7-839E-46E1675A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EF4A5-DEE3-4AB7-BCB4-5B85B8B7BBF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Check e </a:t>
            </a:r>
            <a:r>
              <a:rPr lang="en-US" dirty="0" err="1"/>
              <a:t>uma</a:t>
            </a:r>
            <a:r>
              <a:rPr lang="en-US" dirty="0"/>
              <a:t> forma de </a:t>
            </a:r>
            <a:r>
              <a:rPr lang="en-US" dirty="0" err="1"/>
              <a:t>criar</a:t>
            </a:r>
            <a:r>
              <a:rPr lang="en-US" dirty="0"/>
              <a:t> </a:t>
            </a:r>
            <a:r>
              <a:rPr lang="en-US" dirty="0" err="1"/>
              <a:t>regras</a:t>
            </a:r>
            <a:r>
              <a:rPr lang="en-US" dirty="0"/>
              <a:t> para um </a:t>
            </a:r>
            <a:r>
              <a:rPr lang="en-US" dirty="0" err="1"/>
              <a:t>determinado</a:t>
            </a:r>
            <a:r>
              <a:rPr lang="en-US" dirty="0"/>
              <a:t> campo:</a:t>
            </a:r>
          </a:p>
          <a:p>
            <a:pPr marL="0" indent="0">
              <a:buNone/>
            </a:pPr>
            <a:r>
              <a:rPr lang="en-US" sz="21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sz="2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</a:t>
            </a:r>
            <a:endParaRPr lang="en-US" sz="2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ID int NOT NULL,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NOT NULL,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varchar(255),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Age int,</a:t>
            </a:r>
          </a:p>
          <a:p>
            <a:pPr marL="0" indent="0">
              <a:buNone/>
            </a:pPr>
            <a:r>
              <a:rPr lang="en-US" sz="21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CHECK (Age&gt;=18)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-- Oracle, 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Sql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Server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ID int NOT NULL,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NOT NULL,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varchar(255),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Age int CHECK (Age&gt;=18)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186673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E172F-E5AF-4588-A1AB-C974990A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DE869-53B3-44A6-8B7B-2A5BD24A75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Primary Key, a </a:t>
            </a:r>
            <a:r>
              <a:rPr lang="en-US" dirty="0" err="1"/>
              <a:t>definição</a:t>
            </a:r>
            <a:r>
              <a:rPr lang="en-US" dirty="0"/>
              <a:t> da </a:t>
            </a:r>
            <a:r>
              <a:rPr lang="en-US" dirty="0" err="1"/>
              <a:t>chave</a:t>
            </a:r>
            <a:r>
              <a:rPr lang="en-US" dirty="0"/>
              <a:t> </a:t>
            </a:r>
            <a:r>
              <a:rPr lang="en-US" dirty="0" err="1"/>
              <a:t>primaria</a:t>
            </a:r>
            <a:r>
              <a:rPr lang="en-US" dirty="0"/>
              <a:t> e </a:t>
            </a:r>
            <a:r>
              <a:rPr lang="en-US" dirty="0" err="1"/>
              <a:t>muito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para a </a:t>
            </a:r>
            <a:r>
              <a:rPr lang="en-US" dirty="0" err="1"/>
              <a:t>estrutura</a:t>
            </a:r>
            <a:r>
              <a:rPr lang="en-US" dirty="0"/>
              <a:t> da </a:t>
            </a:r>
            <a:r>
              <a:rPr lang="en-US" dirty="0" err="1"/>
              <a:t>tabela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--MySQL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ID int NOT NULL,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NOT NULL,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Age int,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PRIMARY KEY (ID)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 Oracle,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Server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ID int NOT NULL PRIMARY KEY,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NOT NULL,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Age int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61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4DD9-C979-4584-9A6F-8DACDEA67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1D123-9386-4911-BBF9-5E92514BE40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Podemos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de um campo para definer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chave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Persons 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ID int NOT NULL,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varchar(255) NOT NULL,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FirstName varchar(255),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Age int,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CONSTRAINT </a:t>
            </a:r>
            <a:r>
              <a:rPr lang="en-US" sz="20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PK_Person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PRIMARY KEY (</a:t>
            </a:r>
            <a:r>
              <a:rPr lang="en-US" sz="20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ID,LastName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922688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DC7C-2853-4724-85EE-40D83D80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- </a:t>
            </a:r>
            <a:r>
              <a:rPr lang="en-US" dirty="0" err="1"/>
              <a:t>Criando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D2317-7275-4F48-BB6E-913C01DBF8D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Chave</a:t>
            </a:r>
            <a:r>
              <a:rPr lang="en-US" dirty="0"/>
              <a:t> </a:t>
            </a:r>
            <a:r>
              <a:rPr lang="en-US" dirty="0" err="1"/>
              <a:t>estrangeira</a:t>
            </a:r>
            <a:endParaRPr lang="en-US" dirty="0"/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Orders (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OrderID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int NOT NULL,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int NOT NULL,</a:t>
            </a:r>
          </a:p>
          <a:p>
            <a:pPr marL="0" indent="0">
              <a:buNone/>
            </a:pPr>
            <a:r>
              <a:rPr lang="en-US" sz="1400" b="1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1400" b="1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int,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PRIMARY KEY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OrderID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FOREIGN KEY (</a:t>
            </a:r>
            <a:r>
              <a:rPr lang="en-US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1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REFERENCES Persons(</a:t>
            </a:r>
            <a:r>
              <a:rPr lang="en-US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1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 Oracle,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Server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Orders (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OrderID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int NOT NULL PRIMARY KEY,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int NOT NULL,</a:t>
            </a:r>
          </a:p>
          <a:p>
            <a:pPr marL="0" indent="0">
              <a:buNone/>
            </a:pPr>
            <a:r>
              <a:rPr lang="en-US" sz="1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1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int FOREIGN KEY REFERENCES Persons(</a:t>
            </a:r>
            <a:r>
              <a:rPr lang="en-US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1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546159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9924B-C4B5-46A4-A1AB-1CBEB6DC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– </a:t>
            </a:r>
            <a:r>
              <a:rPr lang="en-US" dirty="0" err="1"/>
              <a:t>Removendo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DC04A-9B4F-4E45-9F91-C250203EBF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removermos tabelas do nosso banco de dados utilizamos o comando abaixo:</a:t>
            </a:r>
          </a:p>
          <a:p>
            <a:r>
              <a:rPr lang="en-US" dirty="0" err="1"/>
              <a:t>Sintaxe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&lt;DROP TABLE&gt;&lt;TABELA&gt;</a:t>
            </a:r>
          </a:p>
          <a:p>
            <a:r>
              <a:rPr lang="en-US" dirty="0" err="1"/>
              <a:t>Exemplo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DROP TABLE </a:t>
            </a:r>
            <a:r>
              <a:rPr lang="en-US" dirty="0" err="1"/>
              <a:t>tb_cotacao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96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9E98A-62E7-4B59-B0BF-B1E52D48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– </a:t>
            </a:r>
            <a:r>
              <a:rPr lang="en-US" dirty="0" err="1"/>
              <a:t>Alterando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920C2-E0D7-4305-9D41-009BFBEA36B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Muitas vezes esquecemos de alguma coluna, ou algum parâmetro esta errado, para isto podemos modificar uma tabela através do campo ALTER TABLE:</a:t>
            </a:r>
          </a:p>
          <a:p>
            <a:pPr lvl="1"/>
            <a:r>
              <a:rPr lang="pt-BR" dirty="0"/>
              <a:t>Sintaxe:</a:t>
            </a:r>
          </a:p>
          <a:p>
            <a:pPr lvl="2"/>
            <a:r>
              <a:rPr lang="en-US" dirty="0"/>
              <a:t>Para </a:t>
            </a: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nova </a:t>
            </a:r>
            <a:r>
              <a:rPr lang="en-US" dirty="0" err="1"/>
              <a:t>coluna</a:t>
            </a:r>
            <a:r>
              <a:rPr lang="en-US" dirty="0"/>
              <a:t>:</a:t>
            </a:r>
          </a:p>
          <a:p>
            <a:pPr marL="685800" lvl="2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&lt;ALTER TABLE&gt;&lt;TABELA&gt;&lt;ADD&gt;&lt;COLUNA&gt; &lt;TIPO&gt;</a:t>
            </a:r>
          </a:p>
          <a:p>
            <a:pPr marL="685800" lvl="2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[DEFAULT(&lt;PADRAO&gt;)]</a:t>
            </a:r>
          </a:p>
          <a:p>
            <a:pPr marL="685800" lvl="2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[NOT NULL | NULL]</a:t>
            </a:r>
          </a:p>
          <a:p>
            <a:pPr marL="685800" lvl="2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Para remover </a:t>
            </a:r>
            <a:r>
              <a:rPr lang="en-US" dirty="0" err="1"/>
              <a:t>uma</a:t>
            </a:r>
            <a:r>
              <a:rPr lang="en-US" dirty="0"/>
              <a:t> nova </a:t>
            </a:r>
            <a:r>
              <a:rPr lang="en-US" dirty="0" err="1"/>
              <a:t>coluna</a:t>
            </a:r>
            <a:r>
              <a:rPr lang="en-US" dirty="0"/>
              <a:t>:</a:t>
            </a:r>
          </a:p>
          <a:p>
            <a:pPr marL="685800" lvl="2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&lt;ALTER TABLE&gt;&lt;TABELA&gt;&lt;DROP COLUMN&gt; &lt;COLUNA&gt;</a:t>
            </a:r>
          </a:p>
        </p:txBody>
      </p:sp>
    </p:spTree>
    <p:extLst>
      <p:ext uri="{BB962C8B-B14F-4D97-AF65-F5344CB8AC3E}">
        <p14:creationId xmlns:p14="http://schemas.microsoft.com/office/powerpoint/2010/main" val="2975404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7C3B6-974C-472A-BCFF-DE04C863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– </a:t>
            </a:r>
            <a:r>
              <a:rPr lang="en-US" dirty="0" err="1"/>
              <a:t>Alterando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7CEA3-0EFB-426E-B169-0C4FFCE8050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Exemplo</a:t>
            </a:r>
            <a:r>
              <a:rPr lang="en-US" dirty="0"/>
              <a:t>:</a:t>
            </a:r>
          </a:p>
          <a:p>
            <a:r>
              <a:rPr lang="en-US" dirty="0"/>
              <a:t>Para </a:t>
            </a: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nova </a:t>
            </a:r>
            <a:r>
              <a:rPr lang="en-US" dirty="0" err="1"/>
              <a:t>coluna</a:t>
            </a:r>
            <a:r>
              <a:rPr lang="en-US" dirty="0"/>
              <a:t>: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tb_cotacao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add status int</a:t>
            </a:r>
          </a:p>
          <a:p>
            <a:r>
              <a:rPr lang="en-US" dirty="0"/>
              <a:t>Para remover </a:t>
            </a:r>
            <a:r>
              <a:rPr lang="en-US" dirty="0" err="1"/>
              <a:t>uma</a:t>
            </a:r>
            <a:r>
              <a:rPr lang="en-US" dirty="0"/>
              <a:t> nova </a:t>
            </a:r>
            <a:r>
              <a:rPr lang="en-US" dirty="0" err="1"/>
              <a:t>coluna</a:t>
            </a:r>
            <a:r>
              <a:rPr lang="en-US" dirty="0"/>
              <a:t>:</a:t>
            </a:r>
          </a:p>
          <a:p>
            <a:pPr lvl="1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tb_cotacao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drop column status</a:t>
            </a:r>
          </a:p>
          <a:p>
            <a:r>
              <a:rPr lang="en-US" dirty="0"/>
              <a:t>Para </a:t>
            </a:r>
            <a:r>
              <a:rPr lang="en-US" dirty="0" err="1"/>
              <a:t>alterar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coluna</a:t>
            </a:r>
            <a:endParaRPr lang="en-US" dirty="0"/>
          </a:p>
          <a:p>
            <a:pPr lvl="1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table_name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MODIFY COLUMN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column_name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datatype;</a:t>
            </a:r>
          </a:p>
          <a:p>
            <a:pPr lvl="1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ALTER TABLE 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table_name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MODIFY 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column_name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datatype;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80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EB82-F227-4DC1-9761-69B1AA9F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– </a:t>
            </a:r>
            <a:r>
              <a:rPr lang="en-US" dirty="0" err="1"/>
              <a:t>Alterando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55FC-2425-4452-8717-A44FC8F16D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Alterando</a:t>
            </a:r>
            <a:r>
              <a:rPr lang="en-US" dirty="0"/>
              <a:t> </a:t>
            </a:r>
            <a:r>
              <a:rPr lang="en-US" dirty="0" err="1"/>
              <a:t>chaves</a:t>
            </a:r>
            <a:r>
              <a:rPr lang="en-US" dirty="0"/>
              <a:t> </a:t>
            </a:r>
            <a:r>
              <a:rPr lang="en-US" dirty="0" err="1"/>
              <a:t>primarias</a:t>
            </a:r>
            <a:endParaRPr lang="en-US" dirty="0"/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Persons ADD PRIMARY KEY (ID);</a:t>
            </a:r>
          </a:p>
          <a:p>
            <a:r>
              <a:rPr lang="en-US" sz="2400" dirty="0" err="1"/>
              <a:t>Removendo</a:t>
            </a:r>
            <a:r>
              <a:rPr lang="en-US" sz="2400" dirty="0"/>
              <a:t> </a:t>
            </a:r>
            <a:r>
              <a:rPr lang="en-US" sz="2400" dirty="0" err="1"/>
              <a:t>uma</a:t>
            </a:r>
            <a:r>
              <a:rPr lang="en-US" sz="2400" dirty="0"/>
              <a:t> </a:t>
            </a:r>
            <a:r>
              <a:rPr lang="en-US" sz="2400" dirty="0" err="1"/>
              <a:t>chave</a:t>
            </a:r>
            <a:r>
              <a:rPr lang="en-US" sz="2400" dirty="0"/>
              <a:t> </a:t>
            </a:r>
            <a:r>
              <a:rPr lang="en-US" sz="2400" dirty="0" err="1"/>
              <a:t>primaria</a:t>
            </a:r>
            <a:endParaRPr lang="en-US" sz="2400" dirty="0"/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ALTER TABLE Persons DROP PRIMARY KEY;</a:t>
            </a:r>
            <a:endParaRPr lang="en-US" sz="1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fr-FR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--oracle</a:t>
            </a:r>
          </a:p>
          <a:p>
            <a:pPr lvl="2"/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Persons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DROP CONSTRAINT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PK_Person</a:t>
            </a: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156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EB82-F227-4DC1-9761-69B1AA9F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– </a:t>
            </a:r>
            <a:r>
              <a:rPr lang="en-US" dirty="0" err="1"/>
              <a:t>Alterando</a:t>
            </a:r>
            <a:r>
              <a:rPr lang="en-US" dirty="0"/>
              <a:t> </a:t>
            </a:r>
            <a:r>
              <a:rPr lang="en-US" dirty="0" err="1"/>
              <a:t>Tabelas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55FC-2425-4452-8717-A44FC8F16D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Alterando</a:t>
            </a:r>
            <a:r>
              <a:rPr lang="en-US" dirty="0"/>
              <a:t> </a:t>
            </a:r>
            <a:r>
              <a:rPr lang="en-US" dirty="0" err="1"/>
              <a:t>chaves</a:t>
            </a:r>
            <a:r>
              <a:rPr lang="en-US" dirty="0"/>
              <a:t> </a:t>
            </a:r>
            <a:r>
              <a:rPr lang="en-US" dirty="0" err="1"/>
              <a:t>estrangeiras</a:t>
            </a:r>
            <a:endParaRPr lang="en-US" dirty="0"/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Orders ADD FOREIGN KEY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REFERENCES Persons(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PersonID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2700" dirty="0" err="1"/>
              <a:t>Removendo</a:t>
            </a:r>
            <a:r>
              <a:rPr lang="en-US" sz="2700" dirty="0"/>
              <a:t> </a:t>
            </a:r>
            <a:r>
              <a:rPr lang="en-US" sz="2700" dirty="0" err="1"/>
              <a:t>uma</a:t>
            </a:r>
            <a:r>
              <a:rPr lang="en-US" sz="2700" dirty="0"/>
              <a:t> </a:t>
            </a:r>
            <a:r>
              <a:rPr lang="en-US" sz="2700" dirty="0" err="1"/>
              <a:t>chave</a:t>
            </a:r>
            <a:r>
              <a:rPr lang="en-US" sz="2700" dirty="0"/>
              <a:t> </a:t>
            </a:r>
            <a:r>
              <a:rPr lang="en-US" sz="2700" dirty="0" err="1"/>
              <a:t>primaria</a:t>
            </a:r>
            <a:endParaRPr lang="en-US" sz="2700" dirty="0"/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Orders DROP FOREIGN KEY 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FK_PersonOrder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lvl="1"/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--oracle</a:t>
            </a:r>
          </a:p>
          <a:p>
            <a:pPr lvl="2"/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ALTER TABLE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Orders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DROP CONSTRAINT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FK_PersonOrder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lvl="2"/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60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ADF9-F2CD-49C2-B9A2-01CACE0CF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DDL – </a:t>
            </a:r>
            <a:r>
              <a:rPr lang="en-US" dirty="0" err="1"/>
              <a:t>limpando</a:t>
            </a:r>
            <a:r>
              <a:rPr lang="en-US" dirty="0"/>
              <a:t> </a:t>
            </a:r>
            <a:r>
              <a:rPr lang="en-US" dirty="0" err="1"/>
              <a:t>tabela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A6CF4-CEC2-4010-94A7-801FCF66A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limparmos o conteúdo de uma tabela utilizamos o comando TRUNCATE TABLE, este comando também reinicia os campos </a:t>
            </a:r>
            <a:r>
              <a:rPr lang="pt-BR" dirty="0" err="1"/>
              <a:t>auto-incrimento</a:t>
            </a:r>
            <a:r>
              <a:rPr lang="pt-BR" dirty="0"/>
              <a:t>.</a:t>
            </a:r>
          </a:p>
          <a:p>
            <a:r>
              <a:rPr lang="pt-BR" dirty="0"/>
              <a:t>Sintaxe:</a:t>
            </a:r>
          </a:p>
          <a:p>
            <a:pPr lvl="1"/>
            <a:r>
              <a:rPr lang="pt-BR" dirty="0"/>
              <a:t>&lt;TRUNCATE TABLE&gt;&lt;TABELA&gt;</a:t>
            </a:r>
          </a:p>
          <a:p>
            <a:r>
              <a:rPr lang="pt-BR" dirty="0"/>
              <a:t>Exemplo:</a:t>
            </a:r>
          </a:p>
          <a:p>
            <a:pPr lvl="1"/>
            <a:r>
              <a:rPr lang="pt-BR" dirty="0" err="1"/>
              <a:t>truncate</a:t>
            </a:r>
            <a:r>
              <a:rPr lang="pt-BR" dirty="0"/>
              <a:t> </a:t>
            </a:r>
            <a:r>
              <a:rPr lang="pt-BR" dirty="0" err="1"/>
              <a:t>table</a:t>
            </a:r>
            <a:r>
              <a:rPr lang="pt-BR" dirty="0"/>
              <a:t> </a:t>
            </a:r>
            <a:r>
              <a:rPr lang="pt-BR" dirty="0" err="1"/>
              <a:t>tb_cotacao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91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317</TotalTime>
  <Words>1653</Words>
  <Application>Microsoft Office PowerPoint</Application>
  <PresentationFormat>On-screen Show (4:3)</PresentationFormat>
  <Paragraphs>219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Courier New</vt:lpstr>
      <vt:lpstr>Tw Cen MT</vt:lpstr>
      <vt:lpstr>Wingdings</vt:lpstr>
      <vt:lpstr>Wingdings 2</vt:lpstr>
      <vt:lpstr>Mediano</vt:lpstr>
      <vt:lpstr>Fatec</vt:lpstr>
      <vt:lpstr>SQL</vt:lpstr>
      <vt:lpstr>Tipos de Comandos</vt:lpstr>
      <vt:lpstr>Tipos de Comandos</vt:lpstr>
      <vt:lpstr>SQL DDL - Data Definition Language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- Criando Tabelas</vt:lpstr>
      <vt:lpstr>SQL DDL – Removendo Tabelas</vt:lpstr>
      <vt:lpstr>SQL DDL – Alterando Tabelas</vt:lpstr>
      <vt:lpstr>SQL DDL – Alterando Tabelas</vt:lpstr>
      <vt:lpstr>SQL DDL – Alterando Tabelas</vt:lpstr>
      <vt:lpstr>SQL DDL – Alterando Tabelas</vt:lpstr>
      <vt:lpstr>SQL DDL – limpando tabela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Glaser, Norton Barros</cp:lastModifiedBy>
  <cp:revision>48</cp:revision>
  <dcterms:created xsi:type="dcterms:W3CDTF">2014-01-27T15:41:35Z</dcterms:created>
  <dcterms:modified xsi:type="dcterms:W3CDTF">2021-03-02T19:31:21Z</dcterms:modified>
</cp:coreProperties>
</file>