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64" r:id="rId3"/>
    <p:sldId id="276" r:id="rId4"/>
    <p:sldId id="266" r:id="rId5"/>
    <p:sldId id="277" r:id="rId6"/>
    <p:sldId id="278" r:id="rId7"/>
    <p:sldId id="279" r:id="rId8"/>
    <p:sldId id="283" r:id="rId9"/>
    <p:sldId id="284" r:id="rId10"/>
    <p:sldId id="280" r:id="rId11"/>
    <p:sldId id="281" r:id="rId12"/>
    <p:sldId id="282" r:id="rId13"/>
    <p:sldId id="285" r:id="rId14"/>
    <p:sldId id="288" r:id="rId15"/>
    <p:sldId id="289" r:id="rId16"/>
    <p:sldId id="286" r:id="rId17"/>
    <p:sldId id="287" r:id="rId18"/>
    <p:sldId id="290" r:id="rId19"/>
    <p:sldId id="291" r:id="rId20"/>
    <p:sldId id="295" r:id="rId21"/>
    <p:sldId id="292" r:id="rId22"/>
    <p:sldId id="293" r:id="rId23"/>
    <p:sldId id="294" r:id="rId24"/>
    <p:sldId id="296" r:id="rId25"/>
    <p:sldId id="297" r:id="rId26"/>
    <p:sldId id="298" r:id="rId27"/>
    <p:sldId id="29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4249" autoAdjust="0"/>
  </p:normalViewPr>
  <p:slideViewPr>
    <p:cSldViewPr>
      <p:cViewPr varScale="1">
        <p:scale>
          <a:sx n="68" d="100"/>
          <a:sy n="68" d="100"/>
        </p:scale>
        <p:origin x="9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BD6AB-3216-433B-8E95-1ADEDC820D0A}" type="datetimeFigureOut">
              <a:rPr lang="pt-BR" smtClean="0"/>
              <a:t>25/06/2020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ED8F9-FBA5-4A55-8F2D-3F41257A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894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ED8F9-FBA5-4A55-8F2D-3F41257A9CC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45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qlitetutorial.net/sqlite-java/sqlite-jdbc-driver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POO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Data Access </a:t>
            </a:r>
            <a:r>
              <a:rPr lang="pt-BR" b="1" dirty="0" err="1"/>
              <a:t>Object</a:t>
            </a:r>
            <a:endParaRPr lang="pt-BR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O principal objetivo do padrão Data Access </a:t>
            </a:r>
            <a:r>
              <a:rPr lang="pt-BR" dirty="0" err="1"/>
              <a:t>Object</a:t>
            </a:r>
            <a:r>
              <a:rPr lang="pt-BR" dirty="0"/>
              <a:t> (DAO) é encapsular o acesso ao data </a:t>
            </a:r>
            <a:r>
              <a:rPr lang="pt-BR" dirty="0" err="1"/>
              <a:t>source</a:t>
            </a:r>
            <a:r>
              <a:rPr lang="pt-BR" dirty="0"/>
              <a:t> fornecendo uma interface para que as diversas outras camadas da aplicação possam se comunicar com o data </a:t>
            </a:r>
            <a:r>
              <a:rPr lang="pt-BR" dirty="0" err="1"/>
              <a:t>source</a:t>
            </a:r>
            <a:r>
              <a:rPr lang="pt-BR" dirty="0"/>
              <a:t>.</a:t>
            </a:r>
          </a:p>
          <a:p>
            <a:r>
              <a:rPr lang="pt-BR" dirty="0"/>
              <a:t>Quaisquer que sejam os data </a:t>
            </a:r>
            <a:r>
              <a:rPr lang="pt-BR" dirty="0" err="1"/>
              <a:t>sources</a:t>
            </a:r>
            <a:r>
              <a:rPr lang="pt-BR" dirty="0"/>
              <a:t>, a aplicação deve interagir com estes por meio de operações CRUD (</a:t>
            </a:r>
            <a:r>
              <a:rPr lang="pt-BR" dirty="0" err="1"/>
              <a:t>create</a:t>
            </a:r>
            <a:r>
              <a:rPr lang="pt-BR" dirty="0"/>
              <a:t>, </a:t>
            </a:r>
            <a:r>
              <a:rPr lang="pt-BR" dirty="0" err="1"/>
              <a:t>retrieve</a:t>
            </a:r>
            <a:r>
              <a:rPr lang="pt-BR" dirty="0"/>
              <a:t>, update, e delete), permitindo assim criar, recuperar, atualizar e deletar objetos do mesmo.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C5682-C88F-4940-A4A3-565571A9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ACC7FB-C7BA-46CD-9B2C-9B14603AB4D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Padrão Data Access </a:t>
            </a:r>
            <a:r>
              <a:rPr lang="pt-BR" dirty="0" err="1"/>
              <a:t>Object</a:t>
            </a:r>
            <a:endParaRPr lang="pt-BR" dirty="0"/>
          </a:p>
          <a:p>
            <a:pPr lvl="1"/>
            <a:r>
              <a:rPr lang="pt-BR" dirty="0"/>
              <a:t>O padrão DAO é definido no livro "Core J2EE </a:t>
            </a:r>
            <a:r>
              <a:rPr lang="pt-BR" dirty="0" err="1"/>
              <a:t>Patterns</a:t>
            </a:r>
            <a:r>
              <a:rPr lang="pt-BR" dirty="0"/>
              <a:t>" como: "o padrão utilizado para abstrair e encapsular todos os acessos ao data </a:t>
            </a:r>
            <a:r>
              <a:rPr lang="pt-BR" dirty="0" err="1"/>
              <a:t>source</a:t>
            </a:r>
            <a:r>
              <a:rPr lang="pt-BR" dirty="0"/>
              <a:t>. O DAO gerencia a conexão com o data </a:t>
            </a:r>
            <a:r>
              <a:rPr lang="pt-BR" dirty="0" err="1"/>
              <a:t>source</a:t>
            </a:r>
            <a:r>
              <a:rPr lang="pt-BR" dirty="0"/>
              <a:t> para obter e armazenar informações."</a:t>
            </a:r>
          </a:p>
          <a:p>
            <a:pPr lvl="1"/>
            <a:r>
              <a:rPr lang="pt-BR" dirty="0"/>
              <a:t>Por meio desta abstração e desse encapsulamento do data </a:t>
            </a:r>
            <a:r>
              <a:rPr lang="pt-BR" dirty="0" err="1"/>
              <a:t>source</a:t>
            </a:r>
            <a:r>
              <a:rPr lang="pt-BR" dirty="0"/>
              <a:t>, o maior problema que existia antes da sua criação foi resolvido e, com isso, a aplicação não fica dependente da implementação de um data </a:t>
            </a:r>
            <a:r>
              <a:rPr lang="pt-BR" dirty="0" err="1"/>
              <a:t>source</a:t>
            </a:r>
            <a:r>
              <a:rPr lang="pt-BR" dirty="0"/>
              <a:t> específico. Isto desacopla a camada de negócio da camada de data </a:t>
            </a:r>
            <a:r>
              <a:rPr lang="pt-BR" dirty="0" err="1"/>
              <a:t>source</a:t>
            </a:r>
            <a:r>
              <a:rPr lang="pt-BR" dirty="0"/>
              <a:t>. Assim, se o data </a:t>
            </a:r>
            <a:r>
              <a:rPr lang="pt-BR" dirty="0" err="1"/>
              <a:t>source</a:t>
            </a:r>
            <a:r>
              <a:rPr lang="pt-BR" dirty="0"/>
              <a:t> for alterado, como por exemplo, se mudarmos de um banco de dados Oracle para um banco de dados </a:t>
            </a:r>
            <a:r>
              <a:rPr lang="pt-BR" dirty="0" err="1"/>
              <a:t>Postgree</a:t>
            </a:r>
            <a:r>
              <a:rPr lang="pt-BR" dirty="0"/>
              <a:t>, o </a:t>
            </a:r>
            <a:r>
              <a:rPr lang="pt-BR" dirty="0" err="1"/>
              <a:t>desaclopamento</a:t>
            </a:r>
            <a:r>
              <a:rPr lang="pt-BR" dirty="0"/>
              <a:t> reduz significativamente qualquer impacto que poderia ocorrer.</a:t>
            </a:r>
          </a:p>
        </p:txBody>
      </p:sp>
    </p:spTree>
    <p:extLst>
      <p:ext uri="{BB962C8B-B14F-4D97-AF65-F5344CB8AC3E}">
        <p14:creationId xmlns:p14="http://schemas.microsoft.com/office/powerpoint/2010/main" val="427422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111DD1-52D6-4E47-8E86-04BA71823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</a:t>
            </a: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273674-7B02-4321-91B9-3468FA32B14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b="1" dirty="0"/>
              <a:t>Implementação do Padrão </a:t>
            </a:r>
            <a:r>
              <a:rPr lang="pt-BR" b="1" i="1" dirty="0"/>
              <a:t>DAO</a:t>
            </a:r>
          </a:p>
          <a:p>
            <a:pPr lvl="1"/>
            <a:r>
              <a:rPr lang="pt-BR" dirty="0"/>
              <a:t>A implementação do padrão DAO envolve vários componentes, tais como a interface DAO e sua implementação concreta, a fábrica (ou </a:t>
            </a:r>
            <a:r>
              <a:rPr lang="pt-BR" dirty="0" err="1"/>
              <a:t>Factory</a:t>
            </a:r>
            <a:r>
              <a:rPr lang="pt-BR" dirty="0"/>
              <a:t>) DAO e o DTO (Data </a:t>
            </a:r>
            <a:r>
              <a:rPr lang="pt-BR" dirty="0" err="1"/>
              <a:t>Transfer</a:t>
            </a:r>
            <a:r>
              <a:rPr lang="pt-BR" dirty="0"/>
              <a:t> </a:t>
            </a:r>
            <a:r>
              <a:rPr lang="pt-BR" dirty="0" err="1"/>
              <a:t>Object</a:t>
            </a:r>
            <a:r>
              <a:rPr lang="pt-BR" dirty="0"/>
              <a:t>), todos opcionais.</a:t>
            </a:r>
          </a:p>
          <a:p>
            <a:pPr lvl="1"/>
            <a:r>
              <a:rPr lang="pt-BR" dirty="0"/>
              <a:t>O DTO (Data </a:t>
            </a:r>
            <a:r>
              <a:rPr lang="pt-BR" dirty="0" err="1"/>
              <a:t>Transfer</a:t>
            </a:r>
            <a:r>
              <a:rPr lang="pt-BR" dirty="0"/>
              <a:t> </a:t>
            </a:r>
            <a:r>
              <a:rPr lang="pt-BR" dirty="0" err="1"/>
              <a:t>Object</a:t>
            </a:r>
            <a:r>
              <a:rPr lang="pt-BR" dirty="0"/>
              <a:t>) é um padrão responsável por transportar os dados recuperados ou persistidos numa base de dados através das camadas lógicas de um software. Por exemplo, para transferir uma lista de objetos “</a:t>
            </a:r>
            <a:r>
              <a:rPr lang="pt-BR" dirty="0" err="1"/>
              <a:t>Usuario</a:t>
            </a:r>
            <a:r>
              <a:rPr lang="pt-BR" dirty="0"/>
              <a:t>” com informações de um usuário, como seu nome, </a:t>
            </a:r>
            <a:r>
              <a:rPr lang="pt-BR" dirty="0" err="1"/>
              <a:t>cpf</a:t>
            </a:r>
            <a:r>
              <a:rPr lang="pt-BR" dirty="0"/>
              <a:t> e endereço, que foram recuperados de uma “Camada de Acesso a Dados” para uma camada “Web”, a camada de "</a:t>
            </a:r>
            <a:r>
              <a:rPr lang="pt-BR" dirty="0" err="1"/>
              <a:t>Servico</a:t>
            </a:r>
            <a:r>
              <a:rPr lang="pt-BR" dirty="0"/>
              <a:t>" seria responsável por transferir de um DAO para um DTO os dados solicitados. Por isso que o DTO é também referenciado como um VO (</a:t>
            </a:r>
            <a:r>
              <a:rPr lang="pt-BR" dirty="0" err="1"/>
              <a:t>Value</a:t>
            </a:r>
            <a:r>
              <a:rPr lang="pt-BR" dirty="0"/>
              <a:t> </a:t>
            </a:r>
            <a:r>
              <a:rPr lang="pt-BR" dirty="0" err="1"/>
              <a:t>Object</a:t>
            </a:r>
            <a:r>
              <a:rPr lang="pt-BR" dirty="0"/>
              <a:t>), que é outro padrão bastante conhecido pelos desenvolvedores Java.</a:t>
            </a:r>
          </a:p>
          <a:p>
            <a:pPr marL="0" indent="0">
              <a:buNone/>
            </a:pPr>
            <a:endParaRPr lang="pt-BR" dirty="0">
              <a:latin typeface="+mj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492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EA3572-7CB0-4B83-8A0B-87C0F0E4A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implementar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00309A38-CA65-4795-8EDA-96F408AC95CA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50428431"/>
              </p:ext>
            </p:extLst>
          </p:nvPr>
        </p:nvGraphicFramePr>
        <p:xfrm>
          <a:off x="612775" y="1600200"/>
          <a:ext cx="3095129" cy="257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5129">
                  <a:extLst>
                    <a:ext uri="{9D8B030D-6E8A-4147-A177-3AD203B41FA5}">
                      <a16:colId xmlns:a16="http://schemas.microsoft.com/office/drawing/2014/main" val="1897891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Cliente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31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-</a:t>
                      </a:r>
                      <a:r>
                        <a:rPr lang="pt-BR" dirty="0" err="1"/>
                        <a:t>codigo</a:t>
                      </a:r>
                      <a:endParaRPr lang="pt-BR" dirty="0"/>
                    </a:p>
                    <a:p>
                      <a:r>
                        <a:rPr lang="pt-BR" dirty="0"/>
                        <a:t>-nome</a:t>
                      </a:r>
                    </a:p>
                    <a:p>
                      <a:r>
                        <a:rPr lang="pt-BR" dirty="0"/>
                        <a:t>-</a:t>
                      </a:r>
                      <a:r>
                        <a:rPr lang="pt-BR" dirty="0" err="1"/>
                        <a:t>email</a:t>
                      </a:r>
                      <a:endParaRPr lang="pt-BR" dirty="0"/>
                    </a:p>
                    <a:p>
                      <a:r>
                        <a:rPr lang="pt-BR" dirty="0"/>
                        <a:t>-</a:t>
                      </a:r>
                      <a:r>
                        <a:rPr lang="pt-BR" dirty="0" err="1"/>
                        <a:t>telelefone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5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+consultar</a:t>
                      </a:r>
                    </a:p>
                    <a:p>
                      <a:r>
                        <a:rPr lang="pt-BR" dirty="0"/>
                        <a:t>+remover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96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561962"/>
                  </a:ext>
                </a:extLst>
              </a:tr>
            </a:tbl>
          </a:graphicData>
        </a:graphic>
      </p:graphicFrame>
      <p:graphicFrame>
        <p:nvGraphicFramePr>
          <p:cNvPr id="7" name="Tabela 4">
            <a:extLst>
              <a:ext uri="{FF2B5EF4-FFF2-40B4-BE49-F238E27FC236}">
                <a16:creationId xmlns:a16="http://schemas.microsoft.com/office/drawing/2014/main" id="{E42ADFF3-8276-47A7-8043-3A5CA1F7DD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9327768"/>
              </p:ext>
            </p:extLst>
          </p:nvPr>
        </p:nvGraphicFramePr>
        <p:xfrm>
          <a:off x="5436098" y="1600487"/>
          <a:ext cx="3095129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5129">
                  <a:extLst>
                    <a:ext uri="{9D8B030D-6E8A-4147-A177-3AD203B41FA5}">
                      <a16:colId xmlns:a16="http://schemas.microsoft.com/office/drawing/2014/main" val="1897891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err="1"/>
                        <a:t>ClienteDAO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31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5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+inserir</a:t>
                      </a:r>
                    </a:p>
                    <a:p>
                      <a:r>
                        <a:rPr lang="pt-BR" dirty="0"/>
                        <a:t>+alterar</a:t>
                      </a:r>
                    </a:p>
                    <a:p>
                      <a:r>
                        <a:rPr lang="pt-BR" dirty="0"/>
                        <a:t>+excluir</a:t>
                      </a:r>
                    </a:p>
                    <a:p>
                      <a:r>
                        <a:rPr lang="pt-BR" dirty="0"/>
                        <a:t>+retorna</a:t>
                      </a:r>
                    </a:p>
                    <a:p>
                      <a:r>
                        <a:rPr lang="pt-BR" dirty="0"/>
                        <a:t>+</a:t>
                      </a:r>
                      <a:r>
                        <a:rPr lang="pt-BR" dirty="0" err="1"/>
                        <a:t>retornaLista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96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561962"/>
                  </a:ext>
                </a:extLst>
              </a:tr>
            </a:tbl>
          </a:graphicData>
        </a:graphic>
      </p:graphicFrame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83084CDA-0D71-46AF-8684-239CBD035A05}"/>
              </a:ext>
            </a:extLst>
          </p:cNvPr>
          <p:cNvCxnSpPr>
            <a:endCxn id="7" idx="1"/>
          </p:cNvCxnSpPr>
          <p:nvPr/>
        </p:nvCxnSpPr>
        <p:spPr>
          <a:xfrm>
            <a:off x="3707904" y="2885440"/>
            <a:ext cx="1728194" cy="2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uxograma: Disco Magnético 9">
            <a:extLst>
              <a:ext uri="{FF2B5EF4-FFF2-40B4-BE49-F238E27FC236}">
                <a16:creationId xmlns:a16="http://schemas.microsoft.com/office/drawing/2014/main" id="{F8A4A4C8-E521-496C-8413-4AFEC5421D78}"/>
              </a:ext>
            </a:extLst>
          </p:cNvPr>
          <p:cNvSpPr/>
          <p:nvPr/>
        </p:nvSpPr>
        <p:spPr>
          <a:xfrm>
            <a:off x="6156176" y="5013176"/>
            <a:ext cx="1944216" cy="161622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BD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52306A20-6134-41C9-975E-AC6E1D1BA144}"/>
              </a:ext>
            </a:extLst>
          </p:cNvPr>
          <p:cNvCxnSpPr/>
          <p:nvPr/>
        </p:nvCxnSpPr>
        <p:spPr>
          <a:xfrm flipV="1">
            <a:off x="7128284" y="4170680"/>
            <a:ext cx="0" cy="7704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479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F0899-A4AC-467F-91A1-22254B509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implementar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848A85-2B07-463F-80A0-5EE4641CFC4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Cliente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6576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codigo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6576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nome;</a:t>
            </a:r>
          </a:p>
          <a:p>
            <a:pPr marL="36576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email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6576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telefone;</a:t>
            </a:r>
          </a:p>
          <a:p>
            <a:pPr marL="36576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Private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ClienteDAO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ClienteDAO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6576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consultar(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codigo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	Cliente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dao.retorna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codigo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remover(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codigo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	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dao.excluir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codigo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24684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012AC-3B1A-423D-99F8-9BCD9566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Implementar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BB16AF-9334-45DF-A52B-891E68D18C9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ClienteDAO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6576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inserir(Cliente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36576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alterar(Cliente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36576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Cliente retorna(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codigo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remover(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codigo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36576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&lt;Cliente&gt;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retornaLista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4870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79F26-0498-4415-9391-1922A50B2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endParaRPr lang="pt-BR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26809E5F-AD03-450B-AA14-3C1A20CF0C1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27137" y="2333625"/>
            <a:ext cx="6924675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36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2356D8-620A-4474-9001-2BE99EF44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endParaRPr lang="pt-BR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E2F079E8-2C21-43D9-893B-E2013E14C33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55712" y="2328862"/>
            <a:ext cx="686752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45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92080B-EF70-48BF-8775-91FE279C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endParaRPr lang="pt-BR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4747E257-C502-4CB0-AD5A-646F6AEA67E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50950" y="2314575"/>
            <a:ext cx="68770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74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B24706-6DA7-45FD-8E05-134288149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endParaRPr lang="pt-BR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8DAB4733-772C-4E7C-868F-3713870F452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89037" y="2271712"/>
            <a:ext cx="700087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86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AF8209-F487-4D73-8417-FC4D9F159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endParaRPr lang="pt-BR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56F332C3-07C1-4BE3-BE76-14C3DE63FBE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12648" y="1988840"/>
            <a:ext cx="427672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54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79E56-5294-4D1E-A464-6E4744ECF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02FB3A-7993-4386-AE04-8EEEF93889F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Utilizando a biblioteca do </a:t>
            </a:r>
            <a:r>
              <a:rPr lang="pt-BR" dirty="0" err="1"/>
              <a:t>SQLLite</a:t>
            </a:r>
            <a:endParaRPr lang="pt-BR" dirty="0"/>
          </a:p>
          <a:p>
            <a:pPr lvl="1"/>
            <a:r>
              <a:rPr lang="pt-BR" dirty="0">
                <a:hlinkClick r:id="rId2"/>
              </a:rPr>
              <a:t>https://www.sqlitetutorial.net/sqlite-java/sqlite-jdbc-driver/</a:t>
            </a: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3330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F51DF-106B-4D6F-B1D0-063FE594A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EA71CF-4F91-4162-8F6E-A10A88C8001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Adicionando referencia da biblioteca no pom.xml</a:t>
            </a: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E7F9526-F1B7-423B-8493-1035520EA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61" y="2815378"/>
            <a:ext cx="7483177" cy="367551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2BFD2EB-6DB5-4C2F-87A3-F488A7BBA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198" y="2204864"/>
            <a:ext cx="2428875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212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4A33C-D160-42CA-8342-3BF779946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B9390F-8559-4345-98E6-0A64F2F6DFB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Criando a pasta do banco de dados no nosso projeto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3B03AA6-B6D5-4132-A2C5-648505715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74" y="2780928"/>
            <a:ext cx="838200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67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0B4DBF-3118-43E0-ABF0-BEA3024DA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ConexaoSQLite.java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74A39AE5-64F6-4487-BBC5-C45380A451D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27125" y="2238375"/>
            <a:ext cx="712470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80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A0F9CC-1146-4777-B3C4-AEEA18E44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ConexaoSQLite.java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746366-76DB-48F2-B629-481028B9A39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Criando classe de conexão com o BD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D6A86E5-A9F3-4447-A0F3-4EE085F34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17" y="2162175"/>
            <a:ext cx="5076825" cy="12668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F4705C3-081A-4346-A114-3C98C5B58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3663336"/>
            <a:ext cx="641985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5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39061-80FC-4BF1-94ED-C25678749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ConexaoSQLite.java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FE9F80-E24B-4706-AEDE-36560287242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Criando método para desconectar do BD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38B4F8-7DA9-4038-B105-CAFDE5675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286000"/>
            <a:ext cx="5743575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46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FB4B9-794C-4414-A41C-EE536B675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ConexaoSQLite.java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A1942F8C-F70F-4B06-903F-B8E35E8DC82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12648" y="1809750"/>
            <a:ext cx="7343728" cy="416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51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AC2F14-E93E-4280-A672-7369F8D56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ConexaoSQLite.java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53F15B1-F013-40F0-930E-0031DFAD8A9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15DF157-CCA9-4781-ADB3-816DD1F37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114550"/>
            <a:ext cx="73152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90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91CE10-6C5A-4D6F-88A1-B424F3BD6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ClienteDAO.java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6FAE1D-D866-4F65-B2D4-4A030B6C916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Criando método para criar a tabela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1E4796D-12E2-4B89-80DB-B8F6329D8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266950"/>
            <a:ext cx="4000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89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0D556-456E-445C-AE08-2B09DF192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ClienteDAO.java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7012391A-E736-4CBD-955E-66D2EE60B1D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06475" y="1600200"/>
            <a:ext cx="73660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27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049A6F-B665-4FDE-A20D-9866AA18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ClienteDAO.java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3F5D451D-6B75-4A59-9603-CBF231E1796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9511" y="1700808"/>
            <a:ext cx="8900727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572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27DDE-6642-4F89-9313-D4125D37B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Na Janela do Swing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02721F7C-DD78-41CC-BB4E-89F392006F7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622550" y="2266950"/>
            <a:ext cx="413385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13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567B34-0FBD-4A8D-8D0B-7BBC26E5B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Na Janela do Swing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70E353-1691-45C2-8030-55F98469516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Evento do botão inserir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551B33-5684-4370-9BF9-2EE1CFDCA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2636912"/>
            <a:ext cx="912495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91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E0A78-C618-4A8E-878C-7DF520FB9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ClienteDAO.java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F4FEA3-17DB-462A-A9D2-C5FC4E257B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Método para consultar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3C34B2D-F6D4-4C96-8B1B-BAF9BD7FF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53" y="2122604"/>
            <a:ext cx="6138264" cy="474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22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B76A78-9D45-4FB0-9F38-2436F990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Steps</a:t>
            </a:r>
            <a:r>
              <a:rPr lang="pt-BR" dirty="0"/>
              <a:t> – Na Tela do Swing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53073755-B48A-45C2-B371-456EE6D51BB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12775" y="2211530"/>
            <a:ext cx="8153400" cy="327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1057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1016</TotalTime>
  <Words>670</Words>
  <Application>Microsoft Office PowerPoint</Application>
  <PresentationFormat>Apresentação na tela (4:3)</PresentationFormat>
  <Paragraphs>88</Paragraphs>
  <Slides>27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3" baseType="lpstr">
      <vt:lpstr>Calibri</vt:lpstr>
      <vt:lpstr>Courier New</vt:lpstr>
      <vt:lpstr>Tw Cen MT</vt:lpstr>
      <vt:lpstr>Wingdings</vt:lpstr>
      <vt:lpstr>Wingdings 2</vt:lpstr>
      <vt:lpstr>Mediano</vt:lpstr>
      <vt:lpstr>POO</vt:lpstr>
      <vt:lpstr>O que é</vt:lpstr>
      <vt:lpstr>O que é</vt:lpstr>
      <vt:lpstr>O que é</vt:lpstr>
      <vt:lpstr>Como implementar</vt:lpstr>
      <vt:lpstr>Como implementar</vt:lpstr>
      <vt:lpstr>Como Implementar</vt:lpstr>
      <vt:lpstr>Steps</vt:lpstr>
      <vt:lpstr>Steps</vt:lpstr>
      <vt:lpstr>Steps</vt:lpstr>
      <vt:lpstr>Steps</vt:lpstr>
      <vt:lpstr>Steps</vt:lpstr>
      <vt:lpstr>Steps</vt:lpstr>
      <vt:lpstr>Steps</vt:lpstr>
      <vt:lpstr>Steps</vt:lpstr>
      <vt:lpstr>Steps – ConexaoSQLite.java</vt:lpstr>
      <vt:lpstr>Steps – ConexaoSQLite.java</vt:lpstr>
      <vt:lpstr>Steps – ConexaoSQLite.java</vt:lpstr>
      <vt:lpstr>Steps – ConexaoSQLite.java</vt:lpstr>
      <vt:lpstr>Steps – ConexaoSQLite.java</vt:lpstr>
      <vt:lpstr>Steps – ClienteDAO.java</vt:lpstr>
      <vt:lpstr>Steps – ClienteDAO.java</vt:lpstr>
      <vt:lpstr>Steps – ClienteDAO.java</vt:lpstr>
      <vt:lpstr>Steps – Na Janela do Swing</vt:lpstr>
      <vt:lpstr>Steps – Na Janela do Swing</vt:lpstr>
      <vt:lpstr>Steps – ClienteDAO.java</vt:lpstr>
      <vt:lpstr>Steps – Na Tela do Swing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NORTON BARROS GLASER</cp:lastModifiedBy>
  <cp:revision>114</cp:revision>
  <dcterms:created xsi:type="dcterms:W3CDTF">2014-01-27T15:41:35Z</dcterms:created>
  <dcterms:modified xsi:type="dcterms:W3CDTF">2020-06-25T17:33:55Z</dcterms:modified>
</cp:coreProperties>
</file>