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6" r:id="rId2"/>
    <p:sldId id="264" r:id="rId3"/>
    <p:sldId id="276" r:id="rId4"/>
    <p:sldId id="266" r:id="rId5"/>
    <p:sldId id="277" r:id="rId6"/>
    <p:sldId id="268" r:id="rId7"/>
    <p:sldId id="279" r:id="rId8"/>
    <p:sldId id="280" r:id="rId9"/>
    <p:sldId id="278" r:id="rId10"/>
    <p:sldId id="281" r:id="rId11"/>
    <p:sldId id="282" r:id="rId12"/>
    <p:sldId id="283" r:id="rId13"/>
    <p:sldId id="284" r:id="rId14"/>
    <p:sldId id="285" r:id="rId15"/>
    <p:sldId id="286" r:id="rId16"/>
    <p:sldId id="275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0" autoAdjust="0"/>
    <p:restoredTop sz="94249" autoAdjust="0"/>
  </p:normalViewPr>
  <p:slideViewPr>
    <p:cSldViewPr>
      <p:cViewPr varScale="1">
        <p:scale>
          <a:sx n="68" d="100"/>
          <a:sy n="68" d="100"/>
        </p:scale>
        <p:origin x="84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DBD6AB-3216-433B-8E95-1ADEDC820D0A}" type="datetimeFigureOut">
              <a:rPr lang="pt-BR" smtClean="0"/>
              <a:t>27/05/2020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6ED8F9-FBA5-4A55-8F2D-3F41257A9C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68940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ED8F9-FBA5-4A55-8F2D-3F41257A9CC3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65450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ângulo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tângulo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BR"/>
              <a:t>Clique para editar o estilo do subtítulo mestre</a:t>
            </a:r>
            <a:endParaRPr kumimoji="0" lang="en-US"/>
          </a:p>
        </p:txBody>
      </p:sp>
      <p:sp>
        <p:nvSpPr>
          <p:cNvPr id="28" name="Espaço Reservado para Data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9A32A74D-5257-4133-97A4-C8ABEBB13DFA}" type="datetimeFigureOut">
              <a:rPr lang="en-US" smtClean="0"/>
              <a:pPr/>
              <a:t>5/27/2020</a:t>
            </a:fld>
            <a:endParaRPr lang="en-US"/>
          </a:p>
        </p:txBody>
      </p:sp>
      <p:sp>
        <p:nvSpPr>
          <p:cNvPr id="17" name="Espaço Reservado para Rodapé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Espaço Reservado para Número de Slide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8AD3D5B-3BEA-41CD-831A-FB9C5D344405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2A74D-5257-4133-97A4-C8ABEBB13DFA}" type="datetimeFigureOut">
              <a:rPr lang="en-US" smtClean="0"/>
              <a:pPr/>
              <a:t>5/27/2020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8AD3D5B-3BEA-41CD-831A-FB9C5D344405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BR"/>
              <a:t>Clique para editar os estilos do texto mestre</a:t>
            </a:r>
          </a:p>
        </p:txBody>
      </p:sp>
      <p:sp>
        <p:nvSpPr>
          <p:cNvPr id="7" name="Retângulo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tângulo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ângulo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12" name="Espaço Reservado para Data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2A74D-5257-4133-97A4-C8ABEBB13DFA}" type="datetimeFigureOut">
              <a:rPr lang="en-US" smtClean="0"/>
              <a:pPr/>
              <a:t>5/27/2020</a:t>
            </a:fld>
            <a:endParaRPr lang="en-US"/>
          </a:p>
        </p:txBody>
      </p:sp>
      <p:sp>
        <p:nvSpPr>
          <p:cNvPr id="13" name="Espaço Reservado para Número de Slide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E8AD3D5B-3BEA-41CD-831A-FB9C5D344405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4" name="Espaço Reservado para Rodapé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8" name="Espaço Reservado para Data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9A32A74D-5257-4133-97A4-C8ABEBB13DFA}" type="datetimeFigureOut">
              <a:rPr lang="en-US" smtClean="0"/>
              <a:pPr/>
              <a:t>5/27/2020</a:t>
            </a:fld>
            <a:endParaRPr lang="en-US"/>
          </a:p>
        </p:txBody>
      </p:sp>
      <p:sp>
        <p:nvSpPr>
          <p:cNvPr id="10" name="Espaço Reservado para Número de Slide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E8AD3D5B-3BEA-41CD-831A-FB9C5D344405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2" name="Espaço Reservado para Rodapé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10" name="Espaço Reservado para Data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9A32A74D-5257-4133-97A4-C8ABEBB13DFA}" type="datetimeFigureOut">
              <a:rPr lang="en-US" smtClean="0"/>
              <a:pPr/>
              <a:t>5/27/2020</a:t>
            </a:fld>
            <a:endParaRPr lang="en-US"/>
          </a:p>
        </p:txBody>
      </p:sp>
      <p:sp>
        <p:nvSpPr>
          <p:cNvPr id="12" name="Espaço Reservado para Número de Slide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E8AD3D5B-3BEA-41CD-831A-FB9C5D344405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4" name="Espaço Reservado para Rodapé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Espaço Reservado para Texto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pt-BR"/>
              <a:t>Clique para editar os estilos do texto mestre</a:t>
            </a:r>
          </a:p>
        </p:txBody>
      </p:sp>
      <p:sp>
        <p:nvSpPr>
          <p:cNvPr id="15" name="Espaço Reservado para Texto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pt-BR"/>
              <a:t>Clique para editar os estilos do texto mestre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2A74D-5257-4133-97A4-C8ABEBB13DFA}" type="datetimeFigureOut">
              <a:rPr lang="en-US" smtClean="0"/>
              <a:pPr/>
              <a:t>5/27/2020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8AD3D5B-3BEA-41CD-831A-FB9C5D344405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2A74D-5257-4133-97A4-C8ABEBB13DFA}" type="datetimeFigureOut">
              <a:rPr lang="en-US" smtClean="0"/>
              <a:pPr/>
              <a:t>5/27/2020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8AD3D5B-3BEA-41CD-831A-FB9C5D344405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2A74D-5257-4133-97A4-C8ABEBB13DFA}" type="datetimeFigureOut">
              <a:rPr lang="en-US" smtClean="0"/>
              <a:pPr/>
              <a:t>5/27/2020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8AD3D5B-3BEA-41CD-831A-FB9C5D344405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t-BR"/>
              <a:t>Clique para editar os estilos do texto mestre</a:t>
            </a:r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pt-BR"/>
              <a:t>Clique para editar os estilos do texto mestre</a:t>
            </a:r>
          </a:p>
        </p:txBody>
      </p:sp>
      <p:sp>
        <p:nvSpPr>
          <p:cNvPr id="8" name="Retângulo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ângulo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ângulo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11" name="Retângulo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Espaço Reservado para Data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9A32A74D-5257-4133-97A4-C8ABEBB13DFA}" type="datetimeFigureOut">
              <a:rPr lang="en-US" smtClean="0"/>
              <a:pPr/>
              <a:t>5/27/2020</a:t>
            </a:fld>
            <a:endParaRPr lang="en-US"/>
          </a:p>
        </p:txBody>
      </p:sp>
      <p:sp>
        <p:nvSpPr>
          <p:cNvPr id="13" name="Espaço Reservado para Número de Slide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E8AD3D5B-3BEA-41CD-831A-FB9C5D344405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4" name="Espaço Reservado para Rodapé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t-BR"/>
              <a:t>Clique no ícone para adicionar uma imagem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2A74D-5257-4133-97A4-C8ABEBB13DFA}" type="datetimeFigureOut">
              <a:rPr lang="en-US" smtClean="0"/>
              <a:pPr/>
              <a:t>5/27/2020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D3D5B-3BEA-41CD-831A-FB9C5D344405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9A32A74D-5257-4133-97A4-C8ABEBB13DFA}" type="datetimeFigureOut">
              <a:rPr lang="en-US" smtClean="0"/>
              <a:pPr/>
              <a:t>5/27/2020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tângulo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tângulo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ângulo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E8AD3D5B-3BEA-41CD-831A-FB9C5D344405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ço Reservado para Título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13" name="Espaço Reservado para Texto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/>
              <a:t>Clique para editar os estilos do texto mestre</a:t>
            </a:r>
          </a:p>
          <a:p>
            <a:pPr lvl="1" eaLnBrk="1" latinLnBrk="0" hangingPunct="1"/>
            <a:r>
              <a:rPr kumimoji="0" lang="pt-BR"/>
              <a:t>Segundo nível</a:t>
            </a:r>
          </a:p>
          <a:p>
            <a:pPr lvl="2" eaLnBrk="1" latinLnBrk="0" hangingPunct="1"/>
            <a:r>
              <a:rPr kumimoji="0" lang="pt-BR"/>
              <a:t>Terceiro nível</a:t>
            </a:r>
          </a:p>
          <a:p>
            <a:pPr lvl="3" eaLnBrk="1" latinLnBrk="0" hangingPunct="1"/>
            <a:r>
              <a:rPr kumimoji="0" lang="pt-BR"/>
              <a:t>Quarto nível</a:t>
            </a:r>
          </a:p>
          <a:p>
            <a:pPr lvl="4" eaLnBrk="1" latinLnBrk="0" hangingPunct="1"/>
            <a:r>
              <a:rPr kumimoji="0" lang="pt-BR"/>
              <a:t>Quinto nível</a:t>
            </a:r>
            <a:endParaRPr kumimoji="0" lang="en-US"/>
          </a:p>
        </p:txBody>
      </p:sp>
      <p:sp>
        <p:nvSpPr>
          <p:cNvPr id="14" name="Espaço Reservado para Data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A32A74D-5257-4133-97A4-C8ABEBB13DFA}" type="datetimeFigureOut">
              <a:rPr lang="en-US" smtClean="0"/>
              <a:pPr/>
              <a:t>5/27/2020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tângulo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tângulo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ângulo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Espaço Reservado para Número de Slide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E8AD3D5B-3BEA-41CD-831A-FB9C5D344405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/>
              <a:t>POO</a:t>
            </a:r>
            <a:endParaRPr lang="en-U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pt-BR" b="1" dirty="0"/>
              <a:t>Threads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 que é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BR" b="1" dirty="0"/>
              <a:t>"Duas tarefas ao mesmo tempo"</a:t>
            </a:r>
          </a:p>
          <a:p>
            <a:pPr lvl="1"/>
            <a:r>
              <a:rPr lang="pt-BR" dirty="0"/>
              <a:t>Em várias situações, precisamos "rodar duas coisas ao mesmo tempo". </a:t>
            </a:r>
          </a:p>
          <a:p>
            <a:pPr lvl="2"/>
            <a:r>
              <a:rPr lang="pt-BR" dirty="0"/>
              <a:t>Imagine um programa que gera um relatório muito grande em PDF. </a:t>
            </a:r>
          </a:p>
          <a:p>
            <a:pPr lvl="2"/>
            <a:r>
              <a:rPr lang="pt-BR" dirty="0"/>
              <a:t>É um processo demorado e, para dar alguma satisfação para o usuário, queremos mostrar uma barra de progresso. </a:t>
            </a:r>
          </a:p>
          <a:p>
            <a:pPr lvl="2"/>
            <a:r>
              <a:rPr lang="pt-BR" dirty="0"/>
              <a:t>Queremos então gerar o PDF e ao mesmo tempo atualizar a barrinha.</a:t>
            </a:r>
          </a:p>
          <a:p>
            <a:pPr lvl="1"/>
            <a:r>
              <a:rPr lang="pt-BR" dirty="0"/>
              <a:t>Pensando um pouco mais amplamente, quando usamos o computador também fazemos várias coisas simultaneamente: queremos navegar na internet e ao mesmo tempo ouvir música.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6C5682-C88F-4940-A4A3-565571A924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 que é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7ACC7FB-C7BA-46CD-9B2C-9B14603AB4D9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/>
              <a:t>A necessidade de se fazer várias coisas simultaneamente, ao mesmo tempo, </a:t>
            </a:r>
            <a:r>
              <a:rPr lang="pt-BR" b="1" dirty="0"/>
              <a:t>paralelamente</a:t>
            </a:r>
            <a:r>
              <a:rPr lang="pt-BR" dirty="0"/>
              <a:t>, aparece frequentemente na computação. </a:t>
            </a:r>
          </a:p>
          <a:p>
            <a:r>
              <a:rPr lang="pt-BR" dirty="0"/>
              <a:t>Para vários programas distintos, normalmente o próprio sistema operacional gerencia isso através de vários </a:t>
            </a:r>
            <a:r>
              <a:rPr lang="pt-BR" i="1" dirty="0"/>
              <a:t>processos</a:t>
            </a:r>
            <a:r>
              <a:rPr lang="pt-BR" dirty="0"/>
              <a:t> em paralelo.</a:t>
            </a:r>
          </a:p>
          <a:p>
            <a:r>
              <a:rPr lang="pt-BR" dirty="0"/>
              <a:t>Em um programa só (um processo só), se queremos executar coisas em paralelo, normalmente falamos de </a:t>
            </a:r>
            <a:r>
              <a:rPr lang="pt-BR" b="1" dirty="0"/>
              <a:t>Threads</a:t>
            </a:r>
            <a:r>
              <a:rPr lang="pt-BR" dirty="0"/>
              <a:t>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742260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111DD1-52D6-4E47-8E86-04BA718234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Threads em Java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1273674-7B02-4321-91B9-3468FA32B14B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t-BR" dirty="0">
                <a:latin typeface="+mj-lt"/>
                <a:cs typeface="Courier New" panose="02070309020205020404" pitchFamily="49" charset="0"/>
              </a:rPr>
              <a:t>	Em Java, usamos a classe Thread do pacote </a:t>
            </a:r>
            <a:r>
              <a:rPr lang="pt-BR" b="1" dirty="0" err="1">
                <a:latin typeface="+mj-lt"/>
                <a:cs typeface="Courier New" panose="02070309020205020404" pitchFamily="49" charset="0"/>
              </a:rPr>
              <a:t>java.lang</a:t>
            </a:r>
            <a:r>
              <a:rPr lang="pt-BR" b="1" dirty="0">
                <a:latin typeface="+mj-lt"/>
                <a:cs typeface="Courier New" panose="02070309020205020404" pitchFamily="49" charset="0"/>
              </a:rPr>
              <a:t> </a:t>
            </a:r>
            <a:r>
              <a:rPr lang="pt-BR" dirty="0">
                <a:latin typeface="+mj-lt"/>
                <a:cs typeface="Courier New" panose="02070309020205020404" pitchFamily="49" charset="0"/>
              </a:rPr>
              <a:t>para criarmos linhas de execução paralelas. </a:t>
            </a:r>
          </a:p>
          <a:p>
            <a:pPr marL="0" indent="0">
              <a:buNone/>
            </a:pPr>
            <a:r>
              <a:rPr lang="pt-BR" dirty="0">
                <a:latin typeface="+mj-lt"/>
                <a:cs typeface="Courier New" panose="02070309020205020404" pitchFamily="49" charset="0"/>
              </a:rPr>
              <a:t>	A classe Thread recebe como argumento um objeto com o código que desejamos rodar. </a:t>
            </a:r>
          </a:p>
          <a:p>
            <a:pPr marL="0" indent="0">
              <a:buNone/>
            </a:pPr>
            <a:r>
              <a:rPr lang="pt-BR" dirty="0">
                <a:latin typeface="+mj-lt"/>
                <a:cs typeface="Courier New" panose="02070309020205020404" pitchFamily="49" charset="0"/>
              </a:rPr>
              <a:t>	Por exemplo, no programa de PDF e barra de progresso</a:t>
            </a:r>
          </a:p>
        </p:txBody>
      </p:sp>
    </p:spTree>
    <p:extLst>
      <p:ext uri="{BB962C8B-B14F-4D97-AF65-F5344CB8AC3E}">
        <p14:creationId xmlns:p14="http://schemas.microsoft.com/office/powerpoint/2010/main" val="30684922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72E0F6-26A8-464F-B2B0-2CD348536A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Threads em Java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7F15EFE-79C8-4630-89F0-8C9CEB171CCF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GeraPDF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rodar () {</a:t>
            </a: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       // lógica para gerar o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pdf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...</a:t>
            </a: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BarraDeProgresso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rodar () {</a:t>
            </a: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       // mostra barra de progresso e vai atualizando ela...</a:t>
            </a: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8946048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C5B059-96BB-42BF-9A4D-48C359AD3E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Threads em Java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3B66E0A-5A81-4B53-97F5-C0F899A9E74C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599" y="1589567"/>
            <a:ext cx="2260209" cy="4572000"/>
          </a:xfrm>
        </p:spPr>
        <p:txBody>
          <a:bodyPr>
            <a:normAutofit fontScale="55000" lnSpcReduction="20000"/>
          </a:bodyPr>
          <a:lstStyle/>
          <a:p>
            <a:pPr marL="365760" lvl="1" indent="0">
              <a:buNone/>
            </a:pPr>
            <a:r>
              <a:rPr lang="pt-BR" sz="3600" dirty="0"/>
              <a:t>E, no método </a:t>
            </a:r>
            <a:r>
              <a:rPr lang="pt-BR" sz="3600" dirty="0" err="1"/>
              <a:t>main</a:t>
            </a:r>
            <a:r>
              <a:rPr lang="pt-BR" sz="3600" dirty="0"/>
              <a:t>, criamos os objetos e passamos para a classe Thread. </a:t>
            </a:r>
          </a:p>
          <a:p>
            <a:pPr marL="365760" lvl="1" indent="0">
              <a:buNone/>
            </a:pPr>
            <a:endParaRPr lang="pt-BR" sz="3600" dirty="0"/>
          </a:p>
          <a:p>
            <a:pPr marL="365760" lvl="1" indent="0">
              <a:buNone/>
            </a:pPr>
            <a:r>
              <a:rPr lang="pt-BR" sz="3600" dirty="0"/>
              <a:t>O método start é responsável por iniciar a execução da Thread:</a:t>
            </a:r>
          </a:p>
          <a:p>
            <a:pPr lvl="1"/>
            <a:endParaRPr lang="pt-BR" dirty="0"/>
          </a:p>
          <a:p>
            <a:pPr lvl="1"/>
            <a:endParaRPr lang="pt-BR" dirty="0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129BA30-844B-4411-9FF3-0B27A2E89759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3059832" y="1589567"/>
            <a:ext cx="5671269" cy="4572000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MeuPrograma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static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main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[]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args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) {</a:t>
            </a:r>
          </a:p>
          <a:p>
            <a:pPr marL="0" indent="0">
              <a:buNone/>
            </a:pPr>
            <a:endParaRPr lang="pt-BR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GeraPDF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b="1" dirty="0" err="1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gerapdf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= new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GeraPDF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pt-BR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Thread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tPdf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pt-BR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new Thread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t-BR" b="1" dirty="0" err="1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gerapdf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pt-BR" b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tPdf.start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buNone/>
            </a:pPr>
            <a:endParaRPr lang="pt-BR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BarraDeProgresso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barra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= new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BarraDeProgresso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pt-BR" b="1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Thread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tBarra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pt-BR" b="1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new Thread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t-BR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barra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pt-BR" b="1" dirty="0" err="1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tBarra.start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40740667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E94BF141-7FAA-4FC9-BBFD-6F1A4BBF2F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Threads em Java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8283AFF7-0D40-418B-BCAB-D9CE8E57C4A0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pt-BR" dirty="0"/>
              <a:t>O código acima, porém, não compilará. </a:t>
            </a:r>
          </a:p>
          <a:p>
            <a:pPr lvl="1"/>
            <a:r>
              <a:rPr lang="pt-BR" dirty="0"/>
              <a:t>Como a classe Thread sabe que deve chamar o método </a:t>
            </a:r>
            <a:r>
              <a:rPr lang="pt-BR" b="1" dirty="0"/>
              <a:t>roda</a:t>
            </a:r>
            <a:r>
              <a:rPr lang="pt-BR" dirty="0"/>
              <a:t>? </a:t>
            </a:r>
          </a:p>
          <a:p>
            <a:pPr lvl="1"/>
            <a:r>
              <a:rPr lang="pt-BR" dirty="0"/>
              <a:t>Como ela sabe que nome de método daremos e que ela deve chamar esse método especial? </a:t>
            </a:r>
          </a:p>
          <a:p>
            <a:pPr lvl="1"/>
            <a:r>
              <a:rPr lang="pt-BR" dirty="0"/>
              <a:t>Falta na verdade um contrato entre as nossas classes a serem executadas e a classe Thread.</a:t>
            </a:r>
          </a:p>
          <a:p>
            <a:endParaRPr lang="pt-BR" dirty="0"/>
          </a:p>
          <a:p>
            <a:r>
              <a:rPr lang="pt-BR" dirty="0"/>
              <a:t>Esse contrato existe e é feito pela </a:t>
            </a:r>
            <a:r>
              <a:rPr lang="pt-BR" b="1" dirty="0"/>
              <a:t>interface </a:t>
            </a:r>
            <a:r>
              <a:rPr lang="pt-BR" b="1" dirty="0" err="1"/>
              <a:t>Runnable</a:t>
            </a:r>
            <a:r>
              <a:rPr lang="pt-BR" dirty="0"/>
              <a:t>: devemos dizer que nossa classe é "executável" e que segue esse contrato. </a:t>
            </a:r>
          </a:p>
          <a:p>
            <a:pPr lvl="1"/>
            <a:r>
              <a:rPr lang="pt-BR" dirty="0"/>
              <a:t>Na </a:t>
            </a:r>
            <a:r>
              <a:rPr lang="pt-BR" b="1" dirty="0"/>
              <a:t>interface </a:t>
            </a:r>
            <a:r>
              <a:rPr lang="pt-BR" b="1" dirty="0" err="1"/>
              <a:t>Runnable</a:t>
            </a:r>
            <a:r>
              <a:rPr lang="pt-BR" dirty="0"/>
              <a:t>, há apenas um método chamado </a:t>
            </a:r>
            <a:r>
              <a:rPr lang="pt-BR" b="1" dirty="0" err="1"/>
              <a:t>run</a:t>
            </a:r>
            <a:r>
              <a:rPr lang="pt-BR" dirty="0"/>
              <a:t>.</a:t>
            </a:r>
          </a:p>
          <a:p>
            <a:pPr lvl="1"/>
            <a:r>
              <a:rPr lang="pt-BR" dirty="0"/>
              <a:t>Basta implementá-lo, "assinar" o contrato e a classe Thread já saberá executar nossa classe.</a:t>
            </a:r>
          </a:p>
        </p:txBody>
      </p:sp>
    </p:spTree>
    <p:extLst>
      <p:ext uri="{BB962C8B-B14F-4D97-AF65-F5344CB8AC3E}">
        <p14:creationId xmlns:p14="http://schemas.microsoft.com/office/powerpoint/2010/main" val="5079733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300494-E2F1-4C33-A36C-DA53DF75F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Threads em Java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8AAAA7F-2BB5-4DCD-8CD0-D7193A20E394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GeraPDF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b="1" dirty="0" err="1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implements</a:t>
            </a:r>
            <a:r>
              <a:rPr lang="pt-BR" b="1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b="1" dirty="0" err="1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Runnable</a:t>
            </a:r>
            <a:r>
              <a:rPr lang="pt-BR" b="1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indent="0">
              <a:buNone/>
            </a:pPr>
            <a:r>
              <a:rPr lang="pt-BR" i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t-BR" i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pt-BR" i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i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pt-BR" i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i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run</a:t>
            </a:r>
            <a:r>
              <a:rPr lang="pt-BR" i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() {</a:t>
            </a: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       // lógica para gerar o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pdf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...</a:t>
            </a: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buNone/>
            </a:pPr>
            <a:endParaRPr lang="pt-BR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BarraDeProgresso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b="1" dirty="0" err="1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implements</a:t>
            </a:r>
            <a:r>
              <a:rPr lang="pt-BR" b="1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b="1" dirty="0" err="1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Runnable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t-BR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pt-BR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pt-BR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run</a:t>
            </a:r>
            <a:r>
              <a:rPr lang="pt-BR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() {</a:t>
            </a: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       // mostra barra de progresso e vai atualizando ela...</a:t>
            </a: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0060287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4C63F635-F4FA-4C21-881C-017EDD296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Threads em Java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585560FF-78E5-49A9-8650-C04BB3B7DF42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A classe Thread recebe no construtor um objeto que é um </a:t>
            </a:r>
            <a:r>
              <a:rPr lang="pt-BR" dirty="0" err="1"/>
              <a:t>Runnable</a:t>
            </a:r>
            <a:r>
              <a:rPr lang="pt-BR" dirty="0"/>
              <a:t>, e seu método start chama o método </a:t>
            </a:r>
            <a:r>
              <a:rPr lang="pt-BR" b="1" dirty="0" err="1">
                <a:solidFill>
                  <a:srgbClr val="FF0000"/>
                </a:solidFill>
              </a:rPr>
              <a:t>run</a:t>
            </a:r>
            <a:r>
              <a:rPr lang="pt-BR" dirty="0"/>
              <a:t> da nossa classe. </a:t>
            </a:r>
          </a:p>
          <a:p>
            <a:pPr lvl="1"/>
            <a:r>
              <a:rPr lang="pt-BR" dirty="0"/>
              <a:t>Repare que a classe Thread não sabe qual é o tipo específico da nossa classe; para ela, basta saber que a classe segue o contrato estabelecido e possui o método </a:t>
            </a:r>
            <a:r>
              <a:rPr lang="pt-BR" b="1" dirty="0" err="1">
                <a:solidFill>
                  <a:srgbClr val="FF0000"/>
                </a:solidFill>
              </a:rPr>
              <a:t>run</a:t>
            </a:r>
            <a:r>
              <a:rPr lang="pt-B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728993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327706-43E7-4D3E-B892-859E72BAC9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Dormindo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F60D584-2685-4334-9B77-0A7FAF06B3C4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/>
              <a:t>Para que a thread atual durma basta chamar o método a seguir, por exemplo, para dormir 3 segundos:</a:t>
            </a:r>
          </a:p>
          <a:p>
            <a:endParaRPr lang="pt-BR" dirty="0"/>
          </a:p>
          <a:p>
            <a:pPr marL="0" indent="0">
              <a:buNone/>
            </a:pP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javaThread.sleep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(3 * 1000);</a:t>
            </a:r>
          </a:p>
          <a:p>
            <a:pPr marL="0" indent="0">
              <a:buNone/>
            </a:pPr>
            <a:endParaRPr lang="pt-BR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t-BR" dirty="0"/>
              <a:t>Esta situação pode ocorrer quando a nossa thread precisa aguardar um arquivo ou um registro no banco de dados, e libera o processador para outras tarefas.</a:t>
            </a:r>
          </a:p>
          <a:p>
            <a:pPr marL="0" indent="0">
              <a:buNone/>
            </a:pPr>
            <a:endParaRPr lang="pt-BR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93202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259F46-F087-4A24-A2B8-110B42002D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Escalonador e trocas de contexto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9EF03C1-ABE0-491D-A5BC-53B926949F94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Programa </a:t>
            </a:r>
            <a:r>
              <a:rPr lang="pt-BR" b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implements</a:t>
            </a:r>
            <a:r>
              <a:rPr lang="pt-BR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b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Runnable</a:t>
            </a:r>
            <a:r>
              <a:rPr lang="pt-BR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indent="0">
              <a:buNone/>
            </a:pPr>
            <a:endParaRPr lang="pt-BR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private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id;           </a:t>
            </a: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   // colocar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getter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e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setter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pro atributo id</a:t>
            </a:r>
          </a:p>
          <a:p>
            <a:pPr marL="0" indent="0">
              <a:buNone/>
            </a:pPr>
            <a:endParaRPr lang="pt-BR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t-BR" b="1" dirty="0" err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pt-BR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b="1" dirty="0" err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pt-BR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b="1" dirty="0" err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run</a:t>
            </a:r>
            <a:r>
              <a:rPr lang="pt-BR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() {</a:t>
            </a: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       for (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i = 0; i &lt; 10000; i++) {</a:t>
            </a: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out.println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("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Pgm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" + id + "=" + i);</a:t>
            </a: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       }</a:t>
            </a: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8024961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892936-D912-47EB-A221-A9610EECA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Escalonador e trocas de contexto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2A5E777-4212-4AED-9524-A22D2D4CF6B3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pt-BR" sz="3200" dirty="0"/>
              <a:t>É uma classe que implementa </a:t>
            </a:r>
            <a:r>
              <a:rPr lang="pt-BR" sz="3200" dirty="0" err="1"/>
              <a:t>Runnable</a:t>
            </a:r>
            <a:r>
              <a:rPr lang="pt-BR" sz="3200" dirty="0"/>
              <a:t> e, no método </a:t>
            </a:r>
            <a:r>
              <a:rPr lang="pt-BR" sz="3200" dirty="0" err="1"/>
              <a:t>run</a:t>
            </a:r>
            <a:r>
              <a:rPr lang="pt-BR" sz="3200" dirty="0"/>
              <a:t>, apenas imprime dez mil números. Vamos usá-las duas vezes para criar duas threads e imprimir os números duas vezes simultaneamente: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FC87F4A-55C7-4A6D-8EB0-7F139424879E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4355976" y="1589567"/>
            <a:ext cx="4788024" cy="4572000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Teste {</a:t>
            </a: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static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main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[]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args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) {</a:t>
            </a: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       Programa </a:t>
            </a:r>
            <a:r>
              <a:rPr lang="pt-BR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p1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= new Programa();    </a:t>
            </a: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       p1.setId(1);</a:t>
            </a: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pt-BR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Thread t1 = new Thread(</a:t>
            </a:r>
            <a:r>
              <a:rPr lang="pt-BR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p1</a:t>
            </a:r>
            <a:r>
              <a:rPr lang="pt-BR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pt-BR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t1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.start();</a:t>
            </a:r>
          </a:p>
          <a:p>
            <a:pPr marL="0" indent="0">
              <a:buNone/>
            </a:pPr>
            <a:endParaRPr lang="pt-BR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       Programa </a:t>
            </a:r>
            <a:r>
              <a:rPr lang="pt-BR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p2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= new Programa();    </a:t>
            </a: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       p2.setId(2);</a:t>
            </a:r>
          </a:p>
          <a:p>
            <a:pPr marL="0" indent="0">
              <a:buNone/>
            </a:pPr>
            <a:r>
              <a:rPr lang="pt-BR" b="1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Thread t2 = new Thread(</a:t>
            </a:r>
            <a:r>
              <a:rPr lang="pt-BR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p2</a:t>
            </a:r>
            <a:r>
              <a:rPr lang="pt-BR" b="1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pt-BR" b="1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t2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.start();                </a:t>
            </a:r>
          </a:p>
          <a:p>
            <a:pPr marL="0" indent="0">
              <a:buNone/>
            </a:pPr>
            <a:endParaRPr lang="pt-BR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1285512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60E5E3-0733-46E6-9C31-053C7A5981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Escalonador e trocas de contexto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68F99EC2-312F-4998-95E4-122D75A00590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Se rodarmos esse programa, qual será a saída? </a:t>
            </a:r>
          </a:p>
          <a:p>
            <a:pPr lvl="1"/>
            <a:r>
              <a:rPr lang="pt-BR" dirty="0"/>
              <a:t>De um a mil e depois de um a mil? </a:t>
            </a:r>
          </a:p>
          <a:p>
            <a:pPr lvl="1"/>
            <a:r>
              <a:rPr lang="pt-BR" dirty="0"/>
              <a:t>Provavelmente não, senão seria sequencial. </a:t>
            </a:r>
          </a:p>
          <a:p>
            <a:pPr lvl="1"/>
            <a:r>
              <a:rPr lang="pt-BR" dirty="0"/>
              <a:t>Ele imprimirá 0 de t1, 0 de t2, 1 de t1, 1 de t2, 2 de t1, 2 de t2 e </a:t>
            </a:r>
            <a:r>
              <a:rPr lang="pt-BR" dirty="0" err="1"/>
              <a:t>etc</a:t>
            </a:r>
            <a:r>
              <a:rPr lang="pt-BR" dirty="0"/>
              <a:t>? Exatamente intercalado?</a:t>
            </a:r>
          </a:p>
          <a:p>
            <a:r>
              <a:rPr lang="pt-BR" dirty="0"/>
              <a:t>Na verdade, não sabemos exatamente qual é a saída. </a:t>
            </a:r>
          </a:p>
          <a:p>
            <a:pPr lvl="1"/>
            <a:r>
              <a:rPr lang="pt-BR" dirty="0"/>
              <a:t>Rode o programa várias vezes e observe: em cada execução a saída é um pouco diferente.</a:t>
            </a:r>
          </a:p>
        </p:txBody>
      </p:sp>
    </p:spTree>
    <p:extLst>
      <p:ext uri="{BB962C8B-B14F-4D97-AF65-F5344CB8AC3E}">
        <p14:creationId xmlns:p14="http://schemas.microsoft.com/office/powerpoint/2010/main" val="23689699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6792F3-0289-4BFD-B885-8D94DD520B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Escalonador e trocas de contexto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FD3E14A-867A-44AB-8BE4-1179DEC9D4C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/>
              <a:t>O escalonador (</a:t>
            </a:r>
            <a:r>
              <a:rPr lang="pt-BR" dirty="0" err="1"/>
              <a:t>scheduler</a:t>
            </a:r>
            <a:r>
              <a:rPr lang="pt-BR" dirty="0"/>
              <a:t>), sabendo que apenas uma coisa pode ser executada de cada vez, pega todas as threads que precisam ser executadas e faz o processador ficar alternando a execução de cada uma delas. </a:t>
            </a:r>
          </a:p>
          <a:p>
            <a:pPr lvl="1"/>
            <a:r>
              <a:rPr lang="pt-BR" dirty="0"/>
              <a:t>A ideia é executar um pouco de cada thread e fazer essa troca tão rapidamente que a impressão que fica é que as coisas estão sendo feitas ao mesmo tempo.</a:t>
            </a:r>
          </a:p>
        </p:txBody>
      </p:sp>
    </p:spTree>
    <p:extLst>
      <p:ext uri="{BB962C8B-B14F-4D97-AF65-F5344CB8AC3E}">
        <p14:creationId xmlns:p14="http://schemas.microsoft.com/office/powerpoint/2010/main" val="35689228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E838DA-4FAD-4FD3-932B-A13654D69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Escalonador e trocas de contexto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4AA5C65-C010-4280-B689-4173BAEEEE94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pt-BR" dirty="0"/>
              <a:t>O escalonador é responsável por escolher qual a próxima thread a ser executada e fazer a </a:t>
            </a:r>
            <a:r>
              <a:rPr lang="pt-BR" b="1" dirty="0"/>
              <a:t>troca de contexto</a:t>
            </a:r>
            <a:r>
              <a:rPr lang="pt-BR" dirty="0"/>
              <a:t> (</a:t>
            </a:r>
            <a:r>
              <a:rPr lang="pt-BR" dirty="0" err="1"/>
              <a:t>context</a:t>
            </a:r>
            <a:r>
              <a:rPr lang="pt-BR" dirty="0"/>
              <a:t> switch). </a:t>
            </a:r>
          </a:p>
          <a:p>
            <a:r>
              <a:rPr lang="pt-BR" dirty="0"/>
              <a:t>Ele primeiro salva o estado da execução da thread atual para depois poder retomar a execução da mesma. Aí ele restaura o estado da thread que vai ser executada e faz o processador continuar a execução desta. </a:t>
            </a:r>
          </a:p>
          <a:p>
            <a:r>
              <a:rPr lang="pt-BR" dirty="0"/>
              <a:t>Depois de um certo tempo, esta thread é tirada do processador, seu estado (o contexto) é salvo e outra thread é colocada em execução. A </a:t>
            </a:r>
            <a:r>
              <a:rPr lang="pt-BR" i="1" dirty="0"/>
              <a:t>troca de contexto</a:t>
            </a:r>
            <a:r>
              <a:rPr lang="pt-BR" dirty="0"/>
              <a:t> é justamente as operações de salvar o contexto da thread atual e restaurar o da thread que vai ser executada em seguida.</a:t>
            </a:r>
          </a:p>
        </p:txBody>
      </p:sp>
    </p:spTree>
    <p:extLst>
      <p:ext uri="{BB962C8B-B14F-4D97-AF65-F5344CB8AC3E}">
        <p14:creationId xmlns:p14="http://schemas.microsoft.com/office/powerpoint/2010/main" val="13181092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32E83680-F6E3-4C2F-ABDF-209E373980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b="1" dirty="0"/>
              <a:t>Conclusão</a:t>
            </a:r>
            <a:endParaRPr lang="pt-BR" dirty="0"/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C904657B-FECC-4CF8-B273-B885E7372FC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BR" dirty="0"/>
              <a:t>Utilize os recursos da programação concorrente com cuidado e só nos momentos que de fato precisar. Não saia de forma alguma colocando </a:t>
            </a:r>
            <a:r>
              <a:rPr lang="pt-BR" dirty="0" err="1"/>
              <a:t>Runnable</a:t>
            </a:r>
            <a:r>
              <a:rPr lang="pt-BR" dirty="0"/>
              <a:t> em todos os códigos pensando que seu programa ficará mais rápido, pelo contrário, um processo pode precisar de recursos de outro que ainda não está disponível e assim por diante, analise com cuidado a necessidade do uso deste poderoso recurso.</a:t>
            </a:r>
          </a:p>
          <a:p>
            <a:r>
              <a:rPr lang="pt-BR" dirty="0"/>
              <a:t>Um exemplo mais comum ainda de ser visto é a barra de progresso presente na maioria dos softwares. Enquanto está carregando um documento X é mostrada uma barra de progresso para o usuário saber que o software não travou.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6923182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o">
  <a:themeElements>
    <a:clrScheme name="Mediano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o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o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794</TotalTime>
  <Words>1215</Words>
  <Application>Microsoft Office PowerPoint</Application>
  <PresentationFormat>Apresentação na tela (4:3)</PresentationFormat>
  <Paragraphs>121</Paragraphs>
  <Slides>16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16</vt:i4>
      </vt:variant>
    </vt:vector>
  </HeadingPairs>
  <TitlesOfParts>
    <vt:vector size="22" baseType="lpstr">
      <vt:lpstr>Calibri</vt:lpstr>
      <vt:lpstr>Courier New</vt:lpstr>
      <vt:lpstr>Tw Cen MT</vt:lpstr>
      <vt:lpstr>Wingdings</vt:lpstr>
      <vt:lpstr>Wingdings 2</vt:lpstr>
      <vt:lpstr>Mediano</vt:lpstr>
      <vt:lpstr>POO</vt:lpstr>
      <vt:lpstr>O que é</vt:lpstr>
      <vt:lpstr>O que é</vt:lpstr>
      <vt:lpstr>Threads em Java</vt:lpstr>
      <vt:lpstr>Threads em Java</vt:lpstr>
      <vt:lpstr>Threads em Java</vt:lpstr>
      <vt:lpstr>Threads em Java</vt:lpstr>
      <vt:lpstr>Threads em Java</vt:lpstr>
      <vt:lpstr>Threads em Java</vt:lpstr>
      <vt:lpstr>Dormindo</vt:lpstr>
      <vt:lpstr>Escalonador e trocas de contexto</vt:lpstr>
      <vt:lpstr>Escalonador e trocas de contexto</vt:lpstr>
      <vt:lpstr>Escalonador e trocas de contexto</vt:lpstr>
      <vt:lpstr>Escalonador e trocas de contexto</vt:lpstr>
      <vt:lpstr>Escalonador e trocas de contexto</vt:lpstr>
      <vt:lpstr>Conclusão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Fatec</dc:title>
  <dc:creator>Norton Barros Glaser</dc:creator>
  <cp:lastModifiedBy>Norton Glaser</cp:lastModifiedBy>
  <cp:revision>98</cp:revision>
  <dcterms:created xsi:type="dcterms:W3CDTF">2014-01-27T15:41:35Z</dcterms:created>
  <dcterms:modified xsi:type="dcterms:W3CDTF">2020-05-28T00:18:06Z</dcterms:modified>
</cp:coreProperties>
</file>