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77" r:id="rId4"/>
    <p:sldId id="265" r:id="rId5"/>
    <p:sldId id="281" r:id="rId6"/>
    <p:sldId id="282" r:id="rId7"/>
    <p:sldId id="266" r:id="rId8"/>
    <p:sldId id="278" r:id="rId9"/>
    <p:sldId id="279" r:id="rId10"/>
    <p:sldId id="280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45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POO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Exceções e controle de erros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Quando se cria um programa existem 3 tipos de erro que podem ocorrer:</a:t>
            </a:r>
          </a:p>
          <a:p>
            <a:pPr lvl="1"/>
            <a:r>
              <a:rPr lang="pt-BR" dirty="0"/>
              <a:t>Erros de Sintaxe – Identificados pelo compilador/interpretador</a:t>
            </a:r>
          </a:p>
          <a:p>
            <a:pPr lvl="1"/>
            <a:r>
              <a:rPr lang="pt-BR" dirty="0"/>
              <a:t>Erros de logica – que são tratados pelo processo de teste</a:t>
            </a:r>
          </a:p>
          <a:p>
            <a:pPr lvl="1"/>
            <a:r>
              <a:rPr lang="pt-BR" dirty="0"/>
              <a:t>Erros de tempo de execução – que ocorrem por diversos fatores e podem levar a falhas criticas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7146-FA08-452F-90F7-CB10663D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 que 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3B323-5942-47F4-AC55-5D3FFADAE5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erros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tempo de </a:t>
            </a:r>
            <a:r>
              <a:rPr lang="en-US" dirty="0" err="1"/>
              <a:t>execução</a:t>
            </a:r>
            <a:r>
              <a:rPr lang="en-US" dirty="0"/>
              <a:t>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ter</a:t>
            </a:r>
            <a:r>
              <a:rPr lang="en-US" dirty="0"/>
              <a:t> </a:t>
            </a:r>
            <a:r>
              <a:rPr lang="en-US" dirty="0" err="1"/>
              <a:t>diversas</a:t>
            </a:r>
            <a:r>
              <a:rPr lang="en-US" dirty="0"/>
              <a:t> </a:t>
            </a:r>
            <a:r>
              <a:rPr lang="en-US" dirty="0" err="1"/>
              <a:t>origens</a:t>
            </a:r>
            <a:r>
              <a:rPr lang="en-US" dirty="0"/>
              <a:t> e </a:t>
            </a:r>
            <a:r>
              <a:rPr lang="en-US" dirty="0" err="1"/>
              <a:t>causas</a:t>
            </a:r>
            <a:r>
              <a:rPr lang="en-US" dirty="0"/>
              <a:t>, e por </a:t>
            </a:r>
            <a:r>
              <a:rPr lang="en-US" dirty="0" err="1"/>
              <a:t>muitas</a:t>
            </a:r>
            <a:r>
              <a:rPr lang="en-US" dirty="0"/>
              <a:t> </a:t>
            </a:r>
            <a:r>
              <a:rPr lang="en-US" dirty="0" err="1"/>
              <a:t>vezes</a:t>
            </a:r>
            <a:r>
              <a:rPr lang="en-US" dirty="0"/>
              <a:t> a </a:t>
            </a:r>
            <a:r>
              <a:rPr lang="en-US" dirty="0" err="1"/>
              <a:t>logica</a:t>
            </a:r>
            <a:r>
              <a:rPr lang="en-US" dirty="0"/>
              <a:t> do </a:t>
            </a:r>
            <a:r>
              <a:rPr lang="en-US" dirty="0" err="1"/>
              <a:t>algoritmo</a:t>
            </a:r>
            <a:r>
              <a:rPr lang="en-US" dirty="0"/>
              <a:t> </a:t>
            </a:r>
            <a:r>
              <a:rPr lang="en-US" dirty="0" err="1"/>
              <a:t>nao</a:t>
            </a:r>
            <a:r>
              <a:rPr lang="en-US" dirty="0"/>
              <a:t> </a:t>
            </a:r>
            <a:r>
              <a:rPr lang="en-US" dirty="0" err="1"/>
              <a:t>podem</a:t>
            </a:r>
            <a:r>
              <a:rPr lang="en-US" dirty="0"/>
              <a:t> lidar com </a:t>
            </a:r>
            <a:r>
              <a:rPr lang="en-US" dirty="0" err="1"/>
              <a:t>elas</a:t>
            </a:r>
            <a:r>
              <a:rPr lang="en-US" dirty="0"/>
              <a:t>, Podemos </a:t>
            </a:r>
            <a:r>
              <a:rPr lang="en-US" dirty="0" err="1"/>
              <a:t>citar</a:t>
            </a:r>
            <a:r>
              <a:rPr lang="en-US" dirty="0"/>
              <a:t>:</a:t>
            </a:r>
          </a:p>
          <a:p>
            <a:pPr lvl="1"/>
            <a:r>
              <a:rPr lang="pt-BR" dirty="0"/>
              <a:t>Tentar abrir um arquivo que não existe.</a:t>
            </a:r>
          </a:p>
          <a:p>
            <a:pPr lvl="1"/>
            <a:r>
              <a:rPr lang="pt-BR" dirty="0"/>
              <a:t>Tentar fazer consulta a um banco de dados que não está disponível.</a:t>
            </a:r>
          </a:p>
          <a:p>
            <a:pPr lvl="1"/>
            <a:r>
              <a:rPr lang="pt-BR" dirty="0"/>
              <a:t>Tentar escrever algo em um arquivo sobre o qual não se tem permissão de escrita.</a:t>
            </a:r>
          </a:p>
          <a:p>
            <a:pPr lvl="1"/>
            <a:r>
              <a:rPr lang="pt-BR" dirty="0"/>
              <a:t>Tentar conectar em servidor inexistente.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054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9B4F6-BC84-45F2-9CC2-FCCEF3B96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81A47-4BC3-4778-9087-EDDA84C76FD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Estes erros imprevistos durante a execução, são conhecidos como exceções</a:t>
            </a:r>
          </a:p>
          <a:p>
            <a:r>
              <a:rPr lang="pt-BR" dirty="0"/>
              <a:t>Alguns possíveis erros de lógica para ocorrer uma exceção são:</a:t>
            </a:r>
          </a:p>
          <a:p>
            <a:pPr lvl="1"/>
            <a:r>
              <a:rPr lang="pt-BR" dirty="0"/>
              <a:t>Tentar manipular um objeto que está com o valor nulo.</a:t>
            </a:r>
          </a:p>
          <a:p>
            <a:pPr lvl="1"/>
            <a:r>
              <a:rPr lang="pt-BR" dirty="0"/>
              <a:t>Dividir um número por zero.</a:t>
            </a:r>
          </a:p>
          <a:p>
            <a:pPr lvl="1"/>
            <a:r>
              <a:rPr lang="pt-BR" dirty="0"/>
              <a:t>Tentar manipular um tipo de dado como se fosse outro.</a:t>
            </a:r>
          </a:p>
          <a:p>
            <a:pPr lvl="1"/>
            <a:r>
              <a:rPr lang="pt-BR" dirty="0"/>
              <a:t>Tentar utilizar um método ou classe não existentes.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746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ACF27-C105-4AA8-95A6-1A2962CB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Tratando Exceções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F5F5D-148E-4995-9C3E-AFF02AE88CB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Pode permitir que o programa continue executando como se nenhum problema tivesse sido encontrado </a:t>
            </a:r>
          </a:p>
          <a:p>
            <a:pPr lvl="1"/>
            <a:r>
              <a:rPr lang="pt-BR" dirty="0"/>
              <a:t>Pode impedir um programa de continuar executando normalmente em vez de requer que o problema seja informado </a:t>
            </a:r>
          </a:p>
          <a:p>
            <a:pPr lvl="1"/>
            <a:r>
              <a:rPr lang="pt-BR" dirty="0"/>
              <a:t>É necessário que os programadores escrevam programas robustos e tolerantes a falhas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674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E3649-4B97-4E17-8352-87C264FA7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Tratando Exceções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E57E6-8112-4479-B407-D22E043885A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Vantagens</a:t>
            </a:r>
          </a:p>
          <a:p>
            <a:pPr lvl="1"/>
            <a:r>
              <a:rPr lang="pt-BR" dirty="0"/>
              <a:t>Úteis para informar ao usuário erros causados por informação de dados errados ou inválidos</a:t>
            </a:r>
          </a:p>
          <a:p>
            <a:pPr lvl="1"/>
            <a:r>
              <a:rPr lang="pt-BR" dirty="0"/>
              <a:t>Mascaramento de erros técnicos complexos ao usuário</a:t>
            </a:r>
          </a:p>
          <a:p>
            <a:pPr lvl="1"/>
            <a:r>
              <a:rPr lang="pt-BR" dirty="0"/>
              <a:t>Tomada de ações independentes da ação ou intervenção do usuário</a:t>
            </a:r>
          </a:p>
          <a:p>
            <a:pPr lvl="1"/>
            <a:r>
              <a:rPr lang="pt-BR" dirty="0"/>
              <a:t>Separação e organização do fluxo do programa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935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778C6-88FC-4D97-8055-BCA1A1A1C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try</a:t>
            </a:r>
            <a:r>
              <a:rPr lang="pt-BR" dirty="0"/>
              <a:t> catch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13FF8-36BF-4F80-9423-53AF31DF431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Uma maneira de tentar contornar esses imprevistos é realizar o tratamento dos locais no código que podem vir a lançar possíveis exceções, como por exemplo, campo de consulta a banco de dados, locais em que há divisões, consulta a arquivos de propriedades ou arquivos dentro do próprio computador.</a:t>
            </a:r>
          </a:p>
          <a:p>
            <a:endParaRPr lang="pt-BR" dirty="0"/>
          </a:p>
          <a:p>
            <a:r>
              <a:rPr lang="pt-BR" dirty="0"/>
              <a:t>Para tratar as exceções em Java são utilizados os comandos </a:t>
            </a:r>
            <a:r>
              <a:rPr lang="pt-BR" dirty="0" err="1">
                <a:highlight>
                  <a:srgbClr val="FFFF00"/>
                </a:highlight>
              </a:rPr>
              <a:t>try</a:t>
            </a:r>
            <a:r>
              <a:rPr lang="pt-BR" dirty="0"/>
              <a:t> e </a:t>
            </a:r>
            <a:r>
              <a:rPr lang="pt-BR" dirty="0">
                <a:highlight>
                  <a:srgbClr val="FFFF00"/>
                </a:highlight>
              </a:rPr>
              <a:t>catch</a:t>
            </a:r>
            <a:r>
              <a:rPr lang="pt-B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007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CB358-9534-4711-B717-1F6C29F3D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try</a:t>
            </a:r>
            <a:r>
              <a:rPr lang="pt-BR" dirty="0"/>
              <a:t> catch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8D7F2-7740-4FF7-AA60-52D173B1F05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endParaRPr lang="pt-BR" dirty="0">
              <a:highlight>
                <a:srgbClr val="00FF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//linhas de comando que podem lançar uma exceção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pt-BR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catch(tipo_exceçao_1 e)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//ação a ser tomada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pt-BR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catch(</a:t>
            </a:r>
            <a:r>
              <a:rPr lang="pt-BR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tipo_exceçao_n</a:t>
            </a:r>
            <a:r>
              <a:rPr lang="pt-BR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e)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//ação a ser tomada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569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77DE9-93BD-4BF2-933A-7E84C262B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try</a:t>
            </a:r>
            <a:r>
              <a:rPr lang="pt-BR" dirty="0"/>
              <a:t> catch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31495-F363-43E3-8099-63F30BC5115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err="1"/>
              <a:t>try</a:t>
            </a:r>
            <a:r>
              <a:rPr lang="pt-BR" dirty="0"/>
              <a:t>{ … } - Neste bloco são introduzidas todas as linhas de código que podem vir a lançar uma exceção.</a:t>
            </a:r>
          </a:p>
          <a:p>
            <a:r>
              <a:rPr lang="pt-BR" dirty="0"/>
              <a:t>catch(</a:t>
            </a:r>
            <a:r>
              <a:rPr lang="pt-BR" dirty="0" err="1"/>
              <a:t>tipo_excessao</a:t>
            </a:r>
            <a:r>
              <a:rPr lang="pt-BR" dirty="0"/>
              <a:t> e) { … } - Neste bloco é descrita a ação que ocorrerá quando a exceção for capturada.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179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06955-8F75-4E9A-A377-502E435AB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try</a:t>
            </a:r>
            <a:r>
              <a:rPr lang="pt-BR" dirty="0"/>
              <a:t> catch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83C18-3D5E-4D4C-8C66-1BFD5D7AE0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public float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dividir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(float a, float b)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float r = 0;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r = a/b;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catch(Exception err){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Divisão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por Zero!”);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return r;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14360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5C488-2B01-4ECD-84EC-0505EA8B0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try</a:t>
            </a:r>
            <a:r>
              <a:rPr lang="pt-BR" dirty="0"/>
              <a:t> catch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CE541-B491-4C58-839A-AC8D681D6D6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public String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concatenar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(String t1, String t2)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string r = “”;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r = t1 + “ “+ t2;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catch(</a:t>
            </a:r>
            <a:r>
              <a:rPr lang="en-US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NullPointerException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e){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r = “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Frase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vazia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!!!”;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catch(Exception err){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Ocorreu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um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”+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err.geMessage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return r;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812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B3E6E-C7A7-4D6B-B499-81024BAB0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71D37-E428-4E09-8A42-2AD2EB9682F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Comando que é sempre executado, tendo ou não ocorrido uma exceção durante a execução do código dentro do </a:t>
            </a:r>
            <a:r>
              <a:rPr lang="pt-BR" dirty="0" err="1"/>
              <a:t>try</a:t>
            </a:r>
            <a:endParaRPr lang="pt-BR" dirty="0"/>
          </a:p>
          <a:p>
            <a:pPr lvl="1"/>
            <a:r>
              <a:rPr lang="pt-BR" dirty="0"/>
              <a:t>É utilizado para liberação de recursos, mesmo se algum erro ocorra</a:t>
            </a:r>
          </a:p>
          <a:p>
            <a:pPr lvl="1"/>
            <a:r>
              <a:rPr lang="pt-BR" dirty="0"/>
              <a:t>Quando utilizamos o </a:t>
            </a:r>
            <a:r>
              <a:rPr lang="pt-BR" dirty="0" err="1"/>
              <a:t>try</a:t>
            </a:r>
            <a:r>
              <a:rPr lang="pt-BR" dirty="0"/>
              <a:t>/catch, se alguma coisa dá errada no meio do </a:t>
            </a:r>
            <a:r>
              <a:rPr lang="pt-BR" dirty="0" err="1"/>
              <a:t>try</a:t>
            </a:r>
            <a:r>
              <a:rPr lang="pt-BR" dirty="0"/>
              <a:t>, ele o INTERROMPE para entrar no catch, ou seja, o código dentro do </a:t>
            </a:r>
            <a:r>
              <a:rPr lang="pt-BR" dirty="0" err="1"/>
              <a:t>try</a:t>
            </a:r>
            <a:r>
              <a:rPr lang="pt-BR" dirty="0"/>
              <a:t> DEPOIS do erro não será executado</a:t>
            </a:r>
          </a:p>
          <a:p>
            <a:pPr lvl="1"/>
            <a:r>
              <a:rPr lang="pt-BR" dirty="0"/>
              <a:t>Se existe algo importante a ser executado no código, de modo que, ocorrendo algum erro ou não, isso deva ser feito, pode-se utilizar o </a:t>
            </a:r>
            <a:r>
              <a:rPr lang="pt-BR" dirty="0" err="1"/>
              <a:t>finally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002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30BAA-C1D1-4BB8-A265-AAC59B87B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3C82A-AD2B-418B-A4F3-3D8EE26758F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Exemplos de utilização do comando </a:t>
            </a:r>
            <a:r>
              <a:rPr lang="pt-BR" dirty="0" err="1"/>
              <a:t>finally</a:t>
            </a:r>
            <a:r>
              <a:rPr lang="pt-BR" dirty="0"/>
              <a:t>:</a:t>
            </a:r>
          </a:p>
          <a:p>
            <a:pPr lvl="1"/>
            <a:r>
              <a:rPr lang="pt-BR" dirty="0"/>
              <a:t>foi aberta uma conexão com o banco de dados para realizar determinada ação, e no meio deste processo seja lançada alguma exceção, como por exemplo, </a:t>
            </a:r>
            <a:r>
              <a:rPr lang="pt-BR" dirty="0" err="1"/>
              <a:t>NullPointerException</a:t>
            </a:r>
            <a:r>
              <a:rPr lang="pt-BR" dirty="0"/>
              <a:t> ao tentar manipular um determinado atributo de um objeto. </a:t>
            </a:r>
          </a:p>
          <a:p>
            <a:pPr lvl="2"/>
            <a:r>
              <a:rPr lang="pt-BR" dirty="0"/>
              <a:t>Neste caso seria necessário que mesmo sendo lançada uma exceção no meio do processo a conexão fosse fechada. </a:t>
            </a:r>
          </a:p>
          <a:p>
            <a:pPr lvl="1"/>
            <a:r>
              <a:rPr lang="pt-BR" dirty="0"/>
              <a:t>Um outro exemplo bom seria a abertura de determinado arquivo para escrita no mesmo, e no meio deste processo é lançada uma exceção por algum motivo, o arquivo não seria fechado, o que resultaria em deixar o arquivo aberto.</a:t>
            </a:r>
          </a:p>
          <a:p>
            <a:r>
              <a:rPr lang="pt-BR" dirty="0"/>
              <a:t>Quando uma exceção é lançada e é necessário que determinada ação seja tomada mesmo após a sua captura, utilizamos a palavra reservada </a:t>
            </a:r>
            <a:r>
              <a:rPr lang="pt-BR" dirty="0" err="1"/>
              <a:t>finally</a:t>
            </a:r>
            <a:r>
              <a:rPr lang="pt-B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376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633B5-A175-4CE1-9DBB-1225AA006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94888-490A-4DDB-B5D3-6627D7691DA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endParaRPr lang="pt-BR" dirty="0">
              <a:highlight>
                <a:srgbClr val="00FF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//linhas de comando que podem lançar uma exceção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pt-BR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catch(tipo_exceçao_1 e)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//ação a ser tomada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pt-BR" dirty="0" err="1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endParaRPr lang="pt-BR" dirty="0">
              <a:highlight>
                <a:srgbClr val="00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//ação a ser tomada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174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89558-029B-4A5F-A024-1661AC8B3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2EB19-A06D-4129-8A3A-CAAA4B4BBE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public String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concatenar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(String t1, String t2)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string r = “”;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r = t1 + “ “+ t2;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catch(Exception e){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r = “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Frase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vazia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!!!”;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finally{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return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r.toUpperCase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662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31CF6-55F2-46F8-8EF2-3F305C76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 e throws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76049-DF8D-4D07-ABA3-23BD6B164D0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Imagine uma situação em que não é desejado que uma exceção seja tratada na própria classe ou método, mas sim em outro que venha lhe chamar. Para solucionar tal situação utilizamos o comando </a:t>
            </a:r>
            <a:r>
              <a:rPr lang="pt-BR" dirty="0" err="1"/>
              <a:t>throws</a:t>
            </a:r>
            <a:r>
              <a:rPr lang="pt-BR" dirty="0"/>
              <a:t> na assinatura do método com a possível exceção que o mesmo poderá a vir lançar.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127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1190E-757C-4344-BF09-DBA88F293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 e throws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B3D5E-DF84-43A1-A00B-A51425E2E19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Ato de “lançar uma exceção” para o método chamador</a:t>
            </a:r>
          </a:p>
          <a:p>
            <a:pPr lvl="1"/>
            <a:r>
              <a:rPr lang="pt-BR" dirty="0"/>
              <a:t>Permite que o programa force a detecção de uma exceção em determinada situação</a:t>
            </a:r>
          </a:p>
          <a:p>
            <a:pPr lvl="1"/>
            <a:r>
              <a:rPr lang="pt-BR" dirty="0"/>
              <a:t>Pode ou não exigir o tratamento do chamador – Mas transfere o controle do fluxo para eles</a:t>
            </a:r>
          </a:p>
          <a:p>
            <a:pPr lvl="1"/>
            <a:r>
              <a:rPr lang="pt-BR" dirty="0"/>
              <a:t>Também é uma cláusula para dizer qual exceção um determinado método irá provocar caso algum erro específico ocorra</a:t>
            </a:r>
          </a:p>
          <a:p>
            <a:pPr lvl="1"/>
            <a:r>
              <a:rPr lang="pt-BR" dirty="0"/>
              <a:t>Útil para se obter uma maneira padronizada de tratar erros causados pelo usuário, e não pelo sistema</a:t>
            </a:r>
          </a:p>
          <a:p>
            <a:r>
              <a:rPr lang="pt-BR" dirty="0"/>
              <a:t>Exemplos: digitação de CPF inválido, data inválida, campos obrigatórios não informados em um sistema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14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1CA63-52BB-4EB7-A4F5-75A17FE15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 e throws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42DE-4C88-4C59-ABC4-65CA0646C01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tipo_retorno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nome_metodo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pt-BR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throws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tipo_exceção_1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t-BR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tipo_exceção_2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t-BR" dirty="0" err="1">
                <a:highlight>
                  <a:srgbClr val="C0C0C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tipo_exceção_n</a:t>
            </a:r>
            <a:endParaRPr lang="pt-BR" dirty="0">
              <a:highlight>
                <a:srgbClr val="C0C0C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721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A1DF2-DCF3-4671-ADE5-7EE9B6055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 e throws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C0593-E3CF-49B4-8920-F92A2C27CFB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1589567"/>
            <a:ext cx="4244280" cy="45720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TesteString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lançando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excessão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private static void </a:t>
            </a:r>
            <a:r>
              <a:rPr lang="en-US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aumentarLetras</a:t>
            </a: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throws </a:t>
            </a:r>
            <a:r>
              <a:rPr lang="en-US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NullPointerException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frase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null;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novaFrase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null;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novaFrase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frase.toUpperCase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Frase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antiga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"+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frase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Frase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nova: "+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novaFrase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FBA34A-087A-4F6F-9E94-0459AEE61663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2" y="1589567"/>
            <a:ext cx="4082899" cy="45720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public static void main(String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[])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aumentarLetras</a:t>
            </a:r>
            <a:r>
              <a:rPr lang="en-US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catch(</a:t>
            </a:r>
            <a:r>
              <a:rPr lang="en-US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NullPointerException</a:t>
            </a:r>
            <a:r>
              <a:rPr 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Ocorreu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um 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NullPointerException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executar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o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método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aumentarLetras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 "+e);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92786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B889217-B299-470D-812C-9683B5B7B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 e throws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D6DAD6-EBF7-493F-9AC4-D4E6F98AC59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Agora imagine o caso em que seja necessário lançar uma exceção padrão ao invés de uma especifica. Para resolver este problema, utilizamos o comando </a:t>
            </a:r>
            <a:r>
              <a:rPr lang="pt-BR" dirty="0" err="1"/>
              <a:t>throw</a:t>
            </a:r>
            <a:r>
              <a:rPr lang="pt-BR" dirty="0"/>
              <a:t> dentro do bloco catch que desejamos converter a exceção.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817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A752-A3E7-46FC-A912-C0499F711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 e throws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D3762-8921-43B9-83A4-1DEEEA80C2F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514528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Agenda {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public void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mostraDetalhes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(String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cpf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throws </a:t>
            </a:r>
            <a:r>
              <a:rPr lang="en-US" sz="14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NullPointerException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{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	if(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cpf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==null){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throw new </a:t>
            </a:r>
            <a:r>
              <a:rPr lang="en-US" sz="14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NullPointerException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sz="14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Cpf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invalido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”);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	} else {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Cpf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ok!”);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2064773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B872E-13BE-47BC-B60B-C27C95676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 e throws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18A06-D78E-42A0-A006-461318D4FBF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Essa exceção poderia então ser tratada de acordo com os formatos de tela do sistema, colocando assim o sistema funcionando sobre um padrão de mensagens de erro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876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4F6FA-1455-4DE5-BAA7-CF870081B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3ACB3-7DFC-4A5A-A960-7C36DDA6CC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 err="1"/>
              <a:t>robustez</a:t>
            </a:r>
            <a:r>
              <a:rPr lang="en-US" dirty="0"/>
              <a:t> de um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estritamente</a:t>
            </a:r>
            <a:r>
              <a:rPr lang="en-US" dirty="0"/>
              <a:t> </a:t>
            </a:r>
            <a:r>
              <a:rPr lang="en-US" dirty="0" err="1"/>
              <a:t>ligada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seus</a:t>
            </a:r>
            <a:r>
              <a:rPr lang="en-US" dirty="0"/>
              <a:t> </a:t>
            </a:r>
            <a:r>
              <a:rPr lang="en-US" dirty="0" err="1"/>
              <a:t>erros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tratados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poo </a:t>
            </a:r>
            <a:r>
              <a:rPr lang="en-US" dirty="0" err="1"/>
              <a:t>isto</a:t>
            </a:r>
            <a:r>
              <a:rPr lang="en-US" dirty="0"/>
              <a:t> e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pois a </a:t>
            </a:r>
            <a:r>
              <a:rPr lang="en-US" dirty="0" err="1"/>
              <a:t>reutilização</a:t>
            </a:r>
            <a:r>
              <a:rPr lang="en-US" dirty="0"/>
              <a:t> do </a:t>
            </a:r>
            <a:r>
              <a:rPr lang="en-US" dirty="0" err="1"/>
              <a:t>codigo</a:t>
            </a:r>
            <a:r>
              <a:rPr lang="en-US" dirty="0"/>
              <a:t> e </a:t>
            </a:r>
            <a:r>
              <a:rPr lang="en-US" dirty="0" err="1"/>
              <a:t>praxe</a:t>
            </a:r>
            <a:r>
              <a:rPr lang="en-US" dirty="0"/>
              <a:t>.</a:t>
            </a:r>
          </a:p>
          <a:p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expor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classe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novos</a:t>
            </a:r>
            <a:r>
              <a:rPr lang="en-US" dirty="0"/>
              <a:t> </a:t>
            </a:r>
            <a:r>
              <a:rPr lang="en-US" dirty="0" err="1"/>
              <a:t>sistemas</a:t>
            </a:r>
            <a:r>
              <a:rPr lang="en-US" dirty="0"/>
              <a:t> e </a:t>
            </a:r>
            <a:r>
              <a:rPr lang="en-US" dirty="0" err="1"/>
              <a:t>consequentemente</a:t>
            </a:r>
            <a:r>
              <a:rPr lang="en-US" dirty="0"/>
              <a:t> a </a:t>
            </a:r>
            <a:r>
              <a:rPr lang="en-US" dirty="0" err="1"/>
              <a:t>novas</a:t>
            </a:r>
            <a:r>
              <a:rPr lang="en-US" dirty="0"/>
              <a:t> </a:t>
            </a:r>
            <a:r>
              <a:rPr lang="en-US" dirty="0" err="1"/>
              <a:t>situações</a:t>
            </a:r>
            <a:r>
              <a:rPr lang="en-US" dirty="0"/>
              <a:t> </a:t>
            </a:r>
            <a:r>
              <a:rPr lang="en-US" dirty="0" err="1"/>
              <a:t>estes</a:t>
            </a:r>
            <a:r>
              <a:rPr lang="en-US" dirty="0"/>
              <a:t> </a:t>
            </a:r>
            <a:r>
              <a:rPr lang="en-US" dirty="0" err="1"/>
              <a:t>controles</a:t>
            </a:r>
            <a:r>
              <a:rPr lang="en-US" dirty="0"/>
              <a:t> de </a:t>
            </a:r>
            <a:r>
              <a:rPr lang="en-US" dirty="0" err="1"/>
              <a:t>execeções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vitais</a:t>
            </a:r>
            <a:r>
              <a:rPr lang="en-US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629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585</TotalTime>
  <Words>1140</Words>
  <Application>Microsoft Office PowerPoint</Application>
  <PresentationFormat>On-screen Show (4:3)</PresentationFormat>
  <Paragraphs>177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Courier New</vt:lpstr>
      <vt:lpstr>Tw Cen MT</vt:lpstr>
      <vt:lpstr>Wingdings</vt:lpstr>
      <vt:lpstr>Wingdings 2</vt:lpstr>
      <vt:lpstr>Mediano</vt:lpstr>
      <vt:lpstr>POO</vt:lpstr>
      <vt:lpstr>O que é</vt:lpstr>
      <vt:lpstr>O que é</vt:lpstr>
      <vt:lpstr>O que é</vt:lpstr>
      <vt:lpstr>Tratando Exceções</vt:lpstr>
      <vt:lpstr>Tratando Exceções</vt:lpstr>
      <vt:lpstr>try catch</vt:lpstr>
      <vt:lpstr>try catch</vt:lpstr>
      <vt:lpstr>try catch</vt:lpstr>
      <vt:lpstr>try catch</vt:lpstr>
      <vt:lpstr>try catch</vt:lpstr>
      <vt:lpstr>finally</vt:lpstr>
      <vt:lpstr>finally</vt:lpstr>
      <vt:lpstr>finally</vt:lpstr>
      <vt:lpstr>finally</vt:lpstr>
      <vt:lpstr>throw e throws</vt:lpstr>
      <vt:lpstr>throw e throws</vt:lpstr>
      <vt:lpstr>throw e throws</vt:lpstr>
      <vt:lpstr>throw e throws</vt:lpstr>
      <vt:lpstr>throw e throws</vt:lpstr>
      <vt:lpstr>throw e throws</vt:lpstr>
      <vt:lpstr>throw e throws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Norton Glaser</cp:lastModifiedBy>
  <cp:revision>55</cp:revision>
  <dcterms:created xsi:type="dcterms:W3CDTF">2014-01-27T15:41:35Z</dcterms:created>
  <dcterms:modified xsi:type="dcterms:W3CDTF">2020-02-27T10:36:09Z</dcterms:modified>
</cp:coreProperties>
</file>