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9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POO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Encapsulamento e Construtores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Encapsulamento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É a técnica utilizada para esconder uma ideia, ou seja, não </a:t>
            </a:r>
            <a:r>
              <a:rPr lang="pt-BR" dirty="0" err="1"/>
              <a:t>expôr</a:t>
            </a:r>
            <a:r>
              <a:rPr lang="pt-BR" dirty="0"/>
              <a:t> detalhes internos para o usuário, tornando partes do sistema mais independentes possível. </a:t>
            </a:r>
          </a:p>
          <a:p>
            <a:r>
              <a:rPr lang="pt-BR" dirty="0"/>
              <a:t>Por exemplo, quando um controle remoto estraga apenas é trocado ou consertado o controle e não a televisão inteira. </a:t>
            </a:r>
          </a:p>
          <a:p>
            <a:r>
              <a:rPr lang="pt-BR" dirty="0"/>
              <a:t>Nesse exemplo do controle remoto, acontece a forma clássica de encapsulamento, pois quando o usuário muda de canal não se sabe que programação acontece entre a televisão e o controle para efetuar tal ação.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9B4F6-BC84-45F2-9CC2-FCCEF3B96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Encapsulamento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81A47-4BC3-4778-9087-EDDA84C76FD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Como um exemplo mais técnico podemos descrever o que acontece em um sistema de vendas, aonde temos cadastros de funcionários, usuários, gerentes, clientes, produtos entre outros. </a:t>
            </a:r>
          </a:p>
          <a:p>
            <a:r>
              <a:rPr lang="pt-BR" dirty="0"/>
              <a:t>Se por acaso acontecer um problema na parte do usuário é somente nesse setor que será realizada a manutenção não afetando os demais.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46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778C6-88FC-4D97-8055-BCA1A1A1C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Encapsulamento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13FF8-36BF-4F80-9423-53AF31DF431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Em um processo de encapsulamento os atributos das classes são do tipo </a:t>
            </a:r>
            <a:r>
              <a:rPr lang="pt-BR" dirty="0" err="1"/>
              <a:t>private</a:t>
            </a:r>
            <a:r>
              <a:rPr lang="pt-BR" dirty="0"/>
              <a:t>. Para acessar esses tipos de modificadores, é necessário criar métodos </a:t>
            </a:r>
            <a:r>
              <a:rPr lang="pt-BR" dirty="0" err="1"/>
              <a:t>setters</a:t>
            </a:r>
            <a:r>
              <a:rPr lang="pt-BR" dirty="0"/>
              <a:t> e </a:t>
            </a:r>
            <a:r>
              <a:rPr lang="pt-BR" dirty="0" err="1"/>
              <a:t>getters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Por entendimento os métodos </a:t>
            </a:r>
            <a:r>
              <a:rPr lang="pt-BR" dirty="0" err="1"/>
              <a:t>setters</a:t>
            </a:r>
            <a:r>
              <a:rPr lang="pt-BR" dirty="0"/>
              <a:t> servem para alterar a informação de uma propriedade de um objeto. E os métodos </a:t>
            </a:r>
            <a:r>
              <a:rPr lang="pt-BR" dirty="0" err="1"/>
              <a:t>getters</a:t>
            </a:r>
            <a:r>
              <a:rPr lang="pt-BR" dirty="0"/>
              <a:t> para retornar o valor dessa propriedade.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007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8CECB-C45E-414F-A8EA-25CFFB26F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Encapsulamento</a:t>
            </a:r>
            <a:endParaRPr lang="en-US" dirty="0"/>
          </a:p>
        </p:txBody>
      </p:sp>
      <p:pic>
        <p:nvPicPr>
          <p:cNvPr id="3074" name="Picture 2" descr="Métodos getters e setters">
            <a:extLst>
              <a:ext uri="{FF2B5EF4-FFF2-40B4-BE49-F238E27FC236}">
                <a16:creationId xmlns:a16="http://schemas.microsoft.com/office/drawing/2014/main" id="{FB77232A-4181-4F40-B492-698F9E32EDF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38" y="1844824"/>
            <a:ext cx="8420483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712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61A5DC-03B1-4678-AC33-39A16FEBB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Encapsulamento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2CDFFA-AD1F-4ECE-9413-CB477CCB9EA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Funcionario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private double </a:t>
            </a:r>
            <a:r>
              <a:rPr lang="en-US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salario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private String </a:t>
            </a:r>
            <a:r>
              <a:rPr lang="en-US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 String </a:t>
            </a:r>
            <a:r>
              <a:rPr lang="en-US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getNome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setNome</a:t>
            </a:r>
            <a:r>
              <a:rPr lang="en-US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(String </a:t>
            </a:r>
            <a:r>
              <a:rPr lang="en-US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8C0F6-9246-4BDF-8223-4C621A1060B7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setSalario</a:t>
            </a:r>
            <a:r>
              <a:rPr lang="en-US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(double </a:t>
            </a:r>
            <a:r>
              <a:rPr lang="en-US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salario</a:t>
            </a:r>
            <a:r>
              <a:rPr lang="en-US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this.salario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salario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</a:p>
          <a:p>
            <a:pPr marL="0" indent="0">
              <a:buNone/>
            </a:pP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 double </a:t>
            </a:r>
            <a:r>
              <a:rPr lang="en-US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getSalario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salario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68079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3317BE-A4B7-4ECE-AC3C-AAC003B11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Encapsulamento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7479E6D-D3E7-4AB3-9116-CB3A3ED1EA48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99142952"/>
              </p:ext>
            </p:extLst>
          </p:nvPr>
        </p:nvGraphicFramePr>
        <p:xfrm>
          <a:off x="612775" y="1600200"/>
          <a:ext cx="8153400" cy="375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800">
                  <a:extLst>
                    <a:ext uri="{9D8B030D-6E8A-4147-A177-3AD203B41FA5}">
                      <a16:colId xmlns:a16="http://schemas.microsoft.com/office/drawing/2014/main" val="874219763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1776795902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3815716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Definição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Tipo de </a:t>
                      </a:r>
                      <a:r>
                        <a:rPr lang="en-US" dirty="0" err="1"/>
                        <a:t>Acesso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70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Caixa </a:t>
                      </a:r>
                      <a:r>
                        <a:rPr lang="en-US" dirty="0" err="1"/>
                        <a:t>Preta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Private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Metodos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atributos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acessados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somente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internamente</a:t>
                      </a:r>
                      <a:r>
                        <a:rPr lang="en-US" dirty="0"/>
                        <a:t> pela propria </a:t>
                      </a:r>
                      <a:r>
                        <a:rPr lang="en-US" dirty="0" err="1"/>
                        <a:t>classe</a:t>
                      </a:r>
                      <a:r>
                        <a:rPr lang="en-US" dirty="0"/>
                        <a:t> que a </a:t>
                      </a:r>
                      <a:r>
                        <a:rPr lang="en-US" dirty="0" err="1"/>
                        <a:t>contem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39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Caixa </a:t>
                      </a:r>
                      <a:r>
                        <a:rPr lang="en-US" dirty="0" err="1"/>
                        <a:t>Branca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Metodos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atribuitos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acessado</a:t>
                      </a:r>
                      <a:r>
                        <a:rPr lang="en-US" dirty="0"/>
                        <a:t> por </a:t>
                      </a:r>
                      <a:r>
                        <a:rPr lang="en-US" dirty="0" err="1"/>
                        <a:t>outras</a:t>
                      </a:r>
                      <a:r>
                        <a:rPr lang="en-US" dirty="0"/>
                        <a:t> classes de </a:t>
                      </a:r>
                      <a:r>
                        <a:rPr lang="en-US" dirty="0" err="1"/>
                        <a:t>qualquer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projeto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99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Caixa </a:t>
                      </a:r>
                      <a:r>
                        <a:rPr lang="en-US" dirty="0" err="1"/>
                        <a:t>Cinza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Proteced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Metodos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atribuitos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acessado</a:t>
                      </a:r>
                      <a:r>
                        <a:rPr lang="en-US" dirty="0"/>
                        <a:t> por </a:t>
                      </a:r>
                      <a:r>
                        <a:rPr lang="en-US" dirty="0" err="1"/>
                        <a:t>outras</a:t>
                      </a:r>
                      <a:r>
                        <a:rPr lang="en-US" dirty="0"/>
                        <a:t> classes do </a:t>
                      </a:r>
                      <a:r>
                        <a:rPr lang="en-US" dirty="0" err="1"/>
                        <a:t>mesmo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projeto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13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221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846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08A8-4E72-4768-877C-9869D8C69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Construtores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BCC7C-E1B8-4B92-A63D-DB62BB599B7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Também conhecidos pelo inglês </a:t>
            </a:r>
            <a:r>
              <a:rPr lang="pt-BR" dirty="0" err="1"/>
              <a:t>constructors</a:t>
            </a:r>
            <a:r>
              <a:rPr lang="pt-BR" dirty="0"/>
              <a:t>, os construtores são os responsáveis por criar o objeto em memória, ou seja, instanciar a classe que foi definida.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58CF4A-990B-4B7A-8427-0F3AE19FEFA9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Carro{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t-B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Carro(){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564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B270-081D-40A1-9026-A573D330A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Construtores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195D1-944F-461C-807B-B2293EFBA82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construtores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utilizados</a:t>
            </a:r>
            <a:r>
              <a:rPr lang="en-US" dirty="0"/>
              <a:t> para </a:t>
            </a:r>
            <a:r>
              <a:rPr lang="en-US" dirty="0" err="1"/>
              <a:t>iniciar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atributos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serviços</a:t>
            </a:r>
            <a:r>
              <a:rPr lang="en-US" dirty="0"/>
              <a:t> </a:t>
            </a:r>
            <a:r>
              <a:rPr lang="en-US" dirty="0" err="1"/>
              <a:t>relacionados</a:t>
            </a:r>
            <a:r>
              <a:rPr lang="en-US" dirty="0"/>
              <a:t>.</a:t>
            </a:r>
          </a:p>
          <a:p>
            <a:r>
              <a:rPr lang="en-US" dirty="0"/>
              <a:t>Podemos </a:t>
            </a:r>
            <a:r>
              <a:rPr lang="en-US" dirty="0" err="1"/>
              <a:t>criar</a:t>
            </a:r>
            <a:r>
              <a:rPr lang="en-US" dirty="0"/>
              <a:t> </a:t>
            </a:r>
            <a:r>
              <a:rPr lang="en-US" dirty="0" err="1"/>
              <a:t>versões</a:t>
            </a:r>
            <a:r>
              <a:rPr lang="en-US" dirty="0"/>
              <a:t> para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construtores</a:t>
            </a:r>
            <a:r>
              <a:rPr lang="en-US" dirty="0"/>
              <a:t> para attender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situações</a:t>
            </a:r>
            <a:r>
              <a:rPr lang="en-US" dirty="0"/>
              <a:t>, para </a:t>
            </a:r>
            <a:r>
              <a:rPr lang="en-US" dirty="0" err="1"/>
              <a:t>isto</a:t>
            </a:r>
            <a:r>
              <a:rPr lang="en-US" dirty="0"/>
              <a:t> </a:t>
            </a:r>
            <a:r>
              <a:rPr lang="en-US" dirty="0" err="1"/>
              <a:t>precisamos</a:t>
            </a:r>
            <a:r>
              <a:rPr lang="en-US" dirty="0"/>
              <a:t> </a:t>
            </a:r>
            <a:r>
              <a:rPr lang="en-US" dirty="0" err="1"/>
              <a:t>respeitar</a:t>
            </a:r>
            <a:r>
              <a:rPr lang="en-US" dirty="0"/>
              <a:t> as </a:t>
            </a:r>
            <a:r>
              <a:rPr lang="en-US" dirty="0" err="1"/>
              <a:t>assinaturas</a:t>
            </a:r>
            <a:r>
              <a:rPr lang="en-US" dirty="0"/>
              <a:t> de </a:t>
            </a:r>
            <a:r>
              <a:rPr lang="en-US" dirty="0" err="1"/>
              <a:t>metodo</a:t>
            </a:r>
            <a:r>
              <a:rPr lang="en-US" dirty="0"/>
              <a:t>.</a:t>
            </a:r>
          </a:p>
          <a:p>
            <a:r>
              <a:rPr lang="en-US" dirty="0" err="1"/>
              <a:t>Assinaturas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a </a:t>
            </a:r>
            <a:r>
              <a:rPr lang="en-US" dirty="0" err="1"/>
              <a:t>composição</a:t>
            </a:r>
            <a:r>
              <a:rPr lang="en-US" dirty="0"/>
              <a:t> do </a:t>
            </a:r>
            <a:r>
              <a:rPr lang="en-US" dirty="0" err="1"/>
              <a:t>nome</a:t>
            </a:r>
            <a:r>
              <a:rPr lang="en-US" dirty="0"/>
              <a:t> do </a:t>
            </a:r>
            <a:r>
              <a:rPr lang="en-US" dirty="0" err="1"/>
              <a:t>metodo</a:t>
            </a:r>
            <a:r>
              <a:rPr lang="en-US" dirty="0"/>
              <a:t> e da </a:t>
            </a:r>
            <a:r>
              <a:rPr lang="en-US" dirty="0" err="1"/>
              <a:t>lista</a:t>
            </a:r>
            <a:r>
              <a:rPr lang="en-US" dirty="0"/>
              <a:t> de </a:t>
            </a:r>
            <a:r>
              <a:rPr lang="en-US" dirty="0" err="1"/>
              <a:t>parametros</a:t>
            </a:r>
            <a:r>
              <a:rPr lang="en-US" dirty="0"/>
              <a:t> de entrada com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seus</a:t>
            </a:r>
            <a:r>
              <a:rPr lang="en-US" dirty="0"/>
              <a:t> </a:t>
            </a:r>
            <a:r>
              <a:rPr lang="en-US" dirty="0" err="1"/>
              <a:t>respectivos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77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2ACE8-BA11-422A-8675-70A25131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Construtores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41109-A341-4E66-87D2-2F5CE30466B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Carro()</a:t>
            </a:r>
          </a:p>
          <a:p>
            <a:pPr marL="0" indent="0">
              <a:buNone/>
            </a:pPr>
            <a:r>
              <a:rPr lang="pt-B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Carro(</a:t>
            </a:r>
            <a:r>
              <a:rPr lang="pt-B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placa)</a:t>
            </a:r>
          </a:p>
          <a:p>
            <a:pPr marL="0" indent="0">
              <a:buNone/>
            </a:pPr>
            <a:r>
              <a:rPr lang="pt-B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Carro(</a:t>
            </a:r>
            <a:r>
              <a:rPr lang="pt-B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placa, </a:t>
            </a:r>
            <a:r>
              <a:rPr lang="pt-B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modelo)</a:t>
            </a:r>
          </a:p>
          <a:p>
            <a:pPr marL="0" indent="0">
              <a:buNone/>
            </a:pPr>
            <a:r>
              <a:rPr lang="pt-B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Carro(</a:t>
            </a:r>
            <a:r>
              <a:rPr lang="pt-B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placa, </a:t>
            </a:r>
            <a:r>
              <a:rPr lang="pt-B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modelo, </a:t>
            </a:r>
            <a:r>
              <a:rPr lang="pt-B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km)</a:t>
            </a:r>
          </a:p>
          <a:p>
            <a:pPr marL="0" indent="0">
              <a:buNone/>
            </a:pPr>
            <a:endParaRPr lang="pt-BR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t-BR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t-BR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t-BR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t-BR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56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D67F0-EEAE-42B4-9D68-FA4564B75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Construtores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38606-60AD-419F-90D2-BBE66CE2695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O retorno do operador new é uma referência para o objeto recém-criado. O construtor pode receber argumentos, como qualquer método. Usando o mecanismo de sobrecarga, mais de um construtor pode ser definido para uma classe. </a:t>
            </a:r>
          </a:p>
          <a:p>
            <a:r>
              <a:rPr lang="pt-BR" dirty="0"/>
              <a:t>Toda classe tem pelo menos um construtor sempre definido. Se nenhum construtor for explicitamente definido pelo programador da classe, um construtor padrão, que não recebe argumentos, é incluído para a classe pelo compilador Java. </a:t>
            </a:r>
          </a:p>
          <a:p>
            <a:r>
              <a:rPr lang="pt-BR" dirty="0"/>
              <a:t>No entanto, se o programador da classe criar pelo menos um método construtor, o construtor padrão não será criado automaticamente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A4E95-047A-42A9-9059-E611E312E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Construtores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734A7-469C-4775-9933-73DC03ED105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pt-BR" altLang="en-US" dirty="0"/>
              <a:t>Construtores </a:t>
            </a:r>
            <a:r>
              <a:rPr lang="pt-BR" altLang="en-US" sz="2000" i="1" dirty="0"/>
              <a:t>x</a:t>
            </a:r>
            <a:r>
              <a:rPr lang="pt-BR" altLang="en-US" dirty="0"/>
              <a:t> outros métodos:</a:t>
            </a:r>
          </a:p>
          <a:p>
            <a:r>
              <a:rPr lang="pt-BR" altLang="en-US" dirty="0"/>
              <a:t>Os construtores têm o nome da classe, respeitando maiúsculas e minúsculas.</a:t>
            </a:r>
          </a:p>
          <a:p>
            <a:r>
              <a:rPr lang="pt-BR" altLang="en-US" dirty="0"/>
              <a:t>Os construtores não retornam valor (nem mesmo </a:t>
            </a:r>
            <a:r>
              <a:rPr lang="pt-BR" altLang="en-US" dirty="0" err="1"/>
              <a:t>void</a:t>
            </a:r>
            <a:r>
              <a:rPr lang="pt-BR" altLang="en-US" dirty="0"/>
              <a:t>). Devem ser declarados sem retorno.</a:t>
            </a:r>
          </a:p>
          <a:p>
            <a:r>
              <a:rPr lang="pt-BR" altLang="en-US" dirty="0"/>
              <a:t>Não podem ser chamados sem o new.</a:t>
            </a:r>
          </a:p>
          <a:p>
            <a:pPr>
              <a:buFont typeface="Monotype Sorts" pitchFamily="2" charset="2"/>
              <a:buNone/>
            </a:pPr>
            <a:endParaRPr lang="pt-BR" altLang="en-US" dirty="0"/>
          </a:p>
        </p:txBody>
      </p:sp>
    </p:spTree>
    <p:extLst>
      <p:ext uri="{BB962C8B-B14F-4D97-AF65-F5344CB8AC3E}">
        <p14:creationId xmlns:p14="http://schemas.microsoft.com/office/powerpoint/2010/main" val="2627057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EEBEA-1277-4A18-9880-9C8D317D9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dirty="0" err="1">
                <a:solidFill>
                  <a:schemeClr val="tx1"/>
                </a:solidFill>
              </a:rPr>
              <a:t>This</a:t>
            </a:r>
            <a:r>
              <a:rPr lang="pt-BR" altLang="en-US" dirty="0"/>
              <a:t> (</a:t>
            </a:r>
            <a:r>
              <a:rPr lang="pt-BR" altLang="en-US" dirty="0" err="1"/>
              <a:t>Auto-referência</a:t>
            </a:r>
            <a:r>
              <a:rPr lang="pt-BR" altLang="en-US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EA64C-E049-428B-95E2-6052F54547B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pt-BR" altLang="en-US" sz="3600" dirty="0"/>
              <a:t>Invocar o construtor da classe </a:t>
            </a:r>
          </a:p>
          <a:p>
            <a:pPr>
              <a:lnSpc>
                <a:spcPct val="90000"/>
              </a:lnSpc>
            </a:pPr>
            <a:r>
              <a:rPr lang="pt-BR" altLang="en-US" sz="3600" dirty="0"/>
              <a:t>Diferenciar os campos do objeto das variáveis locais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pt-BR" altLang="en-US" sz="3200" dirty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pt-BR" altLang="en-US" sz="3200" dirty="0"/>
              <a:t>Carro(</a:t>
            </a:r>
            <a:r>
              <a:rPr lang="pt-BR" altLang="en-US" sz="3200" dirty="0" err="1"/>
              <a:t>String</a:t>
            </a:r>
            <a:r>
              <a:rPr lang="pt-BR" altLang="en-US" sz="3200" dirty="0"/>
              <a:t> placa, </a:t>
            </a:r>
            <a:r>
              <a:rPr lang="pt-BR" altLang="en-US" sz="3200" dirty="0" err="1"/>
              <a:t>String</a:t>
            </a:r>
            <a:r>
              <a:rPr lang="pt-BR" altLang="en-US" sz="3200" dirty="0"/>
              <a:t> modelo, </a:t>
            </a:r>
            <a:r>
              <a:rPr lang="pt-BR" altLang="en-US" sz="3200" dirty="0" err="1"/>
              <a:t>int</a:t>
            </a:r>
            <a:r>
              <a:rPr lang="pt-BR" altLang="en-US" sz="3200" dirty="0"/>
              <a:t> km)     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pt-BR" altLang="en-US" sz="3200" dirty="0"/>
              <a:t>	</a:t>
            </a:r>
            <a:r>
              <a:rPr lang="pt-BR" altLang="en-US" sz="3200" dirty="0" err="1"/>
              <a:t>this.placa</a:t>
            </a:r>
            <a:r>
              <a:rPr lang="pt-BR" altLang="en-US" sz="3200" dirty="0"/>
              <a:t> = placa;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pt-BR" altLang="en-US" sz="3200" dirty="0"/>
              <a:t>	</a:t>
            </a:r>
            <a:r>
              <a:rPr lang="pt-BR" altLang="en-US" sz="3200" dirty="0" err="1"/>
              <a:t>this.modelo</a:t>
            </a:r>
            <a:r>
              <a:rPr lang="pt-BR" altLang="en-US" sz="3200" dirty="0"/>
              <a:t> = modelo;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pt-BR" altLang="en-US" sz="3200" dirty="0"/>
              <a:t>	this.km = km;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pt-BR" altLang="en-US" sz="3200" dirty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880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4F6FA-1455-4DE5-BAA7-CF870081B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Destrutores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3ACB3-7DFC-4A5A-A960-7C36DDA6CC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/>
              <a:t>Não existe o conceito de destrutores em Java, mas você nem precisa se preocupar com isto, pois não tem como literalmente destruir um objeto, assim como você faz em C/C++. Isso porque não é garantido que o </a:t>
            </a:r>
            <a:r>
              <a:rPr lang="pt-BR" dirty="0" err="1"/>
              <a:t>Garbage</a:t>
            </a:r>
            <a:r>
              <a:rPr lang="pt-BR" dirty="0"/>
              <a:t> </a:t>
            </a:r>
            <a:r>
              <a:rPr lang="pt-BR" dirty="0" err="1"/>
              <a:t>Collection</a:t>
            </a:r>
            <a:r>
              <a:rPr lang="pt-BR" dirty="0"/>
              <a:t> irá destruir este objeto, já que ele o faz na hora que achar conveniente e o programador não tem nenhum controle sobre isso.</a:t>
            </a:r>
          </a:p>
          <a:p>
            <a:endParaRPr lang="pt-BR" dirty="0"/>
          </a:p>
          <a:p>
            <a:r>
              <a:rPr lang="pt-BR" dirty="0"/>
              <a:t>A forma mais adequada de “tentar” destruir um objeto em Java é atribuir valores nulos a ele. Assim, quando o </a:t>
            </a:r>
            <a:r>
              <a:rPr lang="pt-BR" dirty="0" err="1"/>
              <a:t>Garbage</a:t>
            </a:r>
            <a:r>
              <a:rPr lang="pt-BR" dirty="0"/>
              <a:t> </a:t>
            </a:r>
            <a:r>
              <a:rPr lang="pt-BR" dirty="0" err="1"/>
              <a:t>Collection</a:t>
            </a:r>
            <a:r>
              <a:rPr lang="pt-BR" dirty="0"/>
              <a:t> for realizar o seu trabalho, verá que seu objeto não está sendo mais utilizado e o destruirá.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629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522</TotalTime>
  <Words>746</Words>
  <Application>Microsoft Office PowerPoint</Application>
  <PresentationFormat>On-screen Show (4:3)</PresentationFormat>
  <Paragraphs>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Courier New</vt:lpstr>
      <vt:lpstr>Monotype Sorts</vt:lpstr>
      <vt:lpstr>Tw Cen MT</vt:lpstr>
      <vt:lpstr>Wingdings</vt:lpstr>
      <vt:lpstr>Wingdings 2</vt:lpstr>
      <vt:lpstr>Mediano</vt:lpstr>
      <vt:lpstr>POO</vt:lpstr>
      <vt:lpstr>Encapsulamento</vt:lpstr>
      <vt:lpstr>Encapsulamento</vt:lpstr>
      <vt:lpstr>Encapsulamento</vt:lpstr>
      <vt:lpstr>Encapsulamento</vt:lpstr>
      <vt:lpstr>Encapsulamento</vt:lpstr>
      <vt:lpstr>Encapsulamento</vt:lpstr>
      <vt:lpstr>Construtores</vt:lpstr>
      <vt:lpstr>Construtores</vt:lpstr>
      <vt:lpstr>Construtores</vt:lpstr>
      <vt:lpstr>Construtores</vt:lpstr>
      <vt:lpstr>Construtores</vt:lpstr>
      <vt:lpstr>This (Auto-referência)</vt:lpstr>
      <vt:lpstr>Destrutores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Norton Glaser</cp:lastModifiedBy>
  <cp:revision>37</cp:revision>
  <dcterms:created xsi:type="dcterms:W3CDTF">2014-01-27T15:41:35Z</dcterms:created>
  <dcterms:modified xsi:type="dcterms:W3CDTF">2020-02-20T16:38:03Z</dcterms:modified>
</cp:coreProperties>
</file>