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9" r:id="rId7"/>
    <p:sldId id="270" r:id="rId8"/>
    <p:sldId id="268" r:id="rId9"/>
    <p:sldId id="271" r:id="rId10"/>
    <p:sldId id="272" r:id="rId11"/>
    <p:sldId id="273" r:id="rId12"/>
    <p:sldId id="274" r:id="rId13"/>
    <p:sldId id="275" r:id="rId14"/>
    <p:sldId id="276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9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vmedia.com.br/introducao-ao-java-virtual-machine-jvm/2762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vmedia.com.br/iniciando-na-linguagem-java/2113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POO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Java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Java é uma completa plataforma de desenvolvimento e execução, composta por três pilares:</a:t>
            </a:r>
          </a:p>
          <a:p>
            <a:pPr lvl="1"/>
            <a:r>
              <a:rPr lang="pt-BR" dirty="0"/>
              <a:t>A máquina virtual </a:t>
            </a:r>
            <a:r>
              <a:rPr lang="pt-BR" dirty="0" err="1"/>
              <a:t>java</a:t>
            </a:r>
            <a:r>
              <a:rPr lang="pt-BR" dirty="0"/>
              <a:t> (JVM);</a:t>
            </a:r>
          </a:p>
          <a:p>
            <a:pPr lvl="1"/>
            <a:r>
              <a:rPr lang="pt-BR" dirty="0"/>
              <a:t>Um completo conjunto de APIs (bibliotecas);</a:t>
            </a:r>
          </a:p>
          <a:p>
            <a:pPr lvl="1"/>
            <a:r>
              <a:rPr lang="pt-BR" dirty="0"/>
              <a:t>A linguagem Java.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2A268-89FF-4367-A578-1251294F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7F175-7010-4108-B22B-EE12731FB21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Java é uma tecnologia independente de sistema operacional e hardware. Atualmente, ela está presente nos principais sistemas operacionais existentes, entre eles: Windows, Linux, Unix, Mac e Solaris. </a:t>
            </a:r>
          </a:p>
          <a:p>
            <a:r>
              <a:rPr lang="pt-BR" dirty="0"/>
              <a:t>Além de ser utilizado para desenvolvimento de aplicações desktop, podemos adotar Java para implementar sistemas para web, dispositivos móveis, cartões de crédito, televisões digitais, geladeiras entre outros.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34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00760-9163-4C7F-A8D5-F29BE65EC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Portabilidade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35F9-379E-4FAB-875D-39B7F863F71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Java é independente de sistema operacional ou hardware. </a:t>
            </a:r>
          </a:p>
          <a:p>
            <a:r>
              <a:rPr lang="pt-BR" dirty="0"/>
              <a:t>Isso dá o poder de portabilidade aos nossos programas. </a:t>
            </a:r>
          </a:p>
          <a:p>
            <a:r>
              <a:rPr lang="pt-BR" dirty="0"/>
              <a:t>Sendo assim, um sistema escrito em Java desenvolvido, por exemplo, para Windows, pode ser facilmente adaptado para Linux, utilizando praticamente o mesmo código.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876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BF76-A41A-46A8-8B1E-2D12556AA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Portabilidade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0CA17-4FBB-4BCD-86B6-A559466822F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uma aplicação escrita em C, por exemplo, quando é compilada para linguagem de máquina, gera um executável com instruções de máquina específicas para um sistema operacional e hardware, não sendo portável para outros sistemas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823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99CE6-5333-467D-A657-708A4452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Portabilidade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BCB91-2ACB-4843-AE23-36D436F41C1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Quando compilamos o código, não é gerado um executável específico para um sistema operacional, como acontece em outras linguagens de programação. </a:t>
            </a:r>
          </a:p>
          <a:p>
            <a:r>
              <a:rPr lang="pt-BR" dirty="0"/>
              <a:t>O compilador, chamado </a:t>
            </a:r>
            <a:r>
              <a:rPr lang="pt-BR" dirty="0" err="1"/>
              <a:t>javac</a:t>
            </a:r>
            <a:r>
              <a:rPr lang="pt-BR" dirty="0"/>
              <a:t>, traduz o código para </a:t>
            </a:r>
            <a:r>
              <a:rPr lang="pt-BR" dirty="0" err="1"/>
              <a:t>bytecodes</a:t>
            </a:r>
            <a:r>
              <a:rPr lang="pt-BR" dirty="0"/>
              <a:t>, e estes </a:t>
            </a:r>
            <a:r>
              <a:rPr lang="pt-BR" dirty="0" err="1"/>
              <a:t>bytecodes</a:t>
            </a:r>
            <a:r>
              <a:rPr lang="pt-BR" dirty="0"/>
              <a:t> serão interpretados pela JVM.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371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A1DB3-5E3E-4511-A0C9-736C0005B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A731F-E126-402F-B74C-4C4230069A6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A JVM é uma máquina de computação abstrata (não física) que executa instruções, vindas de </a:t>
            </a:r>
            <a:r>
              <a:rPr lang="pt-BR" dirty="0" err="1"/>
              <a:t>bytecodes</a:t>
            </a:r>
            <a:r>
              <a:rPr lang="pt-BR" dirty="0"/>
              <a:t>, no sistema operacional e hardware específico sob o qual está rodando.</a:t>
            </a:r>
          </a:p>
          <a:p>
            <a:r>
              <a:rPr lang="pt-BR" dirty="0"/>
              <a:t>No final das contas, o problema da portabilidade ainda existe, mas não é uma preocupação do desenvolvedor. Assim, basta instalar a versão correta da </a:t>
            </a:r>
            <a:r>
              <a:rPr lang="pt-BR" b="1" dirty="0">
                <a:hlinkClick r:id="rId2" tooltip="Introdução ao Java Virtual Machine"/>
              </a:rPr>
              <a:t>JVM</a:t>
            </a:r>
            <a:r>
              <a:rPr lang="pt-BR" dirty="0"/>
              <a:t> no sistema desejado e seu aplicativo será portável.</a:t>
            </a:r>
          </a:p>
          <a:p>
            <a:br>
              <a:rPr lang="pt-B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685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D5E45-7B42-4B24-99FD-F0C4BC0B5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JVM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5064A5-B7CF-42DE-89B7-C6ED69D79E4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364" y="1676671"/>
            <a:ext cx="5422222" cy="4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339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AC21-49F8-4AE0-98FA-D7E8B57C0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JDK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27BA2-84D8-4DAA-B818-0FF0F2BA171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Para desenvolvermos aplicações Java, precisamos fazer o download e instalação do JDK (Java </a:t>
            </a:r>
            <a:r>
              <a:rPr lang="pt-BR" dirty="0" err="1"/>
              <a:t>Development</a:t>
            </a:r>
            <a:r>
              <a:rPr lang="pt-BR" dirty="0"/>
              <a:t> Kit) – veja o endereço em Links –, um conjunto de utilitários, o compilador, a JVM e bibliotecas necessárias para criarmos nossos programas. O JDK é o nosso ambiente de desenvolvimento.</a:t>
            </a:r>
          </a:p>
          <a:p>
            <a:r>
              <a:rPr lang="pt-BR" dirty="0"/>
              <a:t>Para os usuários finais, que desejam apenas </a:t>
            </a:r>
            <a:r>
              <a:rPr lang="pt-BR" b="1" dirty="0"/>
              <a:t>executar aplicações Java</a:t>
            </a:r>
            <a:r>
              <a:rPr lang="pt-BR" dirty="0"/>
              <a:t>, é necessária a instalação do JRE (</a:t>
            </a:r>
            <a:r>
              <a:rPr lang="pt-BR" i="1" dirty="0"/>
              <a:t>Java </a:t>
            </a:r>
            <a:r>
              <a:rPr lang="pt-BR" i="1" dirty="0" err="1"/>
              <a:t>Runtime</a:t>
            </a:r>
            <a:r>
              <a:rPr lang="pt-BR" i="1" dirty="0"/>
              <a:t> </a:t>
            </a:r>
            <a:r>
              <a:rPr lang="pt-BR" i="1" dirty="0" err="1"/>
              <a:t>Environment</a:t>
            </a:r>
            <a:r>
              <a:rPr lang="pt-BR" dirty="0"/>
              <a:t>). Este é o ambiente de execução Java, possuindo apenas a JVM e algumas APIs.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49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BF47-5D47-4FC7-B1A6-C840BB73D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JDK - </a:t>
            </a:r>
            <a:r>
              <a:rPr lang="en-US" dirty="0" err="1"/>
              <a:t>Configuração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0E515-C58D-4EE4-8720-E701DDD271C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Além do JDK, precisamos também configurar as variáveis de ambiente do Windows para que possamos usar o compilador Java a partir de qualquer diretório do sistema. Para isso, siga os passos a seguir:</a:t>
            </a:r>
          </a:p>
          <a:p>
            <a:pPr lvl="1"/>
            <a:r>
              <a:rPr lang="pt-BR" dirty="0"/>
              <a:t>Entre no Painel de Controle e escolha a opção Sistema;</a:t>
            </a:r>
          </a:p>
          <a:p>
            <a:pPr lvl="1"/>
            <a:r>
              <a:rPr lang="pt-BR" dirty="0"/>
              <a:t>Clique na aba Avançado e depois no botão Variáveis de Ambiente;</a:t>
            </a:r>
          </a:p>
          <a:p>
            <a:pPr lvl="1"/>
            <a:r>
              <a:rPr lang="pt-BR" dirty="0"/>
              <a:t>Adicione uma nova variável com o nome “JAVA_HOME” e o valor com o diretório de onde o Java foi instalado. Geralmente é: C:\Arquivos de Programas\Java\jdk1.6.0_18;</a:t>
            </a:r>
          </a:p>
          <a:p>
            <a:pPr lvl="1"/>
            <a:r>
              <a:rPr lang="pt-BR" dirty="0"/>
              <a:t>Adicione outra variável com o nome “CLASSPATH” e com o valor “.;%JAVA_HOME%\</a:t>
            </a:r>
            <a:r>
              <a:rPr lang="pt-BR" dirty="0" err="1"/>
              <a:t>lib</a:t>
            </a:r>
            <a:r>
              <a:rPr lang="pt-BR" dirty="0"/>
              <a:t>” (observe o ponto no início);</a:t>
            </a:r>
          </a:p>
          <a:p>
            <a:pPr lvl="1"/>
            <a:r>
              <a:rPr lang="pt-BR" dirty="0"/>
              <a:t>Edite a variável “PATH” e adicione ao final do seu valor “;%JAVA_HOME%\bin”;</a:t>
            </a:r>
          </a:p>
          <a:p>
            <a:pPr lvl="1"/>
            <a:r>
              <a:rPr lang="pt-BR" dirty="0"/>
              <a:t>Abra o </a:t>
            </a:r>
            <a:r>
              <a:rPr lang="pt-BR" dirty="0" err="1"/>
              <a:t>prompt</a:t>
            </a:r>
            <a:r>
              <a:rPr lang="pt-BR" dirty="0"/>
              <a:t> de comando e teste o comando </a:t>
            </a:r>
            <a:r>
              <a:rPr lang="pt-BR" dirty="0" err="1"/>
              <a:t>javac</a:t>
            </a:r>
            <a:r>
              <a:rPr lang="pt-BR" dirty="0"/>
              <a:t> – </a:t>
            </a:r>
            <a:r>
              <a:rPr lang="pt-BR" dirty="0" err="1"/>
              <a:t>version</a:t>
            </a:r>
            <a:r>
              <a:rPr lang="pt-BR" dirty="0"/>
              <a:t>. Se tudo foi configurado corretamente, a versão do compilador </a:t>
            </a:r>
            <a:r>
              <a:rPr lang="pt-BR" dirty="0" err="1"/>
              <a:t>javac</a:t>
            </a:r>
            <a:r>
              <a:rPr lang="pt-BR" dirty="0"/>
              <a:t> será exibida na tela. Se isso não ocorrer, revise as configurações.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078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790D3-E179-462A-ABC1-856B6EEF6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Convenções</a:t>
            </a:r>
            <a:r>
              <a:rPr lang="en-US" dirty="0"/>
              <a:t> de Código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48372-D1D7-457B-A0B5-E5D14DEDD5C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As convenções de código são uma boa prática de programação. Utilizando corretamente as convenções somos capazes de desenvolver códigos mais legíveis, com mais qualidade, que possam ser entendidos mais rapidamente.</a:t>
            </a:r>
          </a:p>
          <a:p>
            <a:r>
              <a:rPr lang="pt-BR" dirty="0"/>
              <a:t>80% do tempo e dos custos gastos com softwares estão relacionados com as atividades de manutenção. Seria ótimo se pudéssemos nos preocupar apenas com códigos que nós mesmos produzimos, mas esta não é a realidade.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80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8E12-9276-4DE6-A985-E3AEF7F46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Convenções</a:t>
            </a:r>
            <a:r>
              <a:rPr lang="en-US" dirty="0"/>
              <a:t> de Código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43D54-F7C7-4109-9192-6AD41BF0EAD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 seguir listamos uma pequena parte dos padrões de nomeação recomendados pela Sun para alguns elementos da linguagem Java:</a:t>
            </a:r>
          </a:p>
          <a:p>
            <a:pPr lvl="1"/>
            <a:r>
              <a:rPr lang="pt-BR" b="1" dirty="0"/>
              <a:t>Classes e interfaces</a:t>
            </a:r>
            <a:r>
              <a:rPr lang="pt-BR" dirty="0"/>
              <a:t>: o nome das classes e/ou interfaces deve ter a primeira letra maiúscula. Caso o nome seja formado por várias palavras, a primeira letra de cada palavra seguinte também deve ser maiúscula. Para classes, os nomes devem ser substantivos, como Pessoa, </a:t>
            </a:r>
            <a:r>
              <a:rPr lang="pt-BR" dirty="0" err="1"/>
              <a:t>ContaBancaria</a:t>
            </a:r>
            <a:r>
              <a:rPr lang="pt-BR" dirty="0"/>
              <a:t> e Aluno. Para interfaces, os nomes devem ser adjetivos, como </a:t>
            </a:r>
            <a:r>
              <a:rPr lang="pt-BR" dirty="0" err="1"/>
              <a:t>Executavel</a:t>
            </a:r>
            <a:r>
              <a:rPr lang="pt-BR" dirty="0"/>
              <a:t>, </a:t>
            </a:r>
            <a:r>
              <a:rPr lang="pt-BR" dirty="0" err="1"/>
              <a:t>Serializavel</a:t>
            </a:r>
            <a:r>
              <a:rPr lang="pt-BR" dirty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09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17A0E-FEEB-4FC9-9D56-C59498BE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Convenções</a:t>
            </a:r>
            <a:r>
              <a:rPr lang="en-US" dirty="0"/>
              <a:t> de Código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C2793-8DEA-4F4E-8332-09DC8E2AE59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dirty="0"/>
              <a:t>Métodos</a:t>
            </a:r>
            <a:r>
              <a:rPr lang="pt-BR" dirty="0"/>
              <a:t>: o nome dos métodos deve ter a primeira letra minúscula. Caso o nome também seja formado por várias palavras, a primeira letra de cada palavra seguinte deve ter a primeira letra maiúscula. Estes nomes seguem o padrão </a:t>
            </a:r>
            <a:r>
              <a:rPr lang="pt-BR" dirty="0" err="1"/>
              <a:t>camelCase</a:t>
            </a:r>
            <a:r>
              <a:rPr lang="pt-BR" dirty="0"/>
              <a:t>. Além disso, é recomendado que os nomes sejam formados por um verbo e por um substantivo, indicando que é uma ação sobre algo ou alguém. Exemplos: </a:t>
            </a:r>
            <a:r>
              <a:rPr lang="pt-BR" dirty="0" err="1"/>
              <a:t>getName</a:t>
            </a:r>
            <a:r>
              <a:rPr lang="pt-BR" dirty="0"/>
              <a:t>() (</a:t>
            </a:r>
            <a:r>
              <a:rPr lang="pt-BR" dirty="0" err="1"/>
              <a:t>obterNome</a:t>
            </a:r>
            <a:r>
              <a:rPr lang="pt-BR" dirty="0"/>
              <a:t>), </a:t>
            </a:r>
            <a:r>
              <a:rPr lang="pt-BR" dirty="0" err="1"/>
              <a:t>saveCustomer</a:t>
            </a:r>
            <a:r>
              <a:rPr lang="pt-BR" dirty="0"/>
              <a:t>() (</a:t>
            </a:r>
            <a:r>
              <a:rPr lang="pt-BR" dirty="0" err="1"/>
              <a:t>salvarCliente</a:t>
            </a:r>
            <a:r>
              <a:rPr lang="pt-BR" dirty="0"/>
              <a:t>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067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55799-63C7-44DE-BC14-4D911E24F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Convenções</a:t>
            </a:r>
            <a:r>
              <a:rPr lang="en-US" dirty="0"/>
              <a:t> de Código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9F456-F6B1-4F48-B649-F7EBA090911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dirty="0"/>
              <a:t>Variáveis</a:t>
            </a:r>
            <a:r>
              <a:rPr lang="pt-BR" dirty="0"/>
              <a:t>: a nomeação das variáveis segue o mesmo padrão dos métodos. São recomendados nomes curtos e significativos, como </a:t>
            </a:r>
            <a:r>
              <a:rPr lang="pt-BR" dirty="0" err="1"/>
              <a:t>nomeDoAluno</a:t>
            </a:r>
            <a:r>
              <a:rPr lang="pt-BR" dirty="0"/>
              <a:t>, </a:t>
            </a:r>
            <a:r>
              <a:rPr lang="pt-BR" dirty="0" err="1"/>
              <a:t>saldoDaConta</a:t>
            </a:r>
            <a:r>
              <a:rPr lang="pt-BR" dirty="0"/>
              <a:t>;</a:t>
            </a:r>
          </a:p>
          <a:p>
            <a:r>
              <a:rPr lang="pt-BR" b="1" dirty="0"/>
              <a:t>Constantes</a:t>
            </a:r>
            <a:r>
              <a:rPr lang="pt-BR" dirty="0"/>
              <a:t>: variáveis que são constantes são criadas marcando-as como </a:t>
            </a:r>
            <a:r>
              <a:rPr lang="pt-BR" dirty="0" err="1"/>
              <a:t>static</a:t>
            </a:r>
            <a:r>
              <a:rPr lang="pt-BR" dirty="0"/>
              <a:t> e final. Devem ser nomeadas com todas as letras maiúsculas, e se houver mais de uma palavra formando o nome, estas palavras devem ser separadas por </a:t>
            </a:r>
            <a:r>
              <a:rPr lang="pt-BR" dirty="0" err="1"/>
              <a:t>underline</a:t>
            </a:r>
            <a:r>
              <a:rPr lang="pt-BR" dirty="0"/>
              <a:t>, como VALOR_FIXO e TITULO_TEXTO.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25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93BB3-0DB1-45DB-8869-4170DFB0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Bibliografia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455AC-6806-4A9D-9C96-DF62670A20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https://www.devmedia.com.br/iniciando-na-linguagem-java/21136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4337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284</TotalTime>
  <Words>871</Words>
  <Application>Microsoft Office PowerPoint</Application>
  <PresentationFormat>On-screen Show (4:3)</PresentationFormat>
  <Paragraphs>48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Tw Cen MT</vt:lpstr>
      <vt:lpstr>Wingdings</vt:lpstr>
      <vt:lpstr>Wingdings 2</vt:lpstr>
      <vt:lpstr>Mediano</vt:lpstr>
      <vt:lpstr>POO</vt:lpstr>
      <vt:lpstr>O que é</vt:lpstr>
      <vt:lpstr>O que é</vt:lpstr>
      <vt:lpstr>Portabilidade</vt:lpstr>
      <vt:lpstr>Portabilidade</vt:lpstr>
      <vt:lpstr>Portabilidade</vt:lpstr>
      <vt:lpstr>JVM</vt:lpstr>
      <vt:lpstr>JVM</vt:lpstr>
      <vt:lpstr>JDK</vt:lpstr>
      <vt:lpstr>JDK - Configuração</vt:lpstr>
      <vt:lpstr>Convenções de Código Java</vt:lpstr>
      <vt:lpstr>Convenções de Código Java</vt:lpstr>
      <vt:lpstr>Convenções de Código Java</vt:lpstr>
      <vt:lpstr>Convenções de Código Java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Glaser</cp:lastModifiedBy>
  <cp:revision>25</cp:revision>
  <dcterms:created xsi:type="dcterms:W3CDTF">2014-01-27T15:41:35Z</dcterms:created>
  <dcterms:modified xsi:type="dcterms:W3CDTF">2020-02-20T12:40:10Z</dcterms:modified>
</cp:coreProperties>
</file>