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3" r:id="rId4"/>
    <p:sldId id="269" r:id="rId5"/>
    <p:sldId id="257" r:id="rId6"/>
    <p:sldId id="267" r:id="rId7"/>
    <p:sldId id="270" r:id="rId8"/>
    <p:sldId id="271" r:id="rId9"/>
    <p:sldId id="260" r:id="rId10"/>
    <p:sldId id="262" r:id="rId11"/>
    <p:sldId id="261" r:id="rId12"/>
    <p:sldId id="265" r:id="rId13"/>
    <p:sldId id="272" r:id="rId1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83" autoAdjust="0"/>
    <p:restoredTop sz="94660"/>
  </p:normalViewPr>
  <p:slideViewPr>
    <p:cSldViewPr>
      <p:cViewPr varScale="1">
        <p:scale>
          <a:sx n="86" d="100"/>
          <a:sy n="86" d="100"/>
        </p:scale>
        <p:origin x="145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7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B063A91-B5CF-4C53-9E3F-837D44F4F90F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10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C1887C-E9BD-45FB-8D4D-B8314BF18F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FC646-1EA2-475B-84EA-D9B32027775B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9C8B9-F6D5-4956-BC89-0D0E7494E96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7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B816F-8F17-40CA-B05E-43F8F5C26147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8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7C88E6A-9598-4995-A472-35D34ADFD0F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9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5F61D89-E356-46B4-95C5-62FD1C7A4CAA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6" name="Espaço Reservado para Número de Slide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BFEB073-86AE-48EA-9891-39E7B01C5AE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7" name="Espaço Reservado para Rodapé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339042A-941B-47CF-854D-C4C0B38B80F1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8" name="Espaço Reservado para Número de Slid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359C38C-5799-438E-914D-DFA28160A4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9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587A3-4E00-4C40-84BE-EB0CF4E9E9FD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4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20FAC-D918-4798-9635-BEAE5CDFF0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11D3F-A4BF-4D3D-8471-7CF78BC5FA3A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08EB781-BFDE-4F72-A010-60B5D9C472C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6F270-D972-414D-ADC2-F2F8F2B0DFCE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67ACD-CA43-4D99-9E0B-7A41C787C97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tângul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tângul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9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6271FA9-472D-4744-A539-2A65E596CF1B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10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15186916-FD3A-4070-988B-9BE02B55496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1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71F71-3C5B-482D-8A26-F2C8A5E50B72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E1AD1-B5E9-4AE7-BEB9-87C58C0C04D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A5311-23DA-4911-BF81-8F7A9612E348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CC9B5-DE68-4960-9435-59E995E351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Espaço Reservado para Texto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2A453E-EC03-4E84-A487-5189A80A87EB}" type="datetimeFigureOut">
              <a:rPr lang="pt-BR"/>
              <a:pPr>
                <a:defRPr/>
              </a:pPr>
              <a:t>09/02/2019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tângul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680E5A-6BBA-49A1-BE26-10D0A823934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4" r:id="rId3"/>
    <p:sldLayoutId id="2147483685" r:id="rId4"/>
    <p:sldLayoutId id="2147483686" r:id="rId5"/>
    <p:sldLayoutId id="2147483680" r:id="rId6"/>
    <p:sldLayoutId id="2147483687" r:id="rId7"/>
    <p:sldLayoutId id="2147483681" r:id="rId8"/>
    <p:sldLayoutId id="2147483688" r:id="rId9"/>
    <p:sldLayoutId id="2147483682" r:id="rId10"/>
    <p:sldLayoutId id="214748368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1B587C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4E854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mtClean="0"/>
              <a:t>Programação WEB</a:t>
            </a:r>
            <a:endParaRPr lang="pt-BR" dirty="0"/>
          </a:p>
        </p:txBody>
      </p:sp>
      <p:sp>
        <p:nvSpPr>
          <p:cNvPr id="9219" name="Subtítulo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r>
              <a:rPr lang="pt-BR" smtClean="0"/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pt-BR" smtClean="0"/>
              <a:t>O que é ?</a:t>
            </a:r>
          </a:p>
        </p:txBody>
      </p:sp>
      <p:sp>
        <p:nvSpPr>
          <p:cNvPr id="1024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pt-BR" smtClean="0"/>
              <a:t>Aplicações ou sistemas baseado em WEB são sistemas dos mais variados tipos e finalidades que utilizam navegadores para realizarem requisições a servidores de aplicação que armazenam algoritmos.</a:t>
            </a:r>
          </a:p>
          <a:p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pt-BR" smtClean="0"/>
              <a:t>Motivações </a:t>
            </a:r>
          </a:p>
        </p:txBody>
      </p:sp>
      <p:sp>
        <p:nvSpPr>
          <p:cNvPr id="11267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pt-BR" dirty="0" smtClean="0"/>
              <a:t>Disponibilidade</a:t>
            </a:r>
          </a:p>
          <a:p>
            <a:r>
              <a:rPr lang="pt-BR" dirty="0" smtClean="0"/>
              <a:t>Portabilidade</a:t>
            </a:r>
          </a:p>
          <a:p>
            <a:r>
              <a:rPr lang="pt-BR" dirty="0" smtClean="0"/>
              <a:t>Segurança</a:t>
            </a:r>
          </a:p>
          <a:p>
            <a:r>
              <a:rPr lang="pt-BR" dirty="0" smtClean="0"/>
              <a:t>Configuração</a:t>
            </a:r>
          </a:p>
          <a:p>
            <a:r>
              <a:rPr lang="pt-BR" dirty="0" smtClean="0"/>
              <a:t>Integração</a:t>
            </a:r>
          </a:p>
          <a:p>
            <a:r>
              <a:rPr lang="pt-BR" dirty="0" smtClean="0"/>
              <a:t>escalabilidade</a:t>
            </a:r>
            <a:endParaRPr lang="pt-BR" dirty="0" smtClean="0"/>
          </a:p>
          <a:p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Desvantagem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Conectividade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73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pt-BR" smtClean="0"/>
              <a:t>Historia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dirty="0" smtClean="0"/>
              <a:t>A origem da Internet ocorreu na área militar, DARPA agencia militar americana criou um sistema que garantia a integridade da informação caso uma das conexões da rede sofresse um ataque inimigo, pois o tráfego nela poderia ser automaticamente encaminhado para outras conexões.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dirty="0" smtClean="0"/>
              <a:t>Em 1983 a Internet foi liberada para troca de conteúdo entre universidades e em 1989 ela iniciou a sua disponibilização para aplicação comercial.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pt-BR" smtClean="0"/>
              <a:t>Historia</a:t>
            </a:r>
          </a:p>
        </p:txBody>
      </p:sp>
      <p:sp>
        <p:nvSpPr>
          <p:cNvPr id="13315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514350" indent="-514350">
              <a:buFont typeface="Tw Cen MT" pitchFamily="34" charset="0"/>
              <a:buAutoNum type="arabicPeriod"/>
            </a:pPr>
            <a:r>
              <a:rPr lang="pt-BR" dirty="0" smtClean="0"/>
              <a:t>Comunicação</a:t>
            </a:r>
          </a:p>
          <a:p>
            <a:pPr marL="514350" indent="-514350">
              <a:buFont typeface="Tw Cen MT" pitchFamily="34" charset="0"/>
              <a:buAutoNum type="arabicPeriod"/>
            </a:pPr>
            <a:r>
              <a:rPr lang="pt-BR" dirty="0" smtClean="0"/>
              <a:t>Conteúdo Estático</a:t>
            </a:r>
          </a:p>
          <a:p>
            <a:pPr marL="514350" indent="-514350">
              <a:buFont typeface="Tw Cen MT" pitchFamily="34" charset="0"/>
              <a:buAutoNum type="arabicPeriod"/>
            </a:pPr>
            <a:r>
              <a:rPr lang="pt-BR" dirty="0" smtClean="0"/>
              <a:t>Conteúdo Dinâmico</a:t>
            </a:r>
          </a:p>
          <a:p>
            <a:pPr marL="514350" indent="-514350">
              <a:buFont typeface="Tw Cen MT" pitchFamily="34" charset="0"/>
              <a:buAutoNum type="arabicPeriod"/>
            </a:pPr>
            <a:r>
              <a:rPr lang="pt-BR" dirty="0" smtClean="0"/>
              <a:t>Serviços</a:t>
            </a:r>
          </a:p>
          <a:p>
            <a:pPr marL="514350" indent="-514350">
              <a:buFont typeface="Tw Cen MT" pitchFamily="34" charset="0"/>
              <a:buAutoNum type="arabicPeriod"/>
            </a:pPr>
            <a:r>
              <a:rPr lang="pt-BR" dirty="0" err="1" smtClean="0"/>
              <a:t>Inteligencia</a:t>
            </a:r>
            <a:r>
              <a:rPr lang="pt-BR" dirty="0" smtClean="0"/>
              <a:t> Artificial e IOT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da Web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Web 1.0 </a:t>
            </a:r>
          </a:p>
          <a:p>
            <a:pPr lvl="1"/>
            <a:r>
              <a:rPr lang="pt-BR" dirty="0"/>
              <a:t>Sites com conteúdos estáticos, produzidos maioritariamente por empresas e instituições, com pouca interatividade entre os internautas</a:t>
            </a:r>
            <a:endParaRPr lang="pt-BR" dirty="0" smtClean="0"/>
          </a:p>
          <a:p>
            <a:r>
              <a:rPr lang="pt-BR" dirty="0" smtClean="0"/>
              <a:t>Web 2.0</a:t>
            </a:r>
          </a:p>
          <a:p>
            <a:pPr lvl="1"/>
            <a:r>
              <a:rPr lang="pt-BR" dirty="0"/>
              <a:t>Conteúdos produzido pelo próprios internautas, maior interatividade online através de Blogs e sites como o </a:t>
            </a:r>
            <a:r>
              <a:rPr lang="pt-BR" dirty="0" err="1" smtClean="0"/>
              <a:t>Youtube</a:t>
            </a:r>
            <a:r>
              <a:rPr lang="pt-BR" dirty="0" smtClean="0"/>
              <a:t>, </a:t>
            </a:r>
            <a:r>
              <a:rPr lang="pt-BR" dirty="0" err="1" smtClean="0"/>
              <a:t>facebook</a:t>
            </a:r>
            <a:r>
              <a:rPr lang="pt-BR" dirty="0" smtClean="0"/>
              <a:t>, </a:t>
            </a:r>
            <a:r>
              <a:rPr lang="pt-BR" dirty="0" err="1" smtClean="0"/>
              <a:t>twitter</a:t>
            </a:r>
            <a:r>
              <a:rPr lang="pt-BR" dirty="0" smtClean="0"/>
              <a:t> e etc.</a:t>
            </a:r>
          </a:p>
        </p:txBody>
      </p:sp>
    </p:spTree>
    <p:extLst>
      <p:ext uri="{BB962C8B-B14F-4D97-AF65-F5344CB8AC3E}">
        <p14:creationId xmlns:p14="http://schemas.microsoft.com/office/powerpoint/2010/main" val="742691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Evolução da Web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sz="2800" dirty="0"/>
              <a:t>Web 3.0</a:t>
            </a:r>
          </a:p>
          <a:p>
            <a:pPr lvl="1"/>
            <a:r>
              <a:rPr lang="pt-BR" sz="2400" dirty="0"/>
              <a:t> Esta nova geração prevê que os conteúdos online estarão organizados de forma semântica, muito mais personalizados para cada internauta, sites e aplicações inteligentes e publicidade baseada nas pesquisas e nos comportamentos.</a:t>
            </a:r>
          </a:p>
          <a:p>
            <a:r>
              <a:rPr lang="pt-BR" sz="2800" dirty="0"/>
              <a:t>Web 4.0</a:t>
            </a:r>
          </a:p>
          <a:p>
            <a:pPr lvl="1"/>
            <a:r>
              <a:rPr lang="pt-BR" sz="2400" dirty="0" smtClean="0"/>
              <a:t>mobilidade </a:t>
            </a:r>
            <a:r>
              <a:rPr lang="pt-BR" sz="2400" dirty="0"/>
              <a:t>e a </a:t>
            </a:r>
            <a:r>
              <a:rPr lang="pt-BR" sz="2400" dirty="0" smtClean="0"/>
              <a:t>ubiquidade, </a:t>
            </a:r>
            <a:r>
              <a:rPr lang="pt-BR" sz="2400" dirty="0"/>
              <a:t>essa nova era funciona como um enorme sistema operacional dinâmico e inteligente, capaz de utilizar e interpretar as informações e os dados disponíveis para suportar a tomada de decisões. Isso tudo de forma automática, através de um sistema complexo de inteligência artificial.</a:t>
            </a:r>
          </a:p>
        </p:txBody>
      </p:sp>
    </p:spTree>
    <p:extLst>
      <p:ext uri="{BB962C8B-B14F-4D97-AF65-F5344CB8AC3E}">
        <p14:creationId xmlns:p14="http://schemas.microsoft.com/office/powerpoint/2010/main" val="1358162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pt-BR" smtClean="0"/>
              <a:t>Topologia</a:t>
            </a:r>
          </a:p>
        </p:txBody>
      </p:sp>
      <p:pic>
        <p:nvPicPr>
          <p:cNvPr id="14339" name="Espaço Reservado para Conteúdo 3" descr="arquitetura_web_progweb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643063"/>
            <a:ext cx="8432800" cy="47831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pt-BR" smtClean="0"/>
              <a:t>Servidor de Aplicação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dirty="0" smtClean="0"/>
              <a:t>Servidor de Aplicação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smtClean="0"/>
              <a:t>Armazena as páginas e arquivos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smtClean="0"/>
              <a:t>Cuida da segurança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smtClean="0"/>
              <a:t>Gerencia as conexões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smtClean="0"/>
              <a:t>Configura os sites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dirty="0" smtClean="0"/>
              <a:t>Tipos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smtClean="0"/>
              <a:t>IIS – </a:t>
            </a:r>
            <a:r>
              <a:rPr lang="pt-BR" dirty="0" err="1" smtClean="0"/>
              <a:t>microsoft</a:t>
            </a:r>
            <a:endParaRPr lang="pt-BR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smtClean="0"/>
              <a:t>Apache – GNU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err="1" smtClean="0"/>
              <a:t>Glassfish</a:t>
            </a:r>
            <a:r>
              <a:rPr lang="pt-BR" dirty="0" smtClean="0"/>
              <a:t> - </a:t>
            </a:r>
            <a:r>
              <a:rPr lang="pt-BR" dirty="0" err="1" smtClean="0"/>
              <a:t>sun</a:t>
            </a:r>
            <a:r>
              <a:rPr lang="pt-BR" dirty="0" smtClean="0"/>
              <a:t>/</a:t>
            </a:r>
            <a:r>
              <a:rPr lang="pt-BR" dirty="0" err="1" smtClean="0"/>
              <a:t>oracle</a:t>
            </a:r>
            <a:endParaRPr lang="pt-BR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err="1" smtClean="0"/>
              <a:t>websphere</a:t>
            </a:r>
            <a:r>
              <a:rPr lang="pt-BR" dirty="0" smtClean="0"/>
              <a:t> – </a:t>
            </a:r>
            <a:r>
              <a:rPr lang="pt-BR" dirty="0" err="1" smtClean="0"/>
              <a:t>ibm</a:t>
            </a:r>
            <a:endParaRPr lang="pt-BR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err="1" smtClean="0"/>
              <a:t>JBoss</a:t>
            </a:r>
            <a:r>
              <a:rPr lang="pt-BR" dirty="0" smtClean="0"/>
              <a:t> </a:t>
            </a:r>
            <a:r>
              <a:rPr lang="pt-BR" dirty="0" smtClean="0"/>
              <a:t>– GNU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dirty="0" smtClean="0"/>
              <a:t>NODE JS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pt-BR" smtClean="0"/>
              <a:t>Paginas Estáticas</a:t>
            </a:r>
          </a:p>
        </p:txBody>
      </p:sp>
      <p:sp>
        <p:nvSpPr>
          <p:cNvPr id="16387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pt-BR" smtClean="0"/>
              <a:t>As páginas estáticas tem o objetivo em distribuir conteúdo:</a:t>
            </a:r>
          </a:p>
          <a:p>
            <a:pPr lvl="1"/>
            <a:r>
              <a:rPr lang="pt-BR" smtClean="0"/>
              <a:t>Texto</a:t>
            </a:r>
          </a:p>
          <a:p>
            <a:pPr lvl="1"/>
            <a:r>
              <a:rPr lang="pt-BR" smtClean="0"/>
              <a:t>Vídeo</a:t>
            </a:r>
          </a:p>
          <a:p>
            <a:pPr lvl="1"/>
            <a:r>
              <a:rPr lang="pt-BR" smtClean="0"/>
              <a:t>Áudio</a:t>
            </a:r>
          </a:p>
          <a:p>
            <a:pPr lvl="1"/>
            <a:r>
              <a:rPr lang="pt-BR" smtClean="0"/>
              <a:t>Imagem</a:t>
            </a:r>
          </a:p>
          <a:p>
            <a:r>
              <a:rPr lang="pt-BR" smtClean="0"/>
              <a:t>O formato mais  conhecido e o HTML  </a:t>
            </a:r>
          </a:p>
          <a:p>
            <a:pPr lvl="1"/>
            <a:endParaRPr lang="pt-BR" smtClean="0"/>
          </a:p>
          <a:p>
            <a:pPr lvl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pt-BR" smtClean="0"/>
              <a:t>Paginas Dinâmicas</a:t>
            </a:r>
          </a:p>
        </p:txBody>
      </p:sp>
      <p:sp>
        <p:nvSpPr>
          <p:cNvPr id="17411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pt-BR" dirty="0" smtClean="0"/>
              <a:t>Páginas dinâmicas são páginas que integram a disseminação de conteúdo e a aplicação de linguagens de programação.</a:t>
            </a:r>
          </a:p>
          <a:p>
            <a:r>
              <a:rPr lang="pt-BR" dirty="0" smtClean="0"/>
              <a:t>Permitem a consulta a banco de dados, acesso a arquivos e integração com serviços</a:t>
            </a:r>
          </a:p>
          <a:p>
            <a:pPr lvl="1"/>
            <a:r>
              <a:rPr lang="pt-BR" dirty="0" smtClean="0"/>
              <a:t>PHP</a:t>
            </a:r>
          </a:p>
          <a:p>
            <a:pPr lvl="1"/>
            <a:r>
              <a:rPr lang="pt-BR" dirty="0" smtClean="0"/>
              <a:t>ASPX</a:t>
            </a:r>
          </a:p>
          <a:p>
            <a:pPr lvl="1"/>
            <a:r>
              <a:rPr lang="pt-BR" dirty="0" smtClean="0"/>
              <a:t>PYTHON</a:t>
            </a:r>
            <a:endParaRPr lang="pt-BR" dirty="0" smtClean="0"/>
          </a:p>
          <a:p>
            <a:pPr lvl="1"/>
            <a:r>
              <a:rPr lang="pt-BR" dirty="0" smtClean="0"/>
              <a:t>JSP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Aplicações web estão presentes em todos os momentos da nossa vida, a interconectividade nos proporciona o compartilhamento de dados, informação e serviços.</a:t>
            </a:r>
          </a:p>
          <a:p>
            <a:r>
              <a:rPr lang="pt-BR" dirty="0" smtClean="0"/>
              <a:t>O desenvolvimento utilizando esta arquitetura e essencial para qualquer organização.</a:t>
            </a:r>
          </a:p>
          <a:p>
            <a:r>
              <a:rPr lang="pt-BR" dirty="0" smtClean="0"/>
              <a:t>E permite o acesso a todos os recursos dos conceitos de sistema distribuído e processamento avançado (Escalabilidade, Cluster e </a:t>
            </a:r>
            <a:r>
              <a:rPr lang="pt-BR" dirty="0" err="1" smtClean="0"/>
              <a:t>Cloud</a:t>
            </a:r>
            <a:r>
              <a:rPr lang="pt-BR" dirty="0" smtClean="0"/>
              <a:t>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12057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233</TotalTime>
  <Words>428</Words>
  <Application>Microsoft Office PowerPoint</Application>
  <PresentationFormat>Apresentação na tela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Tw Cen MT</vt:lpstr>
      <vt:lpstr>Wingdings</vt:lpstr>
      <vt:lpstr>Wingdings 2</vt:lpstr>
      <vt:lpstr>Mediano</vt:lpstr>
      <vt:lpstr>Programação WEB</vt:lpstr>
      <vt:lpstr>O que é ?</vt:lpstr>
      <vt:lpstr>Motivações </vt:lpstr>
      <vt:lpstr>Desvantagem</vt:lpstr>
      <vt:lpstr>Historia</vt:lpstr>
      <vt:lpstr>Historia</vt:lpstr>
      <vt:lpstr>Evolução da Web</vt:lpstr>
      <vt:lpstr>Evolução da Web</vt:lpstr>
      <vt:lpstr>Topologia</vt:lpstr>
      <vt:lpstr>Servidor de Aplicação</vt:lpstr>
      <vt:lpstr>Paginas Estáticas</vt:lpstr>
      <vt:lpstr>Paginas Dinâmicas</vt:lpstr>
      <vt:lpstr>Conclusão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Programação de Dispositivos Moveis</dc:title>
  <dc:creator>nglaser</dc:creator>
  <cp:lastModifiedBy>Professor</cp:lastModifiedBy>
  <cp:revision>35</cp:revision>
  <dcterms:created xsi:type="dcterms:W3CDTF">2013-02-08T17:26:03Z</dcterms:created>
  <dcterms:modified xsi:type="dcterms:W3CDTF">2019-02-09T10:22:55Z</dcterms:modified>
</cp:coreProperties>
</file>