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24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096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668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4038" indent="1588" algn="l" rtl="0" eaLnBrk="0" fontAlgn="base" hangingPunct="0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31E22-9F96-4D3D-A140-7911D358585E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5F0F-A188-44D0-86F9-A14F1F1F4AD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6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8475A3E-E929-4686-B99E-B0EDB8E08D41}"/>
              </a:ext>
            </a:extLst>
          </p:cNvPr>
          <p:cNvSpPr/>
          <p:nvPr/>
        </p:nvSpPr>
        <p:spPr bwMode="white">
          <a:xfrm>
            <a:off x="0" y="5970613"/>
            <a:ext cx="12192000" cy="88738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FCD0BF2-58FF-4E87-B170-3E5DA7B21668}"/>
              </a:ext>
            </a:extLst>
          </p:cNvPr>
          <p:cNvSpPr/>
          <p:nvPr/>
        </p:nvSpPr>
        <p:spPr>
          <a:xfrm>
            <a:off x="-11906" y="6053212"/>
            <a:ext cx="2998887" cy="71325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5B2ADB-C9DC-4DF5-A8FE-2F5698CA6680}"/>
              </a:ext>
            </a:extLst>
          </p:cNvPr>
          <p:cNvSpPr/>
          <p:nvPr/>
        </p:nvSpPr>
        <p:spPr>
          <a:xfrm>
            <a:off x="3146227" y="6044283"/>
            <a:ext cx="9045773" cy="71325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1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1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1">
                <a:solidFill>
                  <a:srgbClr val="FFFFFF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0EA270CB-367A-418E-9605-9EFC4BDD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204" y="6068839"/>
            <a:ext cx="2742903" cy="685354"/>
          </a:xfrm>
        </p:spPr>
        <p:txBody>
          <a:bodyPr>
            <a:noAutofit/>
          </a:bodyPr>
          <a:lstStyle>
            <a:lvl1pPr algn="ctr">
              <a:defRPr sz="1969">
                <a:solidFill>
                  <a:srgbClr val="FFFFFF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5C4FCBDF-EE03-4AA4-9DED-E937268D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0109" y="236637"/>
            <a:ext cx="7823895" cy="365001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D084A635-DE72-4A49-AECE-FCB3F108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228824"/>
            <a:ext cx="1117700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500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68399D37-0AB0-4E95-9BB9-43C7B6D0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E44BA2FD-9D1D-4110-A120-854ED396A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6D16DDBB-3E7A-4CEF-B3AA-A8655F63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78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E1623EC-A165-46C2-AB8F-CE1CE107B729}"/>
              </a:ext>
            </a:extLst>
          </p:cNvPr>
          <p:cNvSpPr/>
          <p:nvPr/>
        </p:nvSpPr>
        <p:spPr bwMode="white">
          <a:xfrm>
            <a:off x="0" y="1523628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724B0D5-8CEB-4DF9-9F0B-DC372FEB3629}"/>
              </a:ext>
            </a:extLst>
          </p:cNvPr>
          <p:cNvSpPr/>
          <p:nvPr/>
        </p:nvSpPr>
        <p:spPr>
          <a:xfrm>
            <a:off x="0" y="1600647"/>
            <a:ext cx="1727895" cy="99007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10ECD1F-4A4B-4609-AA8C-2731A48A0798}"/>
              </a:ext>
            </a:extLst>
          </p:cNvPr>
          <p:cNvSpPr/>
          <p:nvPr/>
        </p:nvSpPr>
        <p:spPr>
          <a:xfrm>
            <a:off x="1829098" y="1600647"/>
            <a:ext cx="10362902" cy="99007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1"/>
            <a:ext cx="9497484" cy="1673225"/>
          </a:xfrm>
        </p:spPr>
        <p:txBody>
          <a:bodyPr/>
          <a:lstStyle>
            <a:lvl1pPr marL="0" indent="0">
              <a:buNone/>
              <a:defRPr sz="2812">
                <a:solidFill>
                  <a:schemeClr val="tx2"/>
                </a:solidFill>
              </a:defRPr>
            </a:lvl1pPr>
            <a:lvl2pPr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30" b="0" cap="none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Espaço Reservado para Data 11">
            <a:extLst>
              <a:ext uri="{FF2B5EF4-FFF2-40B4-BE49-F238E27FC236}">
                <a16:creationId xmlns:a16="http://schemas.microsoft.com/office/drawing/2014/main" id="{DFEF7039-04CB-409A-BFCA-9FC0563B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8" name="Espaço Reservado para Número de Slide 12">
            <a:extLst>
              <a:ext uri="{FF2B5EF4-FFF2-40B4-BE49-F238E27FC236}">
                <a16:creationId xmlns:a16="http://schemas.microsoft.com/office/drawing/2014/main" id="{B5062802-76CD-4656-B52B-7A69F6D26C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451"/>
            <a:ext cx="1727895" cy="702097"/>
          </a:xfrm>
        </p:spPr>
        <p:txBody>
          <a:bodyPr>
            <a:noAutofit/>
          </a:bodyPr>
          <a:lstStyle>
            <a:lvl1pPr>
              <a:defRPr sz="2391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A41A6398-1637-443A-99AE-907A5A0FA3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777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7">
            <a:extLst>
              <a:ext uri="{FF2B5EF4-FFF2-40B4-BE49-F238E27FC236}">
                <a16:creationId xmlns:a16="http://schemas.microsoft.com/office/drawing/2014/main" id="{90FBE247-7CA1-474D-BD96-C87E13CA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6" name="Espaço Reservado para Número de Slide 9">
            <a:extLst>
              <a:ext uri="{FF2B5EF4-FFF2-40B4-BE49-F238E27FC236}">
                <a16:creationId xmlns:a16="http://schemas.microsoft.com/office/drawing/2014/main" id="{FCD9A72B-A390-44E0-BB99-C2CAE44B74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7" name="Espaço Reservado para Rodapé 11">
            <a:extLst>
              <a:ext uri="{FF2B5EF4-FFF2-40B4-BE49-F238E27FC236}">
                <a16:creationId xmlns:a16="http://schemas.microsoft.com/office/drawing/2014/main" id="{69EC06E0-E29B-494B-A3A3-9B756466CA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71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1"/>
            <a:ext cx="5181600" cy="35814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1969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Espaço Reservado para Data 9">
            <a:extLst>
              <a:ext uri="{FF2B5EF4-FFF2-40B4-BE49-F238E27FC236}">
                <a16:creationId xmlns:a16="http://schemas.microsoft.com/office/drawing/2014/main" id="{8020F351-CDE2-4BBB-9A70-3B49051F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8" name="Espaço Reservado para Número de Slide 11">
            <a:extLst>
              <a:ext uri="{FF2B5EF4-FFF2-40B4-BE49-F238E27FC236}">
                <a16:creationId xmlns:a16="http://schemas.microsoft.com/office/drawing/2014/main" id="{F1ABC3F5-0969-4B87-A4DB-C84D04537E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Rodapé 13">
            <a:extLst>
              <a:ext uri="{FF2B5EF4-FFF2-40B4-BE49-F238E27FC236}">
                <a16:creationId xmlns:a16="http://schemas.microsoft.com/office/drawing/2014/main" id="{B048D79C-993F-4358-B6FA-FEF38925FC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2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2C5C892C-115D-44AC-A6A6-73409BA3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8B4930DF-87D2-44B8-AC40-7498760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3E452486-0B90-4F05-8DBF-53D02C43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5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62DBD5-8D8C-491E-B9DB-AFF162D6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4DB168F-F80A-4AA4-95D1-A19231F82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A1E76A-FD5B-49B4-A1F6-FB542B6A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248549"/>
            <a:ext cx="711398" cy="3806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1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1" y="273050"/>
            <a:ext cx="10769600" cy="869950"/>
          </a:xfrm>
        </p:spPr>
        <p:txBody>
          <a:bodyPr/>
          <a:lstStyle>
            <a:lvl1pPr algn="l">
              <a:buNone/>
              <a:defRPr sz="443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95069" tIns="260092" rIns="195069" bIns="130046"/>
          <a:lstStyle>
            <a:lvl1pPr marL="0" indent="0">
              <a:spcAft>
                <a:spcPts val="1000"/>
              </a:spcAft>
              <a:buNone/>
              <a:defRPr sz="1828"/>
            </a:lvl1pPr>
            <a:lvl2pPr>
              <a:buNone/>
              <a:defRPr sz="1195"/>
            </a:lvl2pPr>
            <a:lvl3pPr>
              <a:buNone/>
              <a:defRPr sz="984"/>
            </a:lvl3pPr>
            <a:lvl4pPr>
              <a:buNone/>
              <a:defRPr sz="914"/>
            </a:lvl4pPr>
            <a:lvl5pPr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51DB8DC7-6F2A-4DA2-9755-A77BDB53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2CDE1017-DA41-431F-8FD2-9C3EAC9E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A50BFD3-98D3-46AF-974E-F36D481D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72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59FE44A-7850-4932-8E48-4FE32B745C36}"/>
              </a:ext>
            </a:extLst>
          </p:cNvPr>
          <p:cNvSpPr/>
          <p:nvPr/>
        </p:nvSpPr>
        <p:spPr bwMode="white">
          <a:xfrm>
            <a:off x="-11906" y="4572000"/>
            <a:ext cx="12192000" cy="8873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C94BB2D-BD2F-4603-89FB-2B96AD58925B}"/>
              </a:ext>
            </a:extLst>
          </p:cNvPr>
          <p:cNvSpPr/>
          <p:nvPr/>
        </p:nvSpPr>
        <p:spPr>
          <a:xfrm>
            <a:off x="-11906" y="4663530"/>
            <a:ext cx="1951137" cy="7132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065BCD-76B4-4A61-80AE-825627AE7453}"/>
              </a:ext>
            </a:extLst>
          </p:cNvPr>
          <p:cNvSpPr/>
          <p:nvPr/>
        </p:nvSpPr>
        <p:spPr>
          <a:xfrm>
            <a:off x="2059781" y="4654600"/>
            <a:ext cx="10132219" cy="71325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E4B2B16-D7C5-4515-B66E-090E080855D7}"/>
              </a:ext>
            </a:extLst>
          </p:cNvPr>
          <p:cNvSpPr/>
          <p:nvPr/>
        </p:nvSpPr>
        <p:spPr bwMode="white">
          <a:xfrm>
            <a:off x="1930302" y="0"/>
            <a:ext cx="133945" cy="68669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87"/>
            </a:lvl1pPr>
            <a:lvl2pPr>
              <a:buFontTx/>
              <a:buNone/>
              <a:defRPr sz="1195"/>
            </a:lvl2pPr>
            <a:lvl3pPr>
              <a:buFontTx/>
              <a:buNone/>
              <a:defRPr sz="984"/>
            </a:lvl3pPr>
            <a:lvl4pPr>
              <a:buFontTx/>
              <a:buNone/>
              <a:defRPr sz="914"/>
            </a:lvl4pPr>
            <a:lvl5pPr>
              <a:buFontTx/>
              <a:buNone/>
              <a:defRPr sz="914"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12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34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>
            <a:extLst>
              <a:ext uri="{FF2B5EF4-FFF2-40B4-BE49-F238E27FC236}">
                <a16:creationId xmlns:a16="http://schemas.microsoft.com/office/drawing/2014/main" id="{781E8E4A-C14C-4B60-A63D-817A2A70B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31399" y="6248549"/>
            <a:ext cx="3555504" cy="365001"/>
          </a:xfrm>
        </p:spPr>
        <p:txBody>
          <a:bodyPr rtlCol="0"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10" name="Espaço Reservado para Número de Slide 12">
            <a:extLst>
              <a:ext uri="{FF2B5EF4-FFF2-40B4-BE49-F238E27FC236}">
                <a16:creationId xmlns:a16="http://schemas.microsoft.com/office/drawing/2014/main" id="{10DE5822-DE3E-4BB2-8FA5-AF69DAFFA6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6878"/>
            <a:ext cx="1930301" cy="664145"/>
          </a:xfrm>
        </p:spPr>
        <p:txBody>
          <a:bodyPr/>
          <a:lstStyle>
            <a:lvl1pPr>
              <a:defRPr sz="2812"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Espaço Reservado para Rodapé 13">
            <a:extLst>
              <a:ext uri="{FF2B5EF4-FFF2-40B4-BE49-F238E27FC236}">
                <a16:creationId xmlns:a16="http://schemas.microsoft.com/office/drawing/2014/main" id="{7D7E3ED9-4574-4844-8853-2719AC52C5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134195" y="6248549"/>
            <a:ext cx="6096000" cy="365001"/>
          </a:xfrm>
        </p:spPr>
        <p:txBody>
          <a:bodyPr rtlCol="0"/>
          <a:lstStyle>
            <a:lvl1pPr>
              <a:defRPr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046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9E4EFBF8-7938-49C2-B677-6C41B7E2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5572CAFC-5297-492B-A7B6-9C609F3B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2AD4F668-2024-495F-8E19-0D557DCD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05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302349B-367E-4170-A673-7940596C85F8}"/>
              </a:ext>
            </a:extLst>
          </p:cNvPr>
          <p:cNvSpPr/>
          <p:nvPr/>
        </p:nvSpPr>
        <p:spPr bwMode="white">
          <a:xfrm>
            <a:off x="8128993" y="0"/>
            <a:ext cx="425648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4D24FAB-D47C-4A7F-8BF0-A825B5D6CAAE}"/>
              </a:ext>
            </a:extLst>
          </p:cNvPr>
          <p:cNvSpPr/>
          <p:nvPr/>
        </p:nvSpPr>
        <p:spPr>
          <a:xfrm>
            <a:off x="8190012" y="609451"/>
            <a:ext cx="303609" cy="6248549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698F19-6823-436F-AEA0-27B1B30E1CE7}"/>
              </a:ext>
            </a:extLst>
          </p:cNvPr>
          <p:cNvSpPr/>
          <p:nvPr/>
        </p:nvSpPr>
        <p:spPr>
          <a:xfrm>
            <a:off x="8190012" y="0"/>
            <a:ext cx="303609" cy="533549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2CD9530-470F-4A3A-9734-943B1258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7700" y="6248549"/>
            <a:ext cx="2946797" cy="365001"/>
          </a:xfrm>
        </p:spPr>
        <p:txBody>
          <a:bodyPr/>
          <a:lstStyle>
            <a:lvl1pPr>
              <a:defRPr/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EFE84D6C-0827-44A3-8A7D-FE398DA5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195" y="6248549"/>
            <a:ext cx="7430989" cy="365001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31039359-C92C-4888-86BD-4E0802C7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8074298" y="103808"/>
            <a:ext cx="533549" cy="325933"/>
          </a:xfrm>
        </p:spPr>
        <p:txBody>
          <a:bodyPr/>
          <a:lstStyle>
            <a:lvl1pPr>
              <a:defRPr/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765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21">
            <a:extLst>
              <a:ext uri="{FF2B5EF4-FFF2-40B4-BE49-F238E27FC236}">
                <a16:creationId xmlns:a16="http://schemas.microsoft.com/office/drawing/2014/main" id="{7B48563E-DF4F-4141-9DF7-E1E1A1C54F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602" y="228823"/>
            <a:ext cx="10871895" cy="99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  <a:endParaRPr lang="en-US" altLang="pt-BR"/>
          </a:p>
        </p:txBody>
      </p:sp>
      <p:sp>
        <p:nvSpPr>
          <p:cNvPr id="1027" name="Espaço Reservado para Texto 12">
            <a:extLst>
              <a:ext uri="{FF2B5EF4-FFF2-40B4-BE49-F238E27FC236}">
                <a16:creationId xmlns:a16="http://schemas.microsoft.com/office/drawing/2014/main" id="{05EA2DB4-B601-461A-B2AC-4335A4D1EC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7067" y="1600647"/>
            <a:ext cx="10870406" cy="452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14" name="Espaço Reservado para Data 13">
            <a:extLst>
              <a:ext uri="{FF2B5EF4-FFF2-40B4-BE49-F238E27FC236}">
                <a16:creationId xmlns:a16="http://schemas.microsoft.com/office/drawing/2014/main" id="{E731A495-EF5F-47A4-B95A-F0D2C4655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7505" y="6248549"/>
            <a:ext cx="3556992" cy="365001"/>
          </a:xfrm>
          <a:prstGeom prst="rect">
            <a:avLst/>
          </a:prstGeom>
        </p:spPr>
        <p:txBody>
          <a:bodyPr vert="horz" lIns="130046" tIns="65023" rIns="130046" bIns="65023" anchor="ctr" anchorCtr="0"/>
          <a:lstStyle>
            <a:lvl1pPr algn="l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fld id="{8C19FC17-4A1A-4F5D-9586-B355E55AFA45}" type="datetimeFigureOut">
              <a:rPr lang="pt-BR" smtClean="0"/>
              <a:t>27/11/2018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81696C-0861-4E18-9814-979C7A36E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601" y="6248549"/>
            <a:ext cx="7228583" cy="365001"/>
          </a:xfrm>
          <a:prstGeom prst="rect">
            <a:avLst/>
          </a:prstGeom>
        </p:spPr>
        <p:txBody>
          <a:bodyPr vert="horz" lIns="130046" tIns="65023" rIns="130046" bIns="65023" anchor="ctr"/>
          <a:lstStyle>
            <a:lvl1pPr algn="r" eaLnBrk="1" latinLnBrk="0" hangingPunct="1">
              <a:defRPr kumimoji="0" sz="1406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8EF8ADE-AD22-4B77-B561-A6AAAAC697AC}"/>
              </a:ext>
            </a:extLst>
          </p:cNvPr>
          <p:cNvSpPr/>
          <p:nvPr/>
        </p:nvSpPr>
        <p:spPr bwMode="white">
          <a:xfrm>
            <a:off x="0" y="1234530"/>
            <a:ext cx="12192000" cy="32035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0AAA473-0A7C-4A3C-8F4C-20FB40CE324B}"/>
              </a:ext>
            </a:extLst>
          </p:cNvPr>
          <p:cNvSpPr/>
          <p:nvPr/>
        </p:nvSpPr>
        <p:spPr>
          <a:xfrm>
            <a:off x="1" y="1280295"/>
            <a:ext cx="711398" cy="22882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136D01-B5F5-48AD-A693-D096463E53D1}"/>
              </a:ext>
            </a:extLst>
          </p:cNvPr>
          <p:cNvSpPr/>
          <p:nvPr/>
        </p:nvSpPr>
        <p:spPr>
          <a:xfrm>
            <a:off x="787301" y="1280295"/>
            <a:ext cx="11404699" cy="22882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 eaLnBrk="1" hangingPunct="1">
              <a:defRPr/>
            </a:pPr>
            <a:endParaRPr lang="en-US" sz="1266"/>
          </a:p>
        </p:txBody>
      </p:sp>
      <p:sp>
        <p:nvSpPr>
          <p:cNvPr id="23" name="Espaço Reservado para Número de Slide 22">
            <a:extLst>
              <a:ext uri="{FF2B5EF4-FFF2-40B4-BE49-F238E27FC236}">
                <a16:creationId xmlns:a16="http://schemas.microsoft.com/office/drawing/2014/main" id="{438B8A32-7964-4FC2-8654-A7D19765F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1272481"/>
            <a:ext cx="711398" cy="244451"/>
          </a:xfrm>
          <a:prstGeom prst="rect">
            <a:avLst/>
          </a:prstGeom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6" b="1">
                <a:solidFill>
                  <a:srgbClr val="FFFFFF"/>
                </a:solidFill>
              </a:defRPr>
            </a:lvl1pPr>
          </a:lstStyle>
          <a:p>
            <a:fld id="{E8EF73A7-CF88-40D5-B51A-B4C481C6D5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71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5pPr>
      <a:lvl6pPr marL="321457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6pPr>
      <a:lvl7pPr marL="642915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7pPr>
      <a:lvl8pPr marL="964372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8pPr>
      <a:lvl9pPr marL="1285829" algn="l" rtl="0" eaLnBrk="1" fontAlgn="base" hangingPunct="1">
        <a:spcBef>
          <a:spcPct val="0"/>
        </a:spcBef>
        <a:spcAft>
          <a:spcPct val="0"/>
        </a:spcAft>
        <a:defRPr sz="4430">
          <a:solidFill>
            <a:schemeClr val="tx2"/>
          </a:solidFill>
          <a:latin typeface="Tw Cen MT" pitchFamily="34" charset="0"/>
        </a:defRPr>
      </a:lvl9pPr>
    </p:titleStyle>
    <p:bodyStyle>
      <a:lvl1pPr marL="319225" indent="-319225" algn="l" rtl="0" eaLnBrk="1" fontAlgn="base" hangingPunct="1">
        <a:spcBef>
          <a:spcPts val="703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883" kern="1200">
          <a:solidFill>
            <a:schemeClr val="tx1"/>
          </a:solidFill>
          <a:latin typeface="+mn-lt"/>
          <a:ea typeface="+mn-ea"/>
          <a:cs typeface="+mn-cs"/>
        </a:defRPr>
      </a:lvl1pPr>
      <a:lvl2pPr marL="639566" indent="-273462" algn="l" rtl="0" eaLnBrk="1" fontAlgn="base" hangingPunct="1">
        <a:spcBef>
          <a:spcPts val="554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914145" indent="-227699" algn="l" rtl="0" eaLnBrk="1" fontAlgn="base" hangingPunct="1">
        <a:spcBef>
          <a:spcPts val="501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2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indent="-227699" algn="l" rtl="0" eaLnBrk="1" fontAlgn="base" hangingPunct="1">
        <a:spcBef>
          <a:spcPts val="404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9" indent="-227699" algn="l" rtl="0" eaLnBrk="1" fontAlgn="base" hangingPunct="1">
        <a:spcBef>
          <a:spcPts val="404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103012" indent="-228588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18" indent="-228588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24" indent="-228588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930" indent="-228588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28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8B3F2-D2AB-47A6-8891-A0D1925C3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Python 3 </a:t>
            </a:r>
            <a:r>
              <a:rPr lang="pt-BR" dirty="0" smtClean="0"/>
              <a:t>– </a:t>
            </a:r>
            <a:r>
              <a:rPr lang="pt-BR" dirty="0"/>
              <a:t>GUI – </a:t>
            </a:r>
            <a:r>
              <a:rPr lang="pt-BR" dirty="0" smtClean="0"/>
              <a:t>Outras BIBLIOTECAS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69B0F2-E055-4F6D-B5B2-9A0E5BEEA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PMI – Programação em micro informática</a:t>
            </a:r>
          </a:p>
        </p:txBody>
      </p:sp>
    </p:spTree>
    <p:extLst>
      <p:ext uri="{BB962C8B-B14F-4D97-AF65-F5344CB8AC3E}">
        <p14:creationId xmlns:p14="http://schemas.microsoft.com/office/powerpoint/2010/main" val="101339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Executar outros processos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O python possui a biblioteca subprocess que permite executar outros scripts to python, alem de comandos no shell e abrir aplicativos.</a:t>
            </a:r>
          </a:p>
          <a:p>
            <a:r>
              <a:rPr lang="pt-BR" dirty="0"/>
              <a:t>Para isto utilizamos a biblioteca </a:t>
            </a:r>
            <a:r>
              <a:rPr lang="pt-BR" b="1" dirty="0" smtClean="0">
                <a:solidFill>
                  <a:srgbClr val="FF0000"/>
                </a:solidFill>
              </a:rPr>
              <a:t>subprocess</a:t>
            </a:r>
          </a:p>
          <a:p>
            <a:pPr marL="366104" lvl="1" indent="0">
              <a:buNone/>
            </a:pPr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subprocess</a:t>
            </a:r>
            <a:endParaRPr lang="pt-B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6104" lvl="1" indent="0">
              <a:buNone/>
            </a:pPr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try:</a:t>
            </a:r>
          </a:p>
          <a:p>
            <a:pPr marL="366104" lvl="1" indent="0">
              <a:buNone/>
            </a:pPr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saida = subprocess.check_output(["calc.exe"]) </a:t>
            </a:r>
          </a:p>
          <a:p>
            <a:pPr marL="366104" lvl="1" indent="0">
              <a:buNone/>
            </a:pPr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 (saida</a:t>
            </a:r>
            <a:r>
              <a:rPr lang="pt-B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t-B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6104" lvl="1" indent="0">
              <a:buNone/>
            </a:pPr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except subprocess.CalledProcessError as e:                            </a:t>
            </a:r>
          </a:p>
          <a:p>
            <a:pPr marL="366104" lvl="1" indent="0">
              <a:buNone/>
            </a:pPr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 ("error code: {}".format(e.returncode))</a:t>
            </a:r>
            <a:endParaRPr lang="pt-B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42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Executar outros processos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try: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saida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subprocess.check_output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(["cmd.exe", "/C", "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"]) 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saida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except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subprocess.CalledProcessError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as e:                            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 ("error code: {}".format(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e.returncode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99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Executar outros processos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import os</a:t>
            </a:r>
          </a:p>
          <a:p>
            <a:pPr marL="0" indent="0">
              <a:buNone/>
            </a:pPr>
            <a:r>
              <a:rPr lang="sv-SE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os.system('python teste12d.py</a:t>
            </a:r>
            <a:r>
              <a:rPr lang="sv-SE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endParaRPr lang="sv-SE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import os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os.system('cmd dir')</a:t>
            </a:r>
          </a:p>
          <a:p>
            <a:pPr marL="0" indent="0">
              <a:buNone/>
            </a:pPr>
            <a:endParaRPr lang="pt-BR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import os</a:t>
            </a:r>
          </a:p>
          <a:p>
            <a:pPr marL="0" indent="0"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os.system('calc.exe')</a:t>
            </a:r>
          </a:p>
          <a:p>
            <a:pPr marL="0" indent="0">
              <a:buNone/>
            </a:pPr>
            <a:endParaRPr lang="pt-B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4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Outras funções da biblioteca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import os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# Devolve o diretório de trabalho atual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d = os.getcwd()     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print(d)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# Executa o comando mkdir no shell do sistema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os.system('mkdir today')  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# Altera o diretório de trabalho atual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os.chdir('today')   </a:t>
            </a:r>
          </a:p>
          <a:p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568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Outras funções da biblioteca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import os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#devolve uma lista com todas as funções do módulo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x = dir(os)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print(x)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#devolve uma extensa página de manual criada a partir das docstrings do módulo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y = help(os)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print(y)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67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Funçoes da biblioteca shutil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shutil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shutil.copyfile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('teste.txt', 'teste2.txt')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shutil.move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('teste2.txt', 'today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endParaRPr lang="pt-B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shutil.copytree faz uma copia recursiva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shutil.make_archive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Faz um arquivo compactado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#shutil.unpack_archive descompacta um arquivo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68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Funçoes da biblioteca </a:t>
            </a:r>
            <a:r>
              <a:rPr lang="pt-BR" dirty="0" smtClean="0"/>
              <a:t>urllib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Há diversos módulos para acesso e processamento de protocolos da internet. Dois dos mais simples são urllib2 para efetuar download de dados a partir de urls e smtplib para enviar mensagens de correio eletrônico</a:t>
            </a:r>
            <a:r>
              <a:rPr lang="pt-BR" dirty="0" smtClean="0"/>
              <a:t>: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urlopen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for line in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urlopen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("http://professor.norton.net.br"):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print(line)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63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Funçoes da biblioteca urllib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urlopen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for line in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urlopen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("http://professor.norton.net.br"):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if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("P2") in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(line):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print(line)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785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Funçoes da </a:t>
            </a:r>
            <a:r>
              <a:rPr lang="pt-BR"/>
              <a:t>biblioteca </a:t>
            </a:r>
            <a:r>
              <a:rPr lang="pt-BR"/>
              <a:t>smtplib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smtplib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server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smtplib.SMTP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('localhost')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server.sendmail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('soothsayer@example.org', '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jcaesar@example.org',"""To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jcaesar@example.orgFrom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soothsayer@example.orgBeware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the Ides of March.""")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server.quit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3763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F5330A68-DF3C-4A63-8D78-8101894F3248}" vid="{3156FDE6-B593-46DD-9D01-EA7FFAC2EA6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389</TotalTime>
  <Words>375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Courier New</vt:lpstr>
      <vt:lpstr>Gill Sans</vt:lpstr>
      <vt:lpstr>Tw Cen MT</vt:lpstr>
      <vt:lpstr>Wingdings</vt:lpstr>
      <vt:lpstr>Wingdings 2</vt:lpstr>
      <vt:lpstr>ヒラギノ角ゴ ProN W3</vt:lpstr>
      <vt:lpstr>Tema1</vt:lpstr>
      <vt:lpstr>Python 3 – GUI – Outras BIBLIOTECAS</vt:lpstr>
      <vt:lpstr>Executar outros processos</vt:lpstr>
      <vt:lpstr>Executar outros processos</vt:lpstr>
      <vt:lpstr>Executar outros processos</vt:lpstr>
      <vt:lpstr>Outras funções da biblioteca OS</vt:lpstr>
      <vt:lpstr>Outras funções da biblioteca OS</vt:lpstr>
      <vt:lpstr>Funçoes da biblioteca shutil</vt:lpstr>
      <vt:lpstr>Funçoes da biblioteca urllib</vt:lpstr>
      <vt:lpstr>Funçoes da biblioteca urllib</vt:lpstr>
      <vt:lpstr>Funçoes da biblioteca smtplib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3 - Introdução</dc:title>
  <dc:creator>Norton Glaser</dc:creator>
  <cp:lastModifiedBy>Norton Glaser</cp:lastModifiedBy>
  <cp:revision>57</cp:revision>
  <dcterms:created xsi:type="dcterms:W3CDTF">2018-10-21T19:31:01Z</dcterms:created>
  <dcterms:modified xsi:type="dcterms:W3CDTF">2018-11-27T18:40:20Z</dcterms:modified>
</cp:coreProperties>
</file>