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4524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9096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13668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18240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22860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7432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32004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36576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31E22-9F96-4D3D-A140-7911D358585E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55F0F-A188-44D0-86F9-A14F1F1F4AD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6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8475A3E-E929-4686-B99E-B0EDB8E08D41}"/>
              </a:ext>
            </a:extLst>
          </p:cNvPr>
          <p:cNvSpPr/>
          <p:nvPr/>
        </p:nvSpPr>
        <p:spPr bwMode="white">
          <a:xfrm>
            <a:off x="0" y="5970613"/>
            <a:ext cx="12192000" cy="887387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FCD0BF2-58FF-4E87-B170-3E5DA7B21668}"/>
              </a:ext>
            </a:extLst>
          </p:cNvPr>
          <p:cNvSpPr/>
          <p:nvPr/>
        </p:nvSpPr>
        <p:spPr>
          <a:xfrm>
            <a:off x="-11906" y="6053212"/>
            <a:ext cx="2998887" cy="71325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25B2ADB-C9DC-4DF5-A8FE-2F5698CA6680}"/>
              </a:ext>
            </a:extLst>
          </p:cNvPr>
          <p:cNvSpPr/>
          <p:nvPr/>
        </p:nvSpPr>
        <p:spPr>
          <a:xfrm>
            <a:off x="3146227" y="6044283"/>
            <a:ext cx="9045773" cy="71325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149601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149601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1">
                <a:solidFill>
                  <a:srgbClr val="FFFFFF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0EA270CB-367A-418E-9605-9EFC4BDD39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204" y="6068839"/>
            <a:ext cx="2742903" cy="685354"/>
          </a:xfrm>
        </p:spPr>
        <p:txBody>
          <a:bodyPr>
            <a:noAutofit/>
          </a:bodyPr>
          <a:lstStyle>
            <a:lvl1pPr algn="ctr">
              <a:defRPr sz="1969">
                <a:solidFill>
                  <a:srgbClr val="FFFFFF"/>
                </a:solidFill>
              </a:defRPr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5C4FCBDF-EE03-4AA4-9DED-E937268D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80109" y="236637"/>
            <a:ext cx="7823895" cy="365001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D084A635-DE72-4A49-AECE-FCB3F1084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228824"/>
            <a:ext cx="1117700" cy="3806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500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68399D37-0AB0-4E95-9BB9-43C7B6D0D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E44BA2FD-9D1D-4110-A120-854ED396A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6D16DDBB-3E7A-4CEF-B3AA-A8655F63C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78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E1623EC-A165-46C2-AB8F-CE1CE107B729}"/>
              </a:ext>
            </a:extLst>
          </p:cNvPr>
          <p:cNvSpPr/>
          <p:nvPr/>
        </p:nvSpPr>
        <p:spPr bwMode="white">
          <a:xfrm>
            <a:off x="0" y="1523628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724B0D5-8CEB-4DF9-9F0B-DC372FEB3629}"/>
              </a:ext>
            </a:extLst>
          </p:cNvPr>
          <p:cNvSpPr/>
          <p:nvPr/>
        </p:nvSpPr>
        <p:spPr>
          <a:xfrm>
            <a:off x="0" y="1600647"/>
            <a:ext cx="1727895" cy="99007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10ECD1F-4A4B-4609-AA8C-2731A48A0798}"/>
              </a:ext>
            </a:extLst>
          </p:cNvPr>
          <p:cNvSpPr/>
          <p:nvPr/>
        </p:nvSpPr>
        <p:spPr>
          <a:xfrm>
            <a:off x="1829098" y="1600647"/>
            <a:ext cx="10362902" cy="99007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28801" y="2743201"/>
            <a:ext cx="9497484" cy="1673225"/>
          </a:xfrm>
        </p:spPr>
        <p:txBody>
          <a:bodyPr/>
          <a:lstStyle>
            <a:lvl1pPr marL="0" indent="0">
              <a:buNone/>
              <a:defRPr sz="2812">
                <a:solidFill>
                  <a:schemeClr val="tx2"/>
                </a:solidFill>
              </a:defRPr>
            </a:lvl1pPr>
            <a:lvl2pPr>
              <a:buNone/>
              <a:defRPr sz="1828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17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30" b="0" cap="none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7" name="Espaço Reservado para Data 11">
            <a:extLst>
              <a:ext uri="{FF2B5EF4-FFF2-40B4-BE49-F238E27FC236}">
                <a16:creationId xmlns:a16="http://schemas.microsoft.com/office/drawing/2014/main" id="{DFEF7039-04CB-409A-BFCA-9FC0563B8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8" name="Espaço Reservado para Número de Slide 12">
            <a:extLst>
              <a:ext uri="{FF2B5EF4-FFF2-40B4-BE49-F238E27FC236}">
                <a16:creationId xmlns:a16="http://schemas.microsoft.com/office/drawing/2014/main" id="{B5062802-76CD-4656-B52B-7A69F6D26C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451"/>
            <a:ext cx="1727895" cy="702097"/>
          </a:xfrm>
        </p:spPr>
        <p:txBody>
          <a:bodyPr>
            <a:noAutofit/>
          </a:bodyPr>
          <a:lstStyle>
            <a:lvl1pPr>
              <a:defRPr sz="2391"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9" name="Espaço Reservado para Rodapé 13">
            <a:extLst>
              <a:ext uri="{FF2B5EF4-FFF2-40B4-BE49-F238E27FC236}">
                <a16:creationId xmlns:a16="http://schemas.microsoft.com/office/drawing/2014/main" id="{A41A6398-1637-443A-99AE-907A5A0FA30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777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7">
            <a:extLst>
              <a:ext uri="{FF2B5EF4-FFF2-40B4-BE49-F238E27FC236}">
                <a16:creationId xmlns:a16="http://schemas.microsoft.com/office/drawing/2014/main" id="{90FBE247-7CA1-474D-BD96-C87E13CA2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6" name="Espaço Reservado para Número de Slide 9">
            <a:extLst>
              <a:ext uri="{FF2B5EF4-FFF2-40B4-BE49-F238E27FC236}">
                <a16:creationId xmlns:a16="http://schemas.microsoft.com/office/drawing/2014/main" id="{FCD9A72B-A390-44E0-BB99-C2CAE44B74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7" name="Espaço Reservado para Rodapé 11">
            <a:extLst>
              <a:ext uri="{FF2B5EF4-FFF2-40B4-BE49-F238E27FC236}">
                <a16:creationId xmlns:a16="http://schemas.microsoft.com/office/drawing/2014/main" id="{69EC06E0-E29B-494B-A3A3-9B756466CA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71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812800" y="2438401"/>
            <a:ext cx="5181600" cy="35814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6400800" y="2438401"/>
            <a:ext cx="5181600" cy="35814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1969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1969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Espaço Reservado para Data 9">
            <a:extLst>
              <a:ext uri="{FF2B5EF4-FFF2-40B4-BE49-F238E27FC236}">
                <a16:creationId xmlns:a16="http://schemas.microsoft.com/office/drawing/2014/main" id="{8020F351-CDE2-4BBB-9A70-3B49051FA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8" name="Espaço Reservado para Número de Slide 11">
            <a:extLst>
              <a:ext uri="{FF2B5EF4-FFF2-40B4-BE49-F238E27FC236}">
                <a16:creationId xmlns:a16="http://schemas.microsoft.com/office/drawing/2014/main" id="{F1ABC3F5-0969-4B87-A4DB-C84D04537E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9" name="Espaço Reservado para Rodapé 13">
            <a:extLst>
              <a:ext uri="{FF2B5EF4-FFF2-40B4-BE49-F238E27FC236}">
                <a16:creationId xmlns:a16="http://schemas.microsoft.com/office/drawing/2014/main" id="{B048D79C-993F-4358-B6FA-FEF38925FC7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32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2C5C892C-115D-44AC-A6A6-73409BA3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8B4930DF-87D2-44B8-AC40-74987601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3E452486-0B90-4F05-8DBF-53D02C436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452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C62DBD5-8D8C-491E-B9DB-AFF162D6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4DB168F-F80A-4AA4-95D1-A19231F82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0A1E76A-FD5B-49B4-A1F6-FB542B6A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248549"/>
            <a:ext cx="711398" cy="3806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61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1" y="273050"/>
            <a:ext cx="10769600" cy="869950"/>
          </a:xfrm>
        </p:spPr>
        <p:txBody>
          <a:bodyPr/>
          <a:lstStyle>
            <a:lvl1pPr algn="l">
              <a:buNone/>
              <a:defRPr sz="443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95069" tIns="260092" rIns="195069" bIns="130046"/>
          <a:lstStyle>
            <a:lvl1pPr marL="0" indent="0">
              <a:spcAft>
                <a:spcPts val="1000"/>
              </a:spcAft>
              <a:buNone/>
              <a:defRPr sz="1828"/>
            </a:lvl1pPr>
            <a:lvl2pPr>
              <a:buNone/>
              <a:defRPr sz="1195"/>
            </a:lvl2pPr>
            <a:lvl3pPr>
              <a:buNone/>
              <a:defRPr sz="984"/>
            </a:lvl3pPr>
            <a:lvl4pPr>
              <a:buNone/>
              <a:defRPr sz="914"/>
            </a:lvl4pPr>
            <a:lvl5pPr>
              <a:buNone/>
              <a:defRPr sz="914"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51DB8DC7-6F2A-4DA2-9755-A77BDB53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2CDE1017-DA41-431F-8FD2-9C3EAC9E8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A50BFD3-98D3-46AF-974E-F36D481D6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72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59FE44A-7850-4932-8E48-4FE32B745C36}"/>
              </a:ext>
            </a:extLst>
          </p:cNvPr>
          <p:cNvSpPr/>
          <p:nvPr/>
        </p:nvSpPr>
        <p:spPr bwMode="white">
          <a:xfrm>
            <a:off x="-11906" y="4572000"/>
            <a:ext cx="12192000" cy="8873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C94BB2D-BD2F-4603-89FB-2B96AD58925B}"/>
              </a:ext>
            </a:extLst>
          </p:cNvPr>
          <p:cNvSpPr/>
          <p:nvPr/>
        </p:nvSpPr>
        <p:spPr>
          <a:xfrm>
            <a:off x="-11906" y="4663530"/>
            <a:ext cx="1951137" cy="71325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065BCD-76B4-4A61-80AE-825627AE7453}"/>
              </a:ext>
            </a:extLst>
          </p:cNvPr>
          <p:cNvSpPr/>
          <p:nvPr/>
        </p:nvSpPr>
        <p:spPr>
          <a:xfrm>
            <a:off x="2059781" y="4654600"/>
            <a:ext cx="10132219" cy="71325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E4B2B16-D7C5-4515-B66E-090E080855D7}"/>
              </a:ext>
            </a:extLst>
          </p:cNvPr>
          <p:cNvSpPr/>
          <p:nvPr/>
        </p:nvSpPr>
        <p:spPr bwMode="white">
          <a:xfrm>
            <a:off x="1930302" y="0"/>
            <a:ext cx="133945" cy="68669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87"/>
            </a:lvl1pPr>
            <a:lvl2pPr>
              <a:buFontTx/>
              <a:buNone/>
              <a:defRPr sz="1195"/>
            </a:lvl2pPr>
            <a:lvl3pPr>
              <a:buFontTx/>
              <a:buNone/>
              <a:defRPr sz="984"/>
            </a:lvl3pPr>
            <a:lvl4pPr>
              <a:buFontTx/>
              <a:buNone/>
              <a:defRPr sz="914"/>
            </a:lvl4pPr>
            <a:lvl5pPr>
              <a:buFontTx/>
              <a:buNone/>
              <a:defRPr sz="914"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/>
          <a:lstStyle>
            <a:lvl1pPr algn="l">
              <a:buNone/>
              <a:defRPr sz="2812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34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9" name="Espaço Reservado para Data 11">
            <a:extLst>
              <a:ext uri="{FF2B5EF4-FFF2-40B4-BE49-F238E27FC236}">
                <a16:creationId xmlns:a16="http://schemas.microsoft.com/office/drawing/2014/main" id="{781E8E4A-C14C-4B60-A63D-817A2A70B4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31399" y="6248549"/>
            <a:ext cx="3555504" cy="365001"/>
          </a:xfrm>
        </p:spPr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10" name="Espaço Reservado para Número de Slide 12">
            <a:extLst>
              <a:ext uri="{FF2B5EF4-FFF2-40B4-BE49-F238E27FC236}">
                <a16:creationId xmlns:a16="http://schemas.microsoft.com/office/drawing/2014/main" id="{10DE5822-DE3E-4BB2-8FA5-AF69DAFFA6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6878"/>
            <a:ext cx="1930301" cy="664145"/>
          </a:xfrm>
        </p:spPr>
        <p:txBody>
          <a:bodyPr/>
          <a:lstStyle>
            <a:lvl1pPr>
              <a:defRPr sz="2812"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11" name="Espaço Reservado para Rodapé 13">
            <a:extLst>
              <a:ext uri="{FF2B5EF4-FFF2-40B4-BE49-F238E27FC236}">
                <a16:creationId xmlns:a16="http://schemas.microsoft.com/office/drawing/2014/main" id="{7D7E3ED9-4574-4844-8853-2719AC52C5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134195" y="6248549"/>
            <a:ext cx="6096000" cy="365001"/>
          </a:xfrm>
        </p:spPr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046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9E4EFBF8-7938-49C2-B677-6C41B7E26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5572CAFC-5297-492B-A7B6-9C609F3B8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2AD4F668-2024-495F-8E19-0D557DCD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05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302349B-367E-4170-A673-7940596C85F8}"/>
              </a:ext>
            </a:extLst>
          </p:cNvPr>
          <p:cNvSpPr/>
          <p:nvPr/>
        </p:nvSpPr>
        <p:spPr bwMode="white">
          <a:xfrm>
            <a:off x="8128993" y="0"/>
            <a:ext cx="425648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4D24FAB-D47C-4A7F-8BF0-A825B5D6CAAE}"/>
              </a:ext>
            </a:extLst>
          </p:cNvPr>
          <p:cNvSpPr/>
          <p:nvPr/>
        </p:nvSpPr>
        <p:spPr>
          <a:xfrm>
            <a:off x="8190012" y="609451"/>
            <a:ext cx="303609" cy="6248549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698F19-6823-436F-AEA0-27B1B30E1CE7}"/>
              </a:ext>
            </a:extLst>
          </p:cNvPr>
          <p:cNvSpPr/>
          <p:nvPr/>
        </p:nvSpPr>
        <p:spPr>
          <a:xfrm>
            <a:off x="8190012" y="0"/>
            <a:ext cx="303609" cy="533549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22CD9530-470F-4A3A-9734-943B12581B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37700" y="6248549"/>
            <a:ext cx="2946797" cy="365001"/>
          </a:xfrm>
        </p:spPr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EFE84D6C-0827-44A3-8A7D-FE398DA54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0195" y="6248549"/>
            <a:ext cx="7430989" cy="365001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31039359-C92C-4888-86BD-4E0802C7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8074298" y="103808"/>
            <a:ext cx="533549" cy="325933"/>
          </a:xfrm>
        </p:spPr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765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21">
            <a:extLst>
              <a:ext uri="{FF2B5EF4-FFF2-40B4-BE49-F238E27FC236}">
                <a16:creationId xmlns:a16="http://schemas.microsoft.com/office/drawing/2014/main" id="{7B48563E-DF4F-4141-9DF7-E1E1A1C54FE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12602" y="228823"/>
            <a:ext cx="10871895" cy="99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  <a:endParaRPr lang="en-US" altLang="pt-BR"/>
          </a:p>
        </p:txBody>
      </p:sp>
      <p:sp>
        <p:nvSpPr>
          <p:cNvPr id="1027" name="Espaço Reservado para Texto 12">
            <a:extLst>
              <a:ext uri="{FF2B5EF4-FFF2-40B4-BE49-F238E27FC236}">
                <a16:creationId xmlns:a16="http://schemas.microsoft.com/office/drawing/2014/main" id="{05EA2DB4-B601-461A-B2AC-4335A4D1EC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17067" y="1600647"/>
            <a:ext cx="10870406" cy="452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14" name="Espaço Reservado para Data 13">
            <a:extLst>
              <a:ext uri="{FF2B5EF4-FFF2-40B4-BE49-F238E27FC236}">
                <a16:creationId xmlns:a16="http://schemas.microsoft.com/office/drawing/2014/main" id="{E731A495-EF5F-47A4-B95A-F0D2C4655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27505" y="6248549"/>
            <a:ext cx="3556992" cy="365001"/>
          </a:xfrm>
          <a:prstGeom prst="rect">
            <a:avLst/>
          </a:prstGeom>
        </p:spPr>
        <p:txBody>
          <a:bodyPr vert="horz" lIns="130046" tIns="65023" rIns="130046" bIns="65023" anchor="ctr" anchorCtr="0"/>
          <a:lstStyle>
            <a:lvl1pPr algn="l" eaLnBrk="1" latinLnBrk="0" hangingPunct="1">
              <a:defRPr kumimoji="0" sz="1406">
                <a:solidFill>
                  <a:schemeClr val="tx2"/>
                </a:solidFill>
              </a:defRPr>
            </a:lvl1pPr>
          </a:lstStyle>
          <a:p>
            <a:fld id="{8C19FC17-4A1A-4F5D-9586-B355E55AFA45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081696C-0861-4E18-9814-979C7A36E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601" y="6248549"/>
            <a:ext cx="7228583" cy="365001"/>
          </a:xfrm>
          <a:prstGeom prst="rect">
            <a:avLst/>
          </a:prstGeom>
        </p:spPr>
        <p:txBody>
          <a:bodyPr vert="horz" lIns="130046" tIns="65023" rIns="130046" bIns="65023" anchor="ctr"/>
          <a:lstStyle>
            <a:lvl1pPr algn="r" eaLnBrk="1" latinLnBrk="0" hangingPunct="1">
              <a:defRPr kumimoji="0" sz="1406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8EF8ADE-AD22-4B77-B561-A6AAAAC697AC}"/>
              </a:ext>
            </a:extLst>
          </p:cNvPr>
          <p:cNvSpPr/>
          <p:nvPr/>
        </p:nvSpPr>
        <p:spPr bwMode="white">
          <a:xfrm>
            <a:off x="0" y="1234530"/>
            <a:ext cx="12192000" cy="32035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0AAA473-0A7C-4A3C-8F4C-20FB40CE324B}"/>
              </a:ext>
            </a:extLst>
          </p:cNvPr>
          <p:cNvSpPr/>
          <p:nvPr/>
        </p:nvSpPr>
        <p:spPr>
          <a:xfrm>
            <a:off x="1" y="1280295"/>
            <a:ext cx="711398" cy="22882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5136D01-B5F5-48AD-A693-D096463E53D1}"/>
              </a:ext>
            </a:extLst>
          </p:cNvPr>
          <p:cNvSpPr/>
          <p:nvPr/>
        </p:nvSpPr>
        <p:spPr>
          <a:xfrm>
            <a:off x="787301" y="1280295"/>
            <a:ext cx="11404699" cy="22882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23" name="Espaço Reservado para Número de Slide 22">
            <a:extLst>
              <a:ext uri="{FF2B5EF4-FFF2-40B4-BE49-F238E27FC236}">
                <a16:creationId xmlns:a16="http://schemas.microsoft.com/office/drawing/2014/main" id="{438B8A32-7964-4FC2-8654-A7D19765F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1272481"/>
            <a:ext cx="711398" cy="244451"/>
          </a:xfrm>
          <a:prstGeom prst="rect">
            <a:avLst/>
          </a:prstGeom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406" b="1">
                <a:solidFill>
                  <a:srgbClr val="FFFFFF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71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3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5pPr>
      <a:lvl6pPr marL="321457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6pPr>
      <a:lvl7pPr marL="642915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7pPr>
      <a:lvl8pPr marL="964372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8pPr>
      <a:lvl9pPr marL="1285829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9pPr>
    </p:titleStyle>
    <p:bodyStyle>
      <a:lvl1pPr marL="319225" indent="-319225" algn="l" rtl="0" eaLnBrk="1" fontAlgn="base" hangingPunct="1">
        <a:spcBef>
          <a:spcPts val="703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883" kern="1200">
          <a:solidFill>
            <a:schemeClr val="tx1"/>
          </a:solidFill>
          <a:latin typeface="+mn-lt"/>
          <a:ea typeface="+mn-ea"/>
          <a:cs typeface="+mn-cs"/>
        </a:defRPr>
      </a:lvl1pPr>
      <a:lvl2pPr marL="639566" indent="-273462" algn="l" rtl="0" eaLnBrk="1" fontAlgn="base" hangingPunct="1">
        <a:spcBef>
          <a:spcPts val="554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914145" indent="-227699" algn="l" rtl="0" eaLnBrk="1" fontAlgn="base" hangingPunct="1">
        <a:spcBef>
          <a:spcPts val="501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2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58" indent="-227699" algn="l" rtl="0" eaLnBrk="1" fontAlgn="base" hangingPunct="1">
        <a:spcBef>
          <a:spcPts val="404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196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89" indent="-227699" algn="l" rtl="0" eaLnBrk="1" fontAlgn="base" hangingPunct="1">
        <a:spcBef>
          <a:spcPts val="404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1969" kern="1200">
          <a:solidFill>
            <a:schemeClr val="tx1"/>
          </a:solidFill>
          <a:latin typeface="+mn-lt"/>
          <a:ea typeface="+mn-ea"/>
          <a:cs typeface="+mn-cs"/>
        </a:defRPr>
      </a:lvl5pPr>
      <a:lvl6pPr marL="2103012" indent="-228588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318" indent="-228588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624" indent="-228588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930" indent="-228588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8B3F2-D2AB-47A6-8891-A0D1925C3A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Python 3 </a:t>
            </a:r>
            <a:r>
              <a:rPr lang="pt-BR" dirty="0" smtClean="0"/>
              <a:t>– ARQUIVOS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69B0F2-E055-4F6D-B5B2-9A0E5BEEA8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PMI – Programação em micro informática</a:t>
            </a:r>
          </a:p>
        </p:txBody>
      </p:sp>
    </p:spTree>
    <p:extLst>
      <p:ext uri="{BB962C8B-B14F-4D97-AF65-F5344CB8AC3E}">
        <p14:creationId xmlns:p14="http://schemas.microsoft.com/office/powerpoint/2010/main" val="101339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Manipulando Arquivos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O python é muito poderoso na manipulação de arquivos, servindo tanto como repositorio de dados assim como saida de relatórios e logs de processamento.</a:t>
            </a:r>
          </a:p>
          <a:p>
            <a:r>
              <a:rPr lang="pt-BR" dirty="0" smtClean="0"/>
              <a:t>Alem de arquivos de texto, tambem pode manipular arquivos XML, Planilhas e ate mesmo arquivos binarios.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515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Gravando um arquivo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arq = open(</a:t>
            </a:r>
            <a:r>
              <a:rPr lang="pt-BR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'lista.txt</a:t>
            </a:r>
            <a:r>
              <a:rPr lang="pt-BR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', 'w')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texto = """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Lista de Alunos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---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João </a:t>
            </a:r>
            <a:endParaRPr lang="pt-BR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Dani</a:t>
            </a:r>
            <a:endParaRPr lang="pt-B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Maria</a:t>
            </a:r>
            <a:endParaRPr lang="pt-B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"""</a:t>
            </a:r>
          </a:p>
          <a:p>
            <a:pPr marL="0" indent="0">
              <a:buNone/>
            </a:pPr>
            <a:r>
              <a:rPr lang="pt-BR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arq.write(texto)</a:t>
            </a:r>
          </a:p>
          <a:p>
            <a:pPr marL="0" indent="0">
              <a:buNone/>
            </a:pPr>
            <a:r>
              <a:rPr lang="pt-BR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arq.close()</a:t>
            </a:r>
            <a:endParaRPr lang="en-US" sz="24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53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Gravando um arquivo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arq</a:t>
            </a:r>
            <a:r>
              <a:rPr lang="en-US" sz="2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open(</a:t>
            </a:r>
            <a:r>
              <a:rPr lang="en-US" sz="28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'lista.txt</a:t>
            </a:r>
            <a:r>
              <a:rPr lang="en-US" sz="2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', 'w')</a:t>
            </a:r>
          </a:p>
          <a:p>
            <a:pPr marL="0" indent="0">
              <a:buNone/>
            </a:pP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texto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= []</a:t>
            </a:r>
          </a:p>
          <a:p>
            <a:pPr marL="0" indent="0">
              <a:buNone/>
            </a:pP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texto.append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Lista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de 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Alunos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\n')</a:t>
            </a:r>
          </a:p>
          <a:p>
            <a:pPr marL="0" indent="0">
              <a:buNone/>
            </a:pP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texto.append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('---\n')</a:t>
            </a:r>
          </a:p>
          <a:p>
            <a:pPr marL="0" indent="0">
              <a:buNone/>
            </a:pP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texto.append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João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\n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texto.append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(‘Dani\n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texto.append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'Maria')</a:t>
            </a:r>
            <a:endParaRPr 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arq.writelines</a:t>
            </a:r>
            <a:r>
              <a:rPr lang="en-US" sz="2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texto</a:t>
            </a:r>
            <a:r>
              <a:rPr lang="en-US" sz="2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arq.close</a:t>
            </a:r>
            <a:r>
              <a:rPr lang="en-US" sz="2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148152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Gravando um arquivo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Nesta linha identificamos o tipo de abertura do arquivo</a:t>
            </a:r>
          </a:p>
          <a:p>
            <a:pPr lvl="1"/>
            <a:r>
              <a:rPr lang="pt-BR" sz="2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arq = open('lista.txt', 'w')</a:t>
            </a:r>
          </a:p>
          <a:p>
            <a:pPr lvl="2"/>
            <a:r>
              <a:rPr lang="pt-BR" dirty="0" smtClean="0"/>
              <a:t>W = Write</a:t>
            </a:r>
          </a:p>
          <a:p>
            <a:pPr lvl="2"/>
            <a:r>
              <a:rPr lang="pt-BR" dirty="0" smtClean="0"/>
              <a:t>R = Read</a:t>
            </a:r>
          </a:p>
          <a:p>
            <a:pPr lvl="2"/>
            <a:r>
              <a:rPr lang="en-US" dirty="0"/>
              <a:t>r</a:t>
            </a:r>
            <a:r>
              <a:rPr lang="en-US" dirty="0" smtClean="0"/>
              <a:t>+ = Read and Write</a:t>
            </a:r>
          </a:p>
          <a:p>
            <a:pPr lvl="2"/>
            <a:r>
              <a:rPr lang="en-US" dirty="0" smtClean="0"/>
              <a:t>A = Appending</a:t>
            </a:r>
          </a:p>
          <a:p>
            <a:pPr marL="686446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589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Lendo um Arquivo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arq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open</a:t>
            </a: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('lista.txt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', 'r')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arq.read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arq.close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663402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Lendo um arquivo Linha a Linha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arq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open('lista.txt', 'r</a:t>
            </a: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line in </a:t>
            </a:r>
            <a:r>
              <a:rPr lang="en-US" b="1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arq.readlines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print line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37835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Pesquisando uma String dentro de um Arquivo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search 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‘FATEC'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check():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datafile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open('lista.txt', 'r')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for line in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datafile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if search in line: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found = True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break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else: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found = False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return found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765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Arquivos CSV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Comma-separated values (ou CSV) é um formato de arquivo que armazena dados tabelados, cujo grande uso data da época dos mainframes. Por serem bastante simples, arquivos .csv são comuns em todas as plataformas de computador.</a:t>
            </a:r>
          </a:p>
          <a:p>
            <a:r>
              <a:rPr lang="pt-BR" dirty="0" smtClean="0"/>
              <a:t>O </a:t>
            </a:r>
            <a:r>
              <a:rPr lang="pt-BR" dirty="0"/>
              <a:t>CSV é um implementação particular de arquivos de texto separados por um delimitador, que usa a vírgula e a quebra de linha para separar os valores. O formato também usa as aspas em campos no qual são usados os caracteres reservados (vírgula e quebra de linha). Essa robustez no formato torna o CSV mais amplo que outros formatos digitais do mesmo segmento.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692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Escrevendo um arquivo CSV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Vamos começar importando o módulo CSV. </a:t>
            </a:r>
            <a:endParaRPr lang="en-US" b="1" dirty="0" smtClean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import csv</a:t>
            </a:r>
            <a:endParaRPr lang="pt-BR" dirty="0" smtClean="0"/>
          </a:p>
          <a:p>
            <a:r>
              <a:rPr lang="pt-BR" dirty="0" smtClean="0"/>
              <a:t>Vamos </a:t>
            </a:r>
            <a:r>
              <a:rPr lang="pt-BR" dirty="0"/>
              <a:t>definir um objeto "writer" (chamado c) que poderá ser, em seguida, utilizado para gravar no arquivo CSV. </a:t>
            </a:r>
            <a:endParaRPr lang="en-US" dirty="0" smtClean="0"/>
          </a:p>
          <a:p>
            <a:pPr marL="366104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csv.writer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(open("MEUARQUIVO.csv", "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wb</a:t>
            </a: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"))</a:t>
            </a:r>
          </a:p>
          <a:p>
            <a:r>
              <a:rPr lang="pt-BR" dirty="0"/>
              <a:t>Agora vamos aplicar o método writerow para escrever uma linha. O método writerow toma um argumento: este argumento deve ser uma lista e cada elemento da lista equivale a uma coluna. Aqui, tentaremos fazer um caderno de endereços. </a:t>
            </a:r>
            <a:endParaRPr lang="pt-BR" dirty="0" smtClean="0"/>
          </a:p>
          <a:p>
            <a:pPr marL="0" indent="0">
              <a:buNone/>
            </a:pPr>
            <a:r>
              <a:rPr lang="pt-BR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c.writerow</a:t>
            </a: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(["Nome","Endereço","</a:t>
            </a:r>
            <a:r>
              <a:rPr lang="pt-BR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Telefone”])</a:t>
            </a:r>
            <a:endParaRPr lang="en-US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953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de um arquivo </a:t>
            </a:r>
            <a:r>
              <a:rPr lang="pt-BR" dirty="0" smtClean="0"/>
              <a:t>CSV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Primeiro, vamos criar um objeto "reader" (que chamaremos cr). </a:t>
            </a:r>
            <a:endParaRPr lang="pt-BR" dirty="0" smtClean="0"/>
          </a:p>
          <a:p>
            <a:pPr marL="366104" lvl="1" indent="0">
              <a:buNone/>
            </a:pP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csv.reader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(open("MEUARQUIVO.csv","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rb</a:t>
            </a: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"))</a:t>
            </a:r>
          </a:p>
          <a:p>
            <a:pPr marL="366104" lvl="1" indent="0">
              <a:buNone/>
            </a:pPr>
            <a:endParaRPr lang="pt-BR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dirty="0"/>
              <a:t>E aqui, obtemos cada linha (como uma lista de colunas) como essa: </a:t>
            </a:r>
            <a:endParaRPr lang="pt-BR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for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 in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print </a:t>
            </a: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</a:t>
            </a:r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dirty="0" smtClean="0"/>
              <a:t>Ou podemos extrair cada item da linha</a:t>
            </a:r>
            <a:r>
              <a:rPr lang="pt-BR" dirty="0"/>
              <a:t> </a:t>
            </a:r>
            <a:endParaRPr lang="pt-BR" dirty="0" smtClean="0"/>
          </a:p>
          <a:p>
            <a:pPr marL="366104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for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 in reader: print row[2], row[-2]</a:t>
            </a:r>
            <a:endParaRPr lang="pt-BR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79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Lendo arquivos do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xlrd</a:t>
            </a:r>
            <a:endParaRPr lang="en-US" sz="24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book = 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xlrd.open_workbook</a:t>
            </a:r>
            <a:r>
              <a:rPr lang="en-US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("meuarquivo.xls")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print "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Número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de abas: ", 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book.nsheets</a:t>
            </a:r>
            <a:endParaRPr lang="en-US" sz="24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print "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Nomes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das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Planilhas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:", 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book.sheet_names</a:t>
            </a:r>
            <a:r>
              <a:rPr lang="en-US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book.sheet_by_index</a:t>
            </a:r>
            <a:r>
              <a:rPr lang="en-US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(0)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print(sh.name,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sh.nrows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sh.ncols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Célula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D30 é ", 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sh.cell_value</a:t>
            </a:r>
            <a:r>
              <a:rPr lang="en-US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rowx</a:t>
            </a:r>
            <a:r>
              <a:rPr lang="en-US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=29, 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colx</a:t>
            </a:r>
            <a:r>
              <a:rPr lang="en-US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=3)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rx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in range(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sh.nrows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sh.row</a:t>
            </a:r>
            <a:r>
              <a:rPr lang="en-US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rx</a:t>
            </a:r>
            <a:r>
              <a:rPr lang="en-US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1547502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Escrevendo um Arquivo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2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xlrd</a:t>
            </a:r>
            <a:endParaRPr lang="en-US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book = </a:t>
            </a:r>
            <a:r>
              <a:rPr lang="en-US" sz="2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xlrd.open_workbook</a:t>
            </a: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("meuarquivo.xls")</a:t>
            </a:r>
          </a:p>
          <a:p>
            <a:pPr marL="0" indent="0"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2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book.sheet_by_index</a:t>
            </a: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['A1'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['B2'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ramo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['C3'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“telephone”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['D4'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“email”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book.save</a:t>
            </a:r>
            <a:r>
              <a:rPr lang="en-US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9212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F5330A68-DF3C-4A63-8D78-8101894F3248}" vid="{3156FDE6-B593-46DD-9D01-EA7FFAC2EA6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edian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304</TotalTime>
  <Words>478</Words>
  <Application>Microsoft Office PowerPoint</Application>
  <PresentationFormat>Widescreen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Courier New</vt:lpstr>
      <vt:lpstr>Gill Sans</vt:lpstr>
      <vt:lpstr>Tw Cen MT</vt:lpstr>
      <vt:lpstr>Wingdings</vt:lpstr>
      <vt:lpstr>Wingdings 2</vt:lpstr>
      <vt:lpstr>ヒラギノ角ゴ ProN W3</vt:lpstr>
      <vt:lpstr>Tema1</vt:lpstr>
      <vt:lpstr>Python 3 – ARQUIVOS</vt:lpstr>
      <vt:lpstr>Manipulando Arquivos</vt:lpstr>
      <vt:lpstr>Gravando um arquivo</vt:lpstr>
      <vt:lpstr>Gravando um arquivo</vt:lpstr>
      <vt:lpstr>Gravando um arquivo</vt:lpstr>
      <vt:lpstr>Lendo um Arquivo</vt:lpstr>
      <vt:lpstr>Lendo um arquivo Linha a Linha</vt:lpstr>
      <vt:lpstr>Pesquisando uma String dentro de um Arquivo</vt:lpstr>
      <vt:lpstr>Arquivos CSV</vt:lpstr>
      <vt:lpstr>Escrevendo um arquivo CSV</vt:lpstr>
      <vt:lpstr>Leitura de um arquivo CSV</vt:lpstr>
      <vt:lpstr>Lendo arquivos do excel</vt:lpstr>
      <vt:lpstr>Escrevendo um Arquivo Excel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3 - Introdução</dc:title>
  <dc:creator>Norton Glaser</dc:creator>
  <cp:lastModifiedBy>Norton Glaser</cp:lastModifiedBy>
  <cp:revision>46</cp:revision>
  <dcterms:created xsi:type="dcterms:W3CDTF">2018-10-21T19:31:01Z</dcterms:created>
  <dcterms:modified xsi:type="dcterms:W3CDTF">2018-11-06T17:37:40Z</dcterms:modified>
</cp:coreProperties>
</file>