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5" r:id="rId11"/>
    <p:sldId id="372" r:id="rId12"/>
    <p:sldId id="286" r:id="rId13"/>
    <p:sldId id="287" r:id="rId14"/>
    <p:sldId id="288" r:id="rId15"/>
    <p:sldId id="289" r:id="rId16"/>
    <p:sldId id="290" r:id="rId17"/>
    <p:sldId id="291" r:id="rId18"/>
    <p:sldId id="276" r:id="rId19"/>
    <p:sldId id="292" r:id="rId20"/>
    <p:sldId id="293" r:id="rId21"/>
    <p:sldId id="294" r:id="rId22"/>
    <p:sldId id="373" r:id="rId23"/>
    <p:sldId id="374" r:id="rId24"/>
    <p:sldId id="375" r:id="rId25"/>
    <p:sldId id="376" r:id="rId26"/>
    <p:sldId id="377" r:id="rId27"/>
    <p:sldId id="378" r:id="rId28"/>
    <p:sldId id="379" r:id="rId29"/>
    <p:sldId id="380" r:id="rId30"/>
    <p:sldId id="381" r:id="rId31"/>
    <p:sldId id="382" r:id="rId3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24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096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668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40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31E22-9F96-4D3D-A140-7911D358585E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5F0F-A188-44D0-86F9-A14F1F1F4A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6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F193B0-5259-46B8-8C8C-1ACEA0A2F2CF}" type="slidenum">
              <a:rPr lang="en-GB" altLang="pt-BR"/>
              <a:pPr/>
              <a:t>10</a:t>
            </a:fld>
            <a:endParaRPr lang="en-GB" altLang="pt-BR"/>
          </a:p>
        </p:txBody>
      </p:sp>
      <p:sp>
        <p:nvSpPr>
          <p:cNvPr id="1136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36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40307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E0970-606F-4D86-A98A-F33D778661D5}" type="slidenum">
              <a:rPr lang="en-GB" altLang="pt-BR"/>
              <a:pPr/>
              <a:t>11</a:t>
            </a:fld>
            <a:endParaRPr lang="en-GB" altLang="pt-BR"/>
          </a:p>
        </p:txBody>
      </p:sp>
      <p:sp>
        <p:nvSpPr>
          <p:cNvPr id="32153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2153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5288" cy="4103688"/>
          </a:xfrm>
          <a:noFill/>
          <a:ln/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82663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7EFF01-991D-49C9-BF8C-961F1E508926}" type="slidenum">
              <a:rPr lang="en-GB" altLang="pt-BR"/>
              <a:pPr/>
              <a:t>12</a:t>
            </a:fld>
            <a:endParaRPr lang="en-GB" altLang="pt-BR"/>
          </a:p>
        </p:txBody>
      </p:sp>
      <p:sp>
        <p:nvSpPr>
          <p:cNvPr id="11468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46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40494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58DABF-7091-41A7-863C-071F63F79426}" type="slidenum">
              <a:rPr lang="en-GB" altLang="pt-BR"/>
              <a:pPr/>
              <a:t>13</a:t>
            </a:fld>
            <a:endParaRPr lang="en-GB" altLang="pt-BR"/>
          </a:p>
        </p:txBody>
      </p:sp>
      <p:sp>
        <p:nvSpPr>
          <p:cNvPr id="1157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57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198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57AB61-FD07-4F5A-ABA1-B6D3828A79E8}" type="slidenum">
              <a:rPr lang="en-GB" altLang="pt-BR"/>
              <a:pPr/>
              <a:t>14</a:t>
            </a:fld>
            <a:endParaRPr lang="en-GB" altLang="pt-BR"/>
          </a:p>
        </p:txBody>
      </p:sp>
      <p:sp>
        <p:nvSpPr>
          <p:cNvPr id="11673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67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427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B7599B-1373-4E60-9710-E4A5B181915C}" type="slidenum">
              <a:rPr lang="en-GB" altLang="pt-BR"/>
              <a:pPr/>
              <a:t>15</a:t>
            </a:fld>
            <a:endParaRPr lang="en-GB" altLang="pt-BR"/>
          </a:p>
        </p:txBody>
      </p:sp>
      <p:sp>
        <p:nvSpPr>
          <p:cNvPr id="11776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776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79639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836AC1-E231-4D94-980D-23F896F3EF8B}" type="slidenum">
              <a:rPr lang="en-GB" altLang="pt-BR"/>
              <a:pPr/>
              <a:t>16</a:t>
            </a:fld>
            <a:endParaRPr lang="en-GB" altLang="pt-BR"/>
          </a:p>
        </p:txBody>
      </p:sp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2755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9048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81E670B-EDB4-48D6-B1F1-55A6EFA4F140}" type="slidenum">
              <a:rPr lang="en-GB" altLang="pt-BR"/>
              <a:pPr/>
              <a:t>17</a:t>
            </a:fld>
            <a:endParaRPr lang="en-GB" altLang="pt-BR"/>
          </a:p>
        </p:txBody>
      </p:sp>
      <p:sp>
        <p:nvSpPr>
          <p:cNvPr id="28877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88771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5142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Teste</a:t>
            </a:r>
            <a:r>
              <a:rPr lang="pt-BR" baseline="0" dirty="0"/>
              <a:t> um comentário de linha e outro comentário de múltiplas linhas no seu código.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2145B-DDDF-494D-A33B-AE2F17A885CF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7830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584B68-D69F-4F0D-9A98-D8586736FF04}" type="slidenum">
              <a:rPr lang="en-GB" altLang="pt-BR"/>
              <a:pPr/>
              <a:t>19</a:t>
            </a:fld>
            <a:endParaRPr lang="en-GB" altLang="pt-BR"/>
          </a:p>
        </p:txBody>
      </p:sp>
      <p:sp>
        <p:nvSpPr>
          <p:cNvPr id="33997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39971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0722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50AFB41-D886-47A7-8E59-EE73C7ECEAF5}" type="slidenum">
              <a:rPr lang="en-GB" altLang="pt-BR"/>
              <a:pPr/>
              <a:t>20</a:t>
            </a:fld>
            <a:endParaRPr lang="en-GB" altLang="pt-BR"/>
          </a:p>
        </p:txBody>
      </p:sp>
      <p:sp>
        <p:nvSpPr>
          <p:cNvPr id="34201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42019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1688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641C73-3057-4EAC-82EB-28C7E92E14F6}" type="slidenum">
              <a:rPr lang="en-GB" altLang="pt-BR"/>
              <a:pPr/>
              <a:t>21</a:t>
            </a:fld>
            <a:endParaRPr lang="en-GB" altLang="pt-BR"/>
          </a:p>
        </p:txBody>
      </p:sp>
      <p:sp>
        <p:nvSpPr>
          <p:cNvPr id="12288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288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4771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8475A3E-E929-4686-B99E-B0EDB8E08D41}"/>
              </a:ext>
            </a:extLst>
          </p:cNvPr>
          <p:cNvSpPr/>
          <p:nvPr/>
        </p:nvSpPr>
        <p:spPr bwMode="white">
          <a:xfrm>
            <a:off x="0" y="5970613"/>
            <a:ext cx="12192000" cy="88738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FCD0BF2-58FF-4E87-B170-3E5DA7B21668}"/>
              </a:ext>
            </a:extLst>
          </p:cNvPr>
          <p:cNvSpPr/>
          <p:nvPr/>
        </p:nvSpPr>
        <p:spPr>
          <a:xfrm>
            <a:off x="-11906" y="6053212"/>
            <a:ext cx="2998887" cy="71325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5B2ADB-C9DC-4DF5-A8FE-2F5698CA6680}"/>
              </a:ext>
            </a:extLst>
          </p:cNvPr>
          <p:cNvSpPr/>
          <p:nvPr/>
        </p:nvSpPr>
        <p:spPr>
          <a:xfrm>
            <a:off x="3146227" y="6044283"/>
            <a:ext cx="9045773" cy="71325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1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1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1">
                <a:solidFill>
                  <a:srgbClr val="FFFFFF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0EA270CB-367A-418E-9605-9EFC4BDD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204" y="6068839"/>
            <a:ext cx="2742903" cy="685354"/>
          </a:xfrm>
        </p:spPr>
        <p:txBody>
          <a:bodyPr>
            <a:noAutofit/>
          </a:bodyPr>
          <a:lstStyle>
            <a:lvl1pPr algn="ctr">
              <a:defRPr sz="1969">
                <a:solidFill>
                  <a:srgbClr val="FFFFFF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5C4FCBDF-EE03-4AA4-9DED-E937268D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0109" y="236637"/>
            <a:ext cx="7823895" cy="365001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D084A635-DE72-4A49-AECE-FCB3F108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228824"/>
            <a:ext cx="1117700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500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68399D37-0AB0-4E95-9BB9-43C7B6D0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E44BA2FD-9D1D-4110-A120-854ED396A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6D16DDBB-3E7A-4CEF-B3AA-A8655F63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78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1623EC-A165-46C2-AB8F-CE1CE107B729}"/>
              </a:ext>
            </a:extLst>
          </p:cNvPr>
          <p:cNvSpPr/>
          <p:nvPr/>
        </p:nvSpPr>
        <p:spPr bwMode="white">
          <a:xfrm>
            <a:off x="0" y="1523628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724B0D5-8CEB-4DF9-9F0B-DC372FEB3629}"/>
              </a:ext>
            </a:extLst>
          </p:cNvPr>
          <p:cNvSpPr/>
          <p:nvPr/>
        </p:nvSpPr>
        <p:spPr>
          <a:xfrm>
            <a:off x="0" y="1600647"/>
            <a:ext cx="1727895" cy="99007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10ECD1F-4A4B-4609-AA8C-2731A48A0798}"/>
              </a:ext>
            </a:extLst>
          </p:cNvPr>
          <p:cNvSpPr/>
          <p:nvPr/>
        </p:nvSpPr>
        <p:spPr>
          <a:xfrm>
            <a:off x="1829098" y="1600647"/>
            <a:ext cx="10362902" cy="99007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1"/>
            <a:ext cx="9497484" cy="1673225"/>
          </a:xfrm>
        </p:spPr>
        <p:txBody>
          <a:bodyPr/>
          <a:lstStyle>
            <a:lvl1pPr marL="0" indent="0">
              <a:buNone/>
              <a:defRPr sz="2812">
                <a:solidFill>
                  <a:schemeClr val="tx2"/>
                </a:solidFill>
              </a:defRPr>
            </a:lvl1pPr>
            <a:lvl2pPr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30" b="0" cap="none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Espaço Reservado para Data 11">
            <a:extLst>
              <a:ext uri="{FF2B5EF4-FFF2-40B4-BE49-F238E27FC236}">
                <a16:creationId xmlns:a16="http://schemas.microsoft.com/office/drawing/2014/main" id="{DFEF7039-04CB-409A-BFCA-9FC0563B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B5062802-76CD-4656-B52B-7A69F6D26C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451"/>
            <a:ext cx="1727895" cy="702097"/>
          </a:xfrm>
        </p:spPr>
        <p:txBody>
          <a:bodyPr>
            <a:noAutofit/>
          </a:bodyPr>
          <a:lstStyle>
            <a:lvl1pPr>
              <a:defRPr sz="2391"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A41A6398-1637-443A-99AE-907A5A0FA3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777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7">
            <a:extLst>
              <a:ext uri="{FF2B5EF4-FFF2-40B4-BE49-F238E27FC236}">
                <a16:creationId xmlns:a16="http://schemas.microsoft.com/office/drawing/2014/main" id="{90FBE247-7CA1-474D-BD96-C87E13CA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FCD9A72B-A390-44E0-BB99-C2CAE44B74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Rodapé 11">
            <a:extLst>
              <a:ext uri="{FF2B5EF4-FFF2-40B4-BE49-F238E27FC236}">
                <a16:creationId xmlns:a16="http://schemas.microsoft.com/office/drawing/2014/main" id="{69EC06E0-E29B-494B-A3A3-9B756466CA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71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Espaço Reservado para Data 9">
            <a:extLst>
              <a:ext uri="{FF2B5EF4-FFF2-40B4-BE49-F238E27FC236}">
                <a16:creationId xmlns:a16="http://schemas.microsoft.com/office/drawing/2014/main" id="{8020F351-CDE2-4BBB-9A70-3B49051F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8" name="Espaço Reservado para Número de Slide 11">
            <a:extLst>
              <a:ext uri="{FF2B5EF4-FFF2-40B4-BE49-F238E27FC236}">
                <a16:creationId xmlns:a16="http://schemas.microsoft.com/office/drawing/2014/main" id="{F1ABC3F5-0969-4B87-A4DB-C84D04537E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B048D79C-993F-4358-B6FA-FEF38925FC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2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2C5C892C-115D-44AC-A6A6-73409BA3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8B4930DF-87D2-44B8-AC40-7498760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3E452486-0B90-4F05-8DBF-53D02C43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5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62DBD5-8D8C-491E-B9DB-AFF162D6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4DB168F-F80A-4AA4-95D1-A19231F82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A1E76A-FD5B-49B4-A1F6-FB542B6A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248549"/>
            <a:ext cx="711398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1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1" y="273050"/>
            <a:ext cx="10769600" cy="869950"/>
          </a:xfrm>
        </p:spPr>
        <p:txBody>
          <a:bodyPr/>
          <a:lstStyle>
            <a:lvl1pPr algn="l">
              <a:buNone/>
              <a:defRPr sz="443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95069" tIns="260092" rIns="195069" bIns="130046"/>
          <a:lstStyle>
            <a:lvl1pPr marL="0" indent="0">
              <a:spcAft>
                <a:spcPts val="1000"/>
              </a:spcAft>
              <a:buNone/>
              <a:defRPr sz="1828"/>
            </a:lvl1pPr>
            <a:lvl2pPr>
              <a:buNone/>
              <a:defRPr sz="1195"/>
            </a:lvl2pPr>
            <a:lvl3pPr>
              <a:buNone/>
              <a:defRPr sz="984"/>
            </a:lvl3pPr>
            <a:lvl4pPr>
              <a:buNone/>
              <a:defRPr sz="914"/>
            </a:lvl4pPr>
            <a:lvl5pPr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51DB8DC7-6F2A-4DA2-9755-A77BDB53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2CDE1017-DA41-431F-8FD2-9C3EAC9E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A50BFD3-98D3-46AF-974E-F36D481D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72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59FE44A-7850-4932-8E48-4FE32B745C36}"/>
              </a:ext>
            </a:extLst>
          </p:cNvPr>
          <p:cNvSpPr/>
          <p:nvPr/>
        </p:nvSpPr>
        <p:spPr bwMode="white">
          <a:xfrm>
            <a:off x="-11906" y="4572000"/>
            <a:ext cx="12192000" cy="8873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C94BB2D-BD2F-4603-89FB-2B96AD58925B}"/>
              </a:ext>
            </a:extLst>
          </p:cNvPr>
          <p:cNvSpPr/>
          <p:nvPr/>
        </p:nvSpPr>
        <p:spPr>
          <a:xfrm>
            <a:off x="-11906" y="4663530"/>
            <a:ext cx="1951137" cy="7132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065BCD-76B4-4A61-80AE-825627AE7453}"/>
              </a:ext>
            </a:extLst>
          </p:cNvPr>
          <p:cNvSpPr/>
          <p:nvPr/>
        </p:nvSpPr>
        <p:spPr>
          <a:xfrm>
            <a:off x="2059781" y="4654600"/>
            <a:ext cx="10132219" cy="71325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E4B2B16-D7C5-4515-B66E-090E080855D7}"/>
              </a:ext>
            </a:extLst>
          </p:cNvPr>
          <p:cNvSpPr/>
          <p:nvPr/>
        </p:nvSpPr>
        <p:spPr bwMode="white">
          <a:xfrm>
            <a:off x="1930302" y="0"/>
            <a:ext cx="133945" cy="68669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87"/>
            </a:lvl1pPr>
            <a:lvl2pPr>
              <a:buFontTx/>
              <a:buNone/>
              <a:defRPr sz="1195"/>
            </a:lvl2pPr>
            <a:lvl3pPr>
              <a:buFontTx/>
              <a:buNone/>
              <a:defRPr sz="984"/>
            </a:lvl3pPr>
            <a:lvl4pPr>
              <a:buFontTx/>
              <a:buNone/>
              <a:defRPr sz="914"/>
            </a:lvl4pPr>
            <a:lvl5pPr>
              <a:buFontTx/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12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34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>
            <a:extLst>
              <a:ext uri="{FF2B5EF4-FFF2-40B4-BE49-F238E27FC236}">
                <a16:creationId xmlns:a16="http://schemas.microsoft.com/office/drawing/2014/main" id="{781E8E4A-C14C-4B60-A63D-817A2A70B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31399" y="6248549"/>
            <a:ext cx="3555504" cy="365001"/>
          </a:xfrm>
        </p:spPr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10DE5822-DE3E-4BB2-8FA5-AF69DAFFA6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6878"/>
            <a:ext cx="1930301" cy="664145"/>
          </a:xfrm>
        </p:spPr>
        <p:txBody>
          <a:bodyPr/>
          <a:lstStyle>
            <a:lvl1pPr>
              <a:defRPr sz="2812"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Rodapé 13">
            <a:extLst>
              <a:ext uri="{FF2B5EF4-FFF2-40B4-BE49-F238E27FC236}">
                <a16:creationId xmlns:a16="http://schemas.microsoft.com/office/drawing/2014/main" id="{7D7E3ED9-4574-4844-8853-2719AC52C5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134195" y="6248549"/>
            <a:ext cx="6096000" cy="365001"/>
          </a:xfrm>
        </p:spPr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046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9E4EFBF8-7938-49C2-B677-6C41B7E2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5572CAFC-5297-492B-A7B6-9C609F3B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2AD4F668-2024-495F-8E19-0D557DCD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05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302349B-367E-4170-A673-7940596C85F8}"/>
              </a:ext>
            </a:extLst>
          </p:cNvPr>
          <p:cNvSpPr/>
          <p:nvPr/>
        </p:nvSpPr>
        <p:spPr bwMode="white">
          <a:xfrm>
            <a:off x="8128993" y="0"/>
            <a:ext cx="425648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4D24FAB-D47C-4A7F-8BF0-A825B5D6CAAE}"/>
              </a:ext>
            </a:extLst>
          </p:cNvPr>
          <p:cNvSpPr/>
          <p:nvPr/>
        </p:nvSpPr>
        <p:spPr>
          <a:xfrm>
            <a:off x="8190012" y="609451"/>
            <a:ext cx="303609" cy="6248549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698F19-6823-436F-AEA0-27B1B30E1CE7}"/>
              </a:ext>
            </a:extLst>
          </p:cNvPr>
          <p:cNvSpPr/>
          <p:nvPr/>
        </p:nvSpPr>
        <p:spPr>
          <a:xfrm>
            <a:off x="8190012" y="0"/>
            <a:ext cx="303609" cy="533549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2CD9530-470F-4A3A-9734-943B1258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7700" y="6248549"/>
            <a:ext cx="2946797" cy="365001"/>
          </a:xfrm>
        </p:spPr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EFE84D6C-0827-44A3-8A7D-FE398DA5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195" y="6248549"/>
            <a:ext cx="7430989" cy="365001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31039359-C92C-4888-86BD-4E0802C7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8074298" y="103808"/>
            <a:ext cx="533549" cy="325933"/>
          </a:xfrm>
        </p:spPr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765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8589"/>
            <a:ext cx="10955867" cy="14319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76333" cy="45132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89134" y="1600200"/>
            <a:ext cx="5376333" cy="45132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0"/>
          </p:nvPr>
        </p:nvSpPr>
        <p:spPr>
          <a:xfrm>
            <a:off x="609600" y="6245225"/>
            <a:ext cx="2827867" cy="463550"/>
          </a:xfrm>
        </p:spPr>
        <p:txBody>
          <a:bodyPr/>
          <a:lstStyle>
            <a:lvl1pPr>
              <a:defRPr/>
            </a:lvl1pPr>
          </a:lstStyle>
          <a:p>
            <a:endParaRPr lang="en-GB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idx="11"/>
          </p:nvPr>
        </p:nvSpPr>
        <p:spPr>
          <a:xfrm>
            <a:off x="4165600" y="6245225"/>
            <a:ext cx="3843867" cy="463550"/>
          </a:xfrm>
        </p:spPr>
        <p:txBody>
          <a:bodyPr/>
          <a:lstStyle>
            <a:lvl1pPr>
              <a:defRPr/>
            </a:lvl1pPr>
          </a:lstStyle>
          <a:p>
            <a:endParaRPr lang="en-GB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2"/>
          </p:nvPr>
        </p:nvSpPr>
        <p:spPr>
          <a:xfrm>
            <a:off x="8737600" y="6245225"/>
            <a:ext cx="2827867" cy="463550"/>
          </a:xfrm>
        </p:spPr>
        <p:txBody>
          <a:bodyPr/>
          <a:lstStyle>
            <a:lvl1pPr>
              <a:defRPr/>
            </a:lvl1pPr>
          </a:lstStyle>
          <a:p>
            <a:fld id="{8870BDA2-5F13-46C2-AFF5-9D29DFEE6A50}" type="slidenum">
              <a:rPr lang="en-GB" altLang="pt-BR"/>
              <a:pPr/>
              <a:t>‹nº›</a:t>
            </a:fld>
            <a:endParaRPr lang="en-GB" altLang="pt-BR"/>
          </a:p>
        </p:txBody>
      </p:sp>
    </p:spTree>
    <p:extLst>
      <p:ext uri="{BB962C8B-B14F-4D97-AF65-F5344CB8AC3E}">
        <p14:creationId xmlns:p14="http://schemas.microsoft.com/office/powerpoint/2010/main" val="272754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21">
            <a:extLst>
              <a:ext uri="{FF2B5EF4-FFF2-40B4-BE49-F238E27FC236}">
                <a16:creationId xmlns:a16="http://schemas.microsoft.com/office/drawing/2014/main" id="{7B48563E-DF4F-4141-9DF7-E1E1A1C54F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602" y="228823"/>
            <a:ext cx="10871895" cy="99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  <a:endParaRPr lang="en-US" altLang="pt-BR"/>
          </a:p>
        </p:txBody>
      </p:sp>
      <p:sp>
        <p:nvSpPr>
          <p:cNvPr id="1027" name="Espaço Reservado para Texto 12">
            <a:extLst>
              <a:ext uri="{FF2B5EF4-FFF2-40B4-BE49-F238E27FC236}">
                <a16:creationId xmlns:a16="http://schemas.microsoft.com/office/drawing/2014/main" id="{05EA2DB4-B601-461A-B2AC-4335A4D1EC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7067" y="1600647"/>
            <a:ext cx="10870406" cy="452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14" name="Espaço Reservado para Data 13">
            <a:extLst>
              <a:ext uri="{FF2B5EF4-FFF2-40B4-BE49-F238E27FC236}">
                <a16:creationId xmlns:a16="http://schemas.microsoft.com/office/drawing/2014/main" id="{E731A495-EF5F-47A4-B95A-F0D2C4655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7505" y="6248549"/>
            <a:ext cx="3556992" cy="365001"/>
          </a:xfrm>
          <a:prstGeom prst="rect">
            <a:avLst/>
          </a:prstGeom>
        </p:spPr>
        <p:txBody>
          <a:bodyPr vert="horz" lIns="130046" tIns="65023" rIns="130046" bIns="65023" anchor="ctr" anchorCtr="0"/>
          <a:lstStyle>
            <a:lvl1pPr algn="l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21/10/2018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81696C-0861-4E18-9814-979C7A36E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601" y="6248549"/>
            <a:ext cx="7228583" cy="365001"/>
          </a:xfrm>
          <a:prstGeom prst="rect">
            <a:avLst/>
          </a:prstGeom>
        </p:spPr>
        <p:txBody>
          <a:bodyPr vert="horz" lIns="130046" tIns="65023" rIns="130046" bIns="65023" anchor="ctr"/>
          <a:lstStyle>
            <a:lvl1pPr algn="r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8EF8ADE-AD22-4B77-B561-A6AAAAC697AC}"/>
              </a:ext>
            </a:extLst>
          </p:cNvPr>
          <p:cNvSpPr/>
          <p:nvPr/>
        </p:nvSpPr>
        <p:spPr bwMode="white">
          <a:xfrm>
            <a:off x="0" y="1234530"/>
            <a:ext cx="12192000" cy="32035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0AAA473-0A7C-4A3C-8F4C-20FB40CE324B}"/>
              </a:ext>
            </a:extLst>
          </p:cNvPr>
          <p:cNvSpPr/>
          <p:nvPr/>
        </p:nvSpPr>
        <p:spPr>
          <a:xfrm>
            <a:off x="1" y="1280295"/>
            <a:ext cx="711398" cy="22882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136D01-B5F5-48AD-A693-D096463E53D1}"/>
              </a:ext>
            </a:extLst>
          </p:cNvPr>
          <p:cNvSpPr/>
          <p:nvPr/>
        </p:nvSpPr>
        <p:spPr>
          <a:xfrm>
            <a:off x="787301" y="1280295"/>
            <a:ext cx="11404699" cy="22882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3" name="Espaço Reservado para Número de Slide 22">
            <a:extLst>
              <a:ext uri="{FF2B5EF4-FFF2-40B4-BE49-F238E27FC236}">
                <a16:creationId xmlns:a16="http://schemas.microsoft.com/office/drawing/2014/main" id="{438B8A32-7964-4FC2-8654-A7D19765F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1272481"/>
            <a:ext cx="711398" cy="244451"/>
          </a:xfrm>
          <a:prstGeom prst="rect">
            <a:avLst/>
          </a:prstGeom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6" b="1">
                <a:solidFill>
                  <a:srgbClr val="FFFFFF"/>
                </a:solidFill>
              </a:defRPr>
            </a:lvl1pPr>
          </a:lstStyle>
          <a:p>
            <a:fld id="{E8EF73A7-CF88-40D5-B51A-B4C481C6D5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71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5pPr>
      <a:lvl6pPr marL="321457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6pPr>
      <a:lvl7pPr marL="642915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7pPr>
      <a:lvl8pPr marL="964372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8pPr>
      <a:lvl9pPr marL="1285829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9pPr>
    </p:titleStyle>
    <p:bodyStyle>
      <a:lvl1pPr marL="319225" indent="-319225" algn="l" rtl="0" eaLnBrk="1" fontAlgn="base" hangingPunct="1">
        <a:spcBef>
          <a:spcPts val="703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883" kern="1200">
          <a:solidFill>
            <a:schemeClr val="tx1"/>
          </a:solidFill>
          <a:latin typeface="+mn-lt"/>
          <a:ea typeface="+mn-ea"/>
          <a:cs typeface="+mn-cs"/>
        </a:defRPr>
      </a:lvl1pPr>
      <a:lvl2pPr marL="639566" indent="-273462" algn="l" rtl="0" eaLnBrk="1" fontAlgn="base" hangingPunct="1">
        <a:spcBef>
          <a:spcPts val="554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914145" indent="-227699" algn="l" rtl="0" eaLnBrk="1" fontAlgn="base" hangingPunct="1">
        <a:spcBef>
          <a:spcPts val="501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2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indent="-227699" algn="l" rtl="0" eaLnBrk="1" fontAlgn="base" hangingPunct="1">
        <a:spcBef>
          <a:spcPts val="404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9" indent="-227699" algn="l" rtl="0" eaLnBrk="1" fontAlgn="base" hangingPunct="1">
        <a:spcBef>
          <a:spcPts val="404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103012" indent="-228588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18" indent="-228588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24" indent="-228588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930" indent="-228588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8B3F2-D2AB-47A6-8891-A0D1925C3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Python 3 - Introdução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69B0F2-E055-4F6D-B5B2-9A0E5BEEA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PMI – Programação em micro informática</a:t>
            </a:r>
          </a:p>
        </p:txBody>
      </p:sp>
    </p:spTree>
    <p:extLst>
      <p:ext uri="{BB962C8B-B14F-4D97-AF65-F5344CB8AC3E}">
        <p14:creationId xmlns:p14="http://schemas.microsoft.com/office/powerpoint/2010/main" val="101339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FC89B-EFA3-411A-9488-720B9FAF0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C70F39-570C-4662-BE3D-571CBEDF96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Python é uma linguagem de </a:t>
            </a:r>
            <a:r>
              <a:rPr lang="pt-BR" dirty="0" err="1"/>
              <a:t>de</a:t>
            </a:r>
            <a:r>
              <a:rPr lang="pt-BR" dirty="0"/>
              <a:t> script, imperativa, orientada a objetos, funcional, de tipagem dinâmica e forte. </a:t>
            </a:r>
          </a:p>
          <a:p>
            <a:r>
              <a:rPr lang="pt-BR" dirty="0"/>
              <a:t>Foi lançada 1991  por Guido van </a:t>
            </a:r>
            <a:r>
              <a:rPr lang="pt-BR" dirty="0" err="1"/>
              <a:t>Rossum</a:t>
            </a:r>
            <a:r>
              <a:rPr lang="pt-BR" dirty="0"/>
              <a:t> em 1991 hoje e mantido e organização sem fins lucrativos Python Software Foundation. </a:t>
            </a:r>
          </a:p>
          <a:p>
            <a:r>
              <a:rPr lang="pt-BR" dirty="0"/>
              <a:t>Prioriza a legibilidade do código sobre a velocidade ou expressividade. Combina uma sintaxe concisa e clara com os recursos poderosos de sua biblioteca padrão e por módulos e frameworks desenvolvidos por terceiros.</a:t>
            </a:r>
          </a:p>
        </p:txBody>
      </p:sp>
    </p:spTree>
    <p:extLst>
      <p:ext uri="{BB962C8B-B14F-4D97-AF65-F5344CB8AC3E}">
        <p14:creationId xmlns:p14="http://schemas.microsoft.com/office/powerpoint/2010/main" val="261371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3AD7B-05AE-4852-82FB-2CA295BC7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819939-114A-4544-8E6A-1109C21512D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Atualmente Python é uma das linguagens mais utilizadas em grandes projetos no mundo. Engenheiros de software de empresas como Google afirmam que o uso de Python é essencial para o funcionamento de famosas ferramentas do Google. “C++ quando necessitamos, Python quando podemos”.</a:t>
            </a:r>
          </a:p>
          <a:p>
            <a:r>
              <a:rPr lang="pt-BR" dirty="0"/>
              <a:t>As ferramentas Google </a:t>
            </a:r>
            <a:r>
              <a:rPr lang="pt-BR" dirty="0" err="1"/>
              <a:t>Doc</a:t>
            </a:r>
            <a:r>
              <a:rPr lang="pt-BR" dirty="0"/>
              <a:t>, </a:t>
            </a:r>
            <a:r>
              <a:rPr lang="pt-BR" dirty="0" err="1"/>
              <a:t>Picasa</a:t>
            </a:r>
            <a:r>
              <a:rPr lang="pt-BR" dirty="0"/>
              <a:t>, Orkut Help, dentre outras da empresa americana Google utilizam a linguagem Python.</a:t>
            </a:r>
          </a:p>
        </p:txBody>
      </p:sp>
    </p:spTree>
    <p:extLst>
      <p:ext uri="{BB962C8B-B14F-4D97-AF65-F5344CB8AC3E}">
        <p14:creationId xmlns:p14="http://schemas.microsoft.com/office/powerpoint/2010/main" val="2430589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4F067-5D41-49BE-B905-E9D5B2925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6F6A0B-2D65-4552-BAF2-DED281F0321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Diversas empresas que fabricam distribuições Linux utilizam softwares personalizados feitos em Python: Novell (</a:t>
            </a:r>
            <a:r>
              <a:rPr lang="pt-BR" dirty="0" err="1"/>
              <a:t>SuSE</a:t>
            </a:r>
            <a:r>
              <a:rPr lang="pt-BR" dirty="0"/>
              <a:t> e Open </a:t>
            </a:r>
            <a:r>
              <a:rPr lang="pt-BR" dirty="0" err="1"/>
              <a:t>SuSE</a:t>
            </a:r>
            <a:r>
              <a:rPr lang="pt-BR" dirty="0"/>
              <a:t>), Canonical (Ubuntu), </a:t>
            </a:r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, dentre outras.</a:t>
            </a:r>
          </a:p>
          <a:p>
            <a:r>
              <a:rPr lang="pt-BR" dirty="0"/>
              <a:t>A Microsoft também investe fortemente em Python, no desenvolvimento da linguagem para o .NET Framework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2000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341F8-BB96-4616-AFC4-D2E03BD80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que Python?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3DA046-AD2C-49CC-B3DB-DDF04847DD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Python é portável, você não precisa compilar seu programa cada vez que muda de sistema operacional, basta apenas que exista um interpretador Python instalado.</a:t>
            </a:r>
          </a:p>
          <a:p>
            <a:r>
              <a:rPr lang="pt-BR" dirty="0"/>
              <a:t>Python é open-</a:t>
            </a:r>
            <a:r>
              <a:rPr lang="pt-BR" dirty="0" err="1"/>
              <a:t>source</a:t>
            </a:r>
            <a:r>
              <a:rPr lang="pt-BR" dirty="0"/>
              <a:t> com licença flexível, há uma comunidade que desenvolve a linguagem, que está sempre aprimorando-a e qualquer um de nós pode fazer parte dessa comunidade. A licença flexível nos permite desenvolver softwares proprietários com ferramentas livres.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8138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89F71-4A0D-44A1-8CFD-0B5EE6BA2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Onde encontrar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7C1697-4197-4774-9732-36BDB3DFF2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E possível encontrar o interpretador do </a:t>
            </a:r>
            <a:r>
              <a:rPr lang="pt-BR" dirty="0" err="1"/>
              <a:t>python</a:t>
            </a:r>
            <a:r>
              <a:rPr lang="pt-BR" dirty="0"/>
              <a:t> para diversos sistemas operacionais em :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b="1" dirty="0">
                <a:solidFill>
                  <a:srgbClr val="FF0000"/>
                </a:solidFill>
              </a:rPr>
              <a:t>https://www.python.org/downloads/</a:t>
            </a:r>
          </a:p>
        </p:txBody>
      </p:sp>
    </p:spTree>
    <p:extLst>
      <p:ext uri="{BB962C8B-B14F-4D97-AF65-F5344CB8AC3E}">
        <p14:creationId xmlns:p14="http://schemas.microsoft.com/office/powerpoint/2010/main" val="1598996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995C6-9A7E-4E94-9E33-DBA4DE35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Utilizando o interpretador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97B215-9924-42DE-803F-F50FA7D68DC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executar o interpretador no Windows, vá em Iniciar &gt; Executar e digite </a:t>
            </a:r>
            <a:r>
              <a:rPr lang="pt-BR" dirty="0" err="1"/>
              <a:t>python</a:t>
            </a:r>
            <a:r>
              <a:rPr lang="pt-BR" dirty="0"/>
              <a:t>.</a:t>
            </a:r>
          </a:p>
          <a:p>
            <a:r>
              <a:rPr lang="pt-BR" dirty="0"/>
              <a:t>Vale lembrar que o Python deve estar devidamente instalado.</a:t>
            </a:r>
          </a:p>
          <a:p>
            <a:r>
              <a:rPr lang="pt-BR" dirty="0"/>
              <a:t>É possível que não funcione desta forma, pois o Python pode não estar configurado no PATH do Windows, neste caso é necessário achar o diretório de instalação do Python e executar o arquivo python.exe.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6807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77A8E-1670-4378-9B85-98D222DB7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Utilizando o interpretador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79BA8F-2710-4B7B-863A-D693729FCB2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8E089-EB54-4373-84CE-E75A36E9D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46" y="2962274"/>
            <a:ext cx="3305175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8ED09991-07F5-4CA9-B34D-3489696E8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436" y="2271712"/>
            <a:ext cx="636270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992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E7BCA-6B19-453B-97DF-FD7AA385F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Utilizando o interpretador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AA1969-1844-4A92-9DC3-FBB6D16307B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executar o interpretador no Linux, abra o terminal e digite “</a:t>
            </a:r>
            <a:r>
              <a:rPr lang="pt-BR" dirty="0" err="1"/>
              <a:t>python</a:t>
            </a:r>
            <a:r>
              <a:rPr lang="pt-BR" dirty="0"/>
              <a:t>”.</a:t>
            </a:r>
          </a:p>
          <a:p>
            <a:r>
              <a:rPr lang="pt-BR" dirty="0"/>
              <a:t>Todas as distribuições Linux que trazem interface gráfica hoje vêm com o Python instalado, já que diversos softwares para este sistema operacional são feitos em Python. Desta forma, geralmente não é necessário instalar o Python em distribuições Linux.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1232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1143000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>
                <a:latin typeface="Verdana" panose="020B0604030504040204" pitchFamily="34" charset="0"/>
              </a:rPr>
              <a:t>Sintaxe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276009" y="1712500"/>
            <a:ext cx="5664200" cy="4770153"/>
          </a:xfrm>
          <a:prstGeom prst="rect">
            <a:avLst/>
          </a:prstGeom>
          <a:solidFill>
            <a:srgbClr val="D9D9D9"/>
          </a:solidFill>
          <a:ln w="9525">
            <a:solidFill>
              <a:srgbClr val="961F1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en-GB" altLang="pt-BR" dirty="0">
                <a:solidFill>
                  <a:schemeClr val="tx1"/>
                </a:solidFill>
                <a:latin typeface="Courier New" panose="02070309020205020404" pitchFamily="49" charset="0"/>
              </a:rPr>
              <a:t>if x &gt; y:</a:t>
            </a:r>
          </a:p>
          <a:p>
            <a:pPr>
              <a:spcBef>
                <a:spcPts val="1125"/>
              </a:spcBef>
            </a:pPr>
            <a:r>
              <a:rPr lang="en-GB" altLang="pt-BR" dirty="0">
                <a:solidFill>
                  <a:schemeClr val="tx1"/>
                </a:solidFill>
                <a:latin typeface="Courier New" panose="02070309020205020404" pitchFamily="49" charset="0"/>
              </a:rPr>
              <a:t>    big = x</a:t>
            </a:r>
          </a:p>
          <a:p>
            <a:pPr>
              <a:spcBef>
                <a:spcPts val="1125"/>
              </a:spcBef>
            </a:pPr>
            <a:r>
              <a:rPr lang="en-GB" altLang="pt-BR" dirty="0">
                <a:solidFill>
                  <a:schemeClr val="tx1"/>
                </a:solidFill>
                <a:latin typeface="Courier New" panose="02070309020205020404" pitchFamily="49" charset="0"/>
              </a:rPr>
              <a:t>    small = y</a:t>
            </a:r>
          </a:p>
          <a:p>
            <a:pPr>
              <a:spcBef>
                <a:spcPts val="1125"/>
              </a:spcBef>
            </a:pPr>
            <a:r>
              <a:rPr lang="en-GB" altLang="pt-BR" dirty="0">
                <a:solidFill>
                  <a:schemeClr val="tx1"/>
                </a:solidFill>
                <a:latin typeface="Courier New" panose="02070309020205020404" pitchFamily="49" charset="0"/>
              </a:rPr>
              <a:t>else:</a:t>
            </a:r>
          </a:p>
          <a:p>
            <a:pPr>
              <a:spcBef>
                <a:spcPts val="1125"/>
              </a:spcBef>
            </a:pPr>
            <a:r>
              <a:rPr lang="en-GB" altLang="pt-BR" dirty="0">
                <a:solidFill>
                  <a:schemeClr val="tx1"/>
                </a:solidFill>
                <a:latin typeface="Courier New" panose="02070309020205020404" pitchFamily="49" charset="0"/>
              </a:rPr>
              <a:t>    big = y</a:t>
            </a:r>
          </a:p>
          <a:p>
            <a:pPr>
              <a:spcBef>
                <a:spcPts val="1125"/>
              </a:spcBef>
            </a:pPr>
            <a:r>
              <a:rPr lang="en-GB" altLang="pt-BR" dirty="0">
                <a:solidFill>
                  <a:schemeClr val="tx1"/>
                </a:solidFill>
                <a:latin typeface="Courier New" panose="02070309020205020404" pitchFamily="49" charset="0"/>
              </a:rPr>
              <a:t>    small = x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24069" y="3684104"/>
            <a:ext cx="5076825" cy="2246769"/>
          </a:xfrm>
          <a:prstGeom prst="rect">
            <a:avLst/>
          </a:prstGeom>
          <a:noFill/>
          <a:ln w="25400">
            <a:solidFill>
              <a:srgbClr val="961F19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Simples e objetivo! Não é preciso saber programação para entender este código, basta um conhecimento básico em inglês!</a:t>
            </a:r>
          </a:p>
        </p:txBody>
      </p:sp>
      <p:cxnSp>
        <p:nvCxnSpPr>
          <p:cNvPr id="26631" name="AutoShape 7"/>
          <p:cNvCxnSpPr>
            <a:cxnSpLocks noChangeShapeType="1"/>
            <a:stCxn id="26630" idx="0"/>
            <a:endCxn id="26627" idx="1"/>
          </p:cNvCxnSpPr>
          <p:nvPr/>
        </p:nvCxnSpPr>
        <p:spPr bwMode="auto">
          <a:xfrm rot="16200000" flipH="1">
            <a:off x="4412508" y="2234077"/>
            <a:ext cx="413473" cy="3313527"/>
          </a:xfrm>
          <a:prstGeom prst="curvedConnector4">
            <a:avLst>
              <a:gd name="adj1" fmla="val -55288"/>
              <a:gd name="adj2" fmla="val 88304"/>
            </a:avLst>
          </a:prstGeom>
          <a:noFill/>
          <a:ln w="9525">
            <a:solidFill>
              <a:srgbClr val="961F1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51696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1143000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>
                <a:latin typeface="Verdana" panose="020B0604030504040204" pitchFamily="34" charset="0"/>
              </a:rPr>
              <a:t>(Blocos de código)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4800600"/>
          </a:xfrm>
          <a:ln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>
                <a:latin typeface="Verdana" panose="020B0604030504040204" pitchFamily="34" charset="0"/>
              </a:rPr>
              <a:t>Como todos já perceberam, em Python não utilizamos caracteres ou palavras para delimitar blocos de código.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>
                <a:latin typeface="Verdana" panose="020B0604030504040204" pitchFamily="34" charset="0"/>
              </a:rPr>
              <a:t>Em C e linguagens derivadas, utilizamos o {}, em Pascal utilizamos begin .. end.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>
                <a:latin typeface="Verdana" panose="020B0604030504040204" pitchFamily="34" charset="0"/>
              </a:rPr>
              <a:t>Em Python, o que determina o início e o fim de um bloco é </a:t>
            </a:r>
            <a:r>
              <a:rPr lang="en-GB" altLang="pt-BR" sz="2200" b="1">
                <a:latin typeface="Verdana" panose="020B0604030504040204" pitchFamily="34" charset="0"/>
              </a:rPr>
              <a:t>endentação</a:t>
            </a:r>
            <a:r>
              <a:rPr lang="en-GB" altLang="pt-BR" sz="2200">
                <a:latin typeface="Verdan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437377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53976"/>
            <a:ext cx="9144000" cy="1336675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>
                <a:latin typeface="Verdana" panose="020B0604030504040204" pitchFamily="34" charset="0"/>
              </a:rPr>
              <a:t>Variáveis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4800600"/>
          </a:xfrm>
          <a:ln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>
                <a:latin typeface="Verdana" panose="020B0604030504040204" pitchFamily="34" charset="0"/>
              </a:rPr>
              <a:t>O conceito de variável em Python é representado sempre por um objeto. Na verdade, Python é uma linguagem pura, ou seja, tudo em Python é um objeto.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>
                <a:latin typeface="Verdana" panose="020B0604030504040204" pitchFamily="34" charset="0"/>
              </a:rPr>
              <a:t>Toda variável é uma referência! 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>
                <a:latin typeface="Verdana" panose="020B0604030504040204" pitchFamily="34" charset="0"/>
              </a:rPr>
              <a:t>Variáveis armazenam endereços de memória e não valores!</a:t>
            </a:r>
          </a:p>
        </p:txBody>
      </p:sp>
    </p:spTree>
    <p:extLst>
      <p:ext uri="{BB962C8B-B14F-4D97-AF65-F5344CB8AC3E}">
        <p14:creationId xmlns:p14="http://schemas.microsoft.com/office/powerpoint/2010/main" val="180285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53976"/>
            <a:ext cx="9144000" cy="1336675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b="1">
                <a:latin typeface="Verdana" panose="020B0604030504040204" pitchFamily="34" charset="0"/>
              </a:rPr>
              <a:t>Variáveis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229600" cy="4492625"/>
          </a:xfrm>
          <a:ln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>
                <a:latin typeface="Verdana" panose="020B0604030504040204" pitchFamily="34" charset="0"/>
              </a:rPr>
              <a:t>Python </a:t>
            </a:r>
            <a:r>
              <a:rPr lang="en-GB" altLang="pt-BR" sz="2200" dirty="0" err="1">
                <a:latin typeface="Verdana" panose="020B0604030504040204" pitchFamily="34" charset="0"/>
              </a:rPr>
              <a:t>possui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tipagem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dinâmica</a:t>
            </a:r>
            <a:r>
              <a:rPr lang="en-GB" altLang="pt-BR" sz="2200" dirty="0">
                <a:latin typeface="Verdana" panose="020B0604030504040204" pitchFamily="34" charset="0"/>
              </a:rPr>
              <a:t> e forte;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 err="1">
                <a:latin typeface="Verdana" panose="020B0604030504040204" pitchFamily="34" charset="0"/>
              </a:rPr>
              <a:t>Tipagem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dinâmica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significa</a:t>
            </a:r>
            <a:r>
              <a:rPr lang="en-GB" altLang="pt-BR" sz="2200" dirty="0">
                <a:latin typeface="Verdana" panose="020B0604030504040204" pitchFamily="34" charset="0"/>
              </a:rPr>
              <a:t> que a </a:t>
            </a:r>
            <a:r>
              <a:rPr lang="en-GB" altLang="pt-BR" sz="2200" dirty="0" err="1">
                <a:latin typeface="Verdana" panose="020B0604030504040204" pitchFamily="34" charset="0"/>
              </a:rPr>
              <a:t>variável</a:t>
            </a:r>
            <a:r>
              <a:rPr lang="en-GB" altLang="pt-BR" sz="2200" dirty="0">
                <a:latin typeface="Verdana" panose="020B0604030504040204" pitchFamily="34" charset="0"/>
              </a:rPr>
              <a:t> assume o </a:t>
            </a:r>
            <a:r>
              <a:rPr lang="en-GB" altLang="pt-BR" sz="2200" dirty="0" err="1">
                <a:latin typeface="Verdana" panose="020B0604030504040204" pitchFamily="34" charset="0"/>
              </a:rPr>
              <a:t>tipo</a:t>
            </a:r>
            <a:r>
              <a:rPr lang="en-GB" altLang="pt-BR" sz="2200" dirty="0">
                <a:latin typeface="Verdana" panose="020B0604030504040204" pitchFamily="34" charset="0"/>
              </a:rPr>
              <a:t> de </a:t>
            </a:r>
            <a:r>
              <a:rPr lang="en-GB" altLang="pt-BR" sz="2200" dirty="0" err="1">
                <a:latin typeface="Verdana" panose="020B0604030504040204" pitchFamily="34" charset="0"/>
              </a:rPr>
              <a:t>acordo</a:t>
            </a:r>
            <a:r>
              <a:rPr lang="en-GB" altLang="pt-BR" sz="2200" dirty="0">
                <a:latin typeface="Verdana" panose="020B0604030504040204" pitchFamily="34" charset="0"/>
              </a:rPr>
              <a:t> com o </a:t>
            </a:r>
            <a:r>
              <a:rPr lang="en-GB" altLang="pt-BR" sz="2200" dirty="0" err="1">
                <a:latin typeface="Verdana" panose="020B0604030504040204" pitchFamily="34" charset="0"/>
              </a:rPr>
              <a:t>valor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atribuído</a:t>
            </a:r>
            <a:r>
              <a:rPr lang="en-GB" altLang="pt-BR" sz="2200" dirty="0">
                <a:latin typeface="Verdana" panose="020B0604030504040204" pitchFamily="34" charset="0"/>
              </a:rPr>
              <a:t>;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 err="1">
                <a:latin typeface="Verdana" panose="020B0604030504040204" pitchFamily="34" charset="0"/>
              </a:rPr>
              <a:t>Tipagem</a:t>
            </a:r>
            <a:r>
              <a:rPr lang="en-GB" altLang="pt-BR" sz="2200" dirty="0">
                <a:latin typeface="Verdana" panose="020B0604030504040204" pitchFamily="34" charset="0"/>
              </a:rPr>
              <a:t> forte </a:t>
            </a:r>
            <a:r>
              <a:rPr lang="en-GB" altLang="pt-BR" sz="2200" dirty="0" err="1">
                <a:latin typeface="Verdana" panose="020B0604030504040204" pitchFamily="34" charset="0"/>
              </a:rPr>
              <a:t>significa</a:t>
            </a:r>
            <a:r>
              <a:rPr lang="en-GB" altLang="pt-BR" sz="2200" dirty="0">
                <a:latin typeface="Verdana" panose="020B0604030504040204" pitchFamily="34" charset="0"/>
              </a:rPr>
              <a:t> que se </a:t>
            </a:r>
            <a:r>
              <a:rPr lang="en-GB" altLang="pt-BR" sz="2200" dirty="0" err="1">
                <a:latin typeface="Verdana" panose="020B0604030504040204" pitchFamily="34" charset="0"/>
              </a:rPr>
              <a:t>uma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variável</a:t>
            </a:r>
            <a:r>
              <a:rPr lang="en-GB" altLang="pt-BR" sz="2200" dirty="0">
                <a:latin typeface="Verdana" panose="020B0604030504040204" pitchFamily="34" charset="0"/>
              </a:rPr>
              <a:t> é do </a:t>
            </a:r>
            <a:r>
              <a:rPr lang="en-GB" altLang="pt-BR" sz="2200" dirty="0" err="1">
                <a:latin typeface="Verdana" panose="020B0604030504040204" pitchFamily="34" charset="0"/>
              </a:rPr>
              <a:t>tipo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inteiro</a:t>
            </a:r>
            <a:r>
              <a:rPr lang="en-GB" altLang="pt-BR" sz="2200" dirty="0">
                <a:latin typeface="Verdana" panose="020B0604030504040204" pitchFamily="34" charset="0"/>
              </a:rPr>
              <a:t>, </a:t>
            </a:r>
            <a:r>
              <a:rPr lang="en-GB" altLang="pt-BR" sz="2200" dirty="0" err="1">
                <a:latin typeface="Verdana" panose="020B0604030504040204" pitchFamily="34" charset="0"/>
              </a:rPr>
              <a:t>ela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deve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ser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tratada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como</a:t>
            </a:r>
            <a:r>
              <a:rPr lang="en-GB" altLang="pt-BR" sz="2200" dirty="0">
                <a:latin typeface="Verdana" panose="020B0604030504040204" pitchFamily="34" charset="0"/>
              </a:rPr>
              <a:t> um </a:t>
            </a:r>
            <a:r>
              <a:rPr lang="en-GB" altLang="pt-BR" sz="2200" dirty="0" err="1">
                <a:latin typeface="Verdana" panose="020B0604030504040204" pitchFamily="34" charset="0"/>
              </a:rPr>
              <a:t>inteiro</a:t>
            </a:r>
            <a:r>
              <a:rPr lang="en-GB" altLang="pt-BR" sz="2200" dirty="0">
                <a:latin typeface="Verdana" panose="020B0604030504040204" pitchFamily="34" charset="0"/>
              </a:rPr>
              <a:t>, </a:t>
            </a:r>
            <a:r>
              <a:rPr lang="en-GB" altLang="pt-BR" sz="2200" dirty="0" err="1">
                <a:latin typeface="Verdana" panose="020B0604030504040204" pitchFamily="34" charset="0"/>
              </a:rPr>
              <a:t>ou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convertida</a:t>
            </a:r>
            <a:r>
              <a:rPr lang="en-GB" altLang="pt-BR" sz="2200" dirty="0">
                <a:latin typeface="Verdana" panose="020B0604030504040204" pitchFamily="34" charset="0"/>
              </a:rPr>
              <a:t> para </a:t>
            </a:r>
            <a:r>
              <a:rPr lang="en-GB" altLang="pt-BR" sz="2200" dirty="0" err="1">
                <a:latin typeface="Verdana" panose="020B0604030504040204" pitchFamily="34" charset="0"/>
              </a:rPr>
              <a:t>ser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tratada</a:t>
            </a:r>
            <a:r>
              <a:rPr lang="en-GB" altLang="pt-BR" sz="2200" dirty="0">
                <a:latin typeface="Verdana" panose="020B0604030504040204" pitchFamily="34" charset="0"/>
              </a:rPr>
              <a:t> de </a:t>
            </a:r>
            <a:r>
              <a:rPr lang="en-GB" altLang="pt-BR" sz="2200" dirty="0" err="1">
                <a:latin typeface="Verdana" panose="020B0604030504040204" pitchFamily="34" charset="0"/>
              </a:rPr>
              <a:t>outra</a:t>
            </a:r>
            <a:r>
              <a:rPr lang="en-GB" altLang="pt-BR" sz="2200" dirty="0">
                <a:latin typeface="Verdana" panose="020B0604030504040204" pitchFamily="34" charset="0"/>
              </a:rPr>
              <a:t> forma;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>
                <a:latin typeface="Verdana" panose="020B0604030504040204" pitchFamily="34" charset="0"/>
              </a:rPr>
              <a:t>Para </a:t>
            </a:r>
            <a:r>
              <a:rPr lang="en-GB" altLang="pt-BR" sz="2200" dirty="0" err="1">
                <a:latin typeface="Verdana" panose="020B0604030504040204" pitchFamily="34" charset="0"/>
              </a:rPr>
              <a:t>mudar</a:t>
            </a:r>
            <a:r>
              <a:rPr lang="en-GB" altLang="pt-BR" sz="2200" dirty="0">
                <a:latin typeface="Verdana" panose="020B0604030504040204" pitchFamily="34" charset="0"/>
              </a:rPr>
              <a:t> o </a:t>
            </a:r>
            <a:r>
              <a:rPr lang="en-GB" altLang="pt-BR" sz="2200" dirty="0" err="1">
                <a:latin typeface="Verdana" panose="020B0604030504040204" pitchFamily="34" charset="0"/>
              </a:rPr>
              <a:t>tipo</a:t>
            </a:r>
            <a:r>
              <a:rPr lang="en-GB" altLang="pt-BR" sz="2200" dirty="0">
                <a:latin typeface="Verdana" panose="020B0604030504040204" pitchFamily="34" charset="0"/>
              </a:rPr>
              <a:t> de </a:t>
            </a:r>
            <a:r>
              <a:rPr lang="en-GB" altLang="pt-BR" sz="2200" dirty="0" err="1">
                <a:latin typeface="Verdana" panose="020B0604030504040204" pitchFamily="34" charset="0"/>
              </a:rPr>
              <a:t>uma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variável</a:t>
            </a:r>
            <a:r>
              <a:rPr lang="en-GB" altLang="pt-BR" sz="2200" dirty="0">
                <a:latin typeface="Verdana" panose="020B0604030504040204" pitchFamily="34" charset="0"/>
              </a:rPr>
              <a:t>, </a:t>
            </a:r>
            <a:r>
              <a:rPr lang="en-GB" altLang="pt-BR" sz="2200" dirty="0" err="1">
                <a:latin typeface="Verdana" panose="020B0604030504040204" pitchFamily="34" charset="0"/>
              </a:rPr>
              <a:t>devemos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declará</a:t>
            </a:r>
            <a:r>
              <a:rPr lang="en-GB" altLang="pt-BR" sz="2200" dirty="0">
                <a:latin typeface="Verdana" panose="020B0604030504040204" pitchFamily="34" charset="0"/>
              </a:rPr>
              <a:t>-la </a:t>
            </a:r>
            <a:r>
              <a:rPr lang="en-GB" altLang="pt-BR" sz="2200" dirty="0" err="1">
                <a:latin typeface="Verdana" panose="020B0604030504040204" pitchFamily="34" charset="0"/>
              </a:rPr>
              <a:t>novamente</a:t>
            </a:r>
            <a:r>
              <a:rPr lang="en-GB" altLang="pt-BR" sz="2200" dirty="0">
                <a:latin typeface="Verdana" panose="020B060403050404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16229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53976"/>
            <a:ext cx="9144000" cy="1336675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>
                <a:latin typeface="Verdana" panose="020B0604030504040204" pitchFamily="34" charset="0"/>
              </a:rPr>
              <a:t>Variáveis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602304" y="2746852"/>
            <a:ext cx="4637365" cy="2595199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en-GB" altLang="pt-BR" sz="3200" dirty="0">
                <a:solidFill>
                  <a:schemeClr val="tx1"/>
                </a:solidFill>
                <a:latin typeface="Courier New" panose="02070309020205020404" pitchFamily="49" charset="0"/>
              </a:rPr>
              <a:t>n1 = </a:t>
            </a:r>
            <a:r>
              <a:rPr lang="en-GB" altLang="pt-BR" sz="3200" i="1" dirty="0">
                <a:solidFill>
                  <a:schemeClr val="tx1"/>
                </a:solidFill>
                <a:latin typeface="Courier New" panose="02070309020205020404" pitchFamily="49" charset="0"/>
              </a:rPr>
              <a:t>"10"</a:t>
            </a:r>
          </a:p>
          <a:p>
            <a:pPr>
              <a:spcBef>
                <a:spcPts val="1125"/>
              </a:spcBef>
            </a:pPr>
            <a:r>
              <a:rPr lang="en-GB" altLang="pt-BR" sz="3200" dirty="0">
                <a:solidFill>
                  <a:schemeClr val="tx1"/>
                </a:solidFill>
                <a:latin typeface="Courier New" panose="02070309020205020404" pitchFamily="49" charset="0"/>
              </a:rPr>
              <a:t>n2 = 19</a:t>
            </a:r>
          </a:p>
          <a:p>
            <a:pPr>
              <a:spcBef>
                <a:spcPts val="1125"/>
              </a:spcBef>
            </a:pPr>
            <a:endParaRPr lang="en-GB" altLang="pt-BR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>
              <a:spcBef>
                <a:spcPts val="1125"/>
              </a:spcBef>
            </a:pPr>
            <a:r>
              <a:rPr lang="en-GB" altLang="pt-BR" sz="2800" dirty="0">
                <a:solidFill>
                  <a:schemeClr val="tx1"/>
                </a:solidFill>
                <a:latin typeface="Courier New" panose="02070309020205020404" pitchFamily="49" charset="0"/>
              </a:rPr>
              <a:t>soma = n1 + n2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2640015" y="2830129"/>
            <a:ext cx="1368425" cy="360362"/>
          </a:xfrm>
          <a:prstGeom prst="rect">
            <a:avLst/>
          </a:prstGeom>
          <a:noFill/>
          <a:ln w="19050">
            <a:solidFill>
              <a:srgbClr val="961F1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7277379" y="1570203"/>
            <a:ext cx="2376488" cy="954107"/>
          </a:xfrm>
          <a:prstGeom prst="rect">
            <a:avLst/>
          </a:prstGeom>
          <a:solidFill>
            <a:schemeClr val="bg1"/>
          </a:solidFill>
          <a:ln w="12700">
            <a:solidFill>
              <a:srgbClr val="961F1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Qual o tipo de n1?</a:t>
            </a:r>
          </a:p>
        </p:txBody>
      </p:sp>
      <p:cxnSp>
        <p:nvCxnSpPr>
          <p:cNvPr id="29705" name="AutoShape 9"/>
          <p:cNvCxnSpPr>
            <a:cxnSpLocks noChangeShapeType="1"/>
            <a:stCxn id="29704" idx="2"/>
            <a:endCxn id="29701" idx="3"/>
          </p:cNvCxnSpPr>
          <p:nvPr/>
        </p:nvCxnSpPr>
        <p:spPr bwMode="auto">
          <a:xfrm rot="5400000">
            <a:off x="5994032" y="538719"/>
            <a:ext cx="486000" cy="4457183"/>
          </a:xfrm>
          <a:prstGeom prst="curvedConnector2">
            <a:avLst/>
          </a:prstGeom>
          <a:noFill/>
          <a:ln w="9525">
            <a:solidFill>
              <a:srgbClr val="961F1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8636555" y="3157077"/>
            <a:ext cx="2376488" cy="954107"/>
          </a:xfrm>
          <a:prstGeom prst="rect">
            <a:avLst/>
          </a:prstGeom>
          <a:solidFill>
            <a:schemeClr val="bg1"/>
          </a:solidFill>
          <a:ln w="12700">
            <a:solidFill>
              <a:srgbClr val="961F1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Qual o tipo de n2?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785788" y="3453949"/>
            <a:ext cx="1368425" cy="360362"/>
          </a:xfrm>
          <a:prstGeom prst="rect">
            <a:avLst/>
          </a:prstGeom>
          <a:noFill/>
          <a:ln w="19050">
            <a:solidFill>
              <a:srgbClr val="961F1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cxnSp>
        <p:nvCxnSpPr>
          <p:cNvPr id="29708" name="AutoShape 12"/>
          <p:cNvCxnSpPr>
            <a:cxnSpLocks noChangeShapeType="1"/>
            <a:stCxn id="29706" idx="1"/>
            <a:endCxn id="29707" idx="3"/>
          </p:cNvCxnSpPr>
          <p:nvPr/>
        </p:nvCxnSpPr>
        <p:spPr bwMode="auto">
          <a:xfrm rot="10800000">
            <a:off x="4154213" y="3634131"/>
            <a:ext cx="4482342" cy="1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961F1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3000376" y="4891597"/>
            <a:ext cx="2016125" cy="360363"/>
          </a:xfrm>
          <a:prstGeom prst="rect">
            <a:avLst/>
          </a:prstGeom>
          <a:noFill/>
          <a:ln w="19050">
            <a:solidFill>
              <a:srgbClr val="961F1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7854434" y="4588237"/>
            <a:ext cx="2735262" cy="1384995"/>
          </a:xfrm>
          <a:prstGeom prst="rect">
            <a:avLst/>
          </a:prstGeom>
          <a:solidFill>
            <a:schemeClr val="bg1"/>
          </a:solidFill>
          <a:ln w="12700">
            <a:solidFill>
              <a:srgbClr val="961F1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O que acontece aqui?</a:t>
            </a:r>
          </a:p>
        </p:txBody>
      </p:sp>
      <p:cxnSp>
        <p:nvCxnSpPr>
          <p:cNvPr id="29712" name="AutoShape 16"/>
          <p:cNvCxnSpPr>
            <a:cxnSpLocks noChangeShapeType="1"/>
            <a:stCxn id="29711" idx="1"/>
            <a:endCxn id="29710" idx="3"/>
          </p:cNvCxnSpPr>
          <p:nvPr/>
        </p:nvCxnSpPr>
        <p:spPr bwMode="auto">
          <a:xfrm flipH="1" flipV="1">
            <a:off x="5016501" y="5071779"/>
            <a:ext cx="2837933" cy="208956"/>
          </a:xfrm>
          <a:prstGeom prst="straightConnector1">
            <a:avLst/>
          </a:prstGeom>
          <a:noFill/>
          <a:ln w="9525">
            <a:solidFill>
              <a:srgbClr val="961F1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626116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1143000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>
                <a:latin typeface="Verdana" panose="020B0604030504040204" pitchFamily="34" charset="0"/>
              </a:rPr>
              <a:t>Lendo do Teclado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1036638"/>
          </a:xfrm>
          <a:ln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 err="1">
                <a:latin typeface="Verdana" panose="020B0604030504040204" pitchFamily="34" charset="0"/>
              </a:rPr>
              <a:t>Em</a:t>
            </a:r>
            <a:r>
              <a:rPr lang="en-GB" altLang="pt-BR" sz="2200" dirty="0">
                <a:latin typeface="Verdana" panose="020B0604030504040204" pitchFamily="34" charset="0"/>
              </a:rPr>
              <a:t> Python, a </a:t>
            </a:r>
            <a:r>
              <a:rPr lang="en-GB" altLang="pt-BR" sz="2200" dirty="0" err="1">
                <a:latin typeface="Verdana" panose="020B0604030504040204" pitchFamily="34" charset="0"/>
              </a:rPr>
              <a:t>leitura</a:t>
            </a:r>
            <a:r>
              <a:rPr lang="en-GB" altLang="pt-BR" sz="2200" dirty="0">
                <a:latin typeface="Verdana" panose="020B0604030504040204" pitchFamily="34" charset="0"/>
              </a:rPr>
              <a:t> de dados do </a:t>
            </a:r>
            <a:r>
              <a:rPr lang="en-GB" altLang="pt-BR" sz="2200" dirty="0" err="1">
                <a:latin typeface="Verdana" panose="020B0604030504040204" pitchFamily="34" charset="0"/>
              </a:rPr>
              <a:t>teclado</a:t>
            </a:r>
            <a:r>
              <a:rPr lang="en-GB" altLang="pt-BR" sz="2200" dirty="0">
                <a:latin typeface="Verdana" panose="020B0604030504040204" pitchFamily="34" charset="0"/>
              </a:rPr>
              <a:t> é </a:t>
            </a:r>
            <a:r>
              <a:rPr lang="en-GB" altLang="pt-BR" sz="2200" dirty="0" err="1">
                <a:latin typeface="Verdana" panose="020B0604030504040204" pitchFamily="34" charset="0"/>
              </a:rPr>
              <a:t>feita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através</a:t>
            </a:r>
            <a:r>
              <a:rPr lang="en-GB" altLang="pt-BR" sz="2200" dirty="0">
                <a:latin typeface="Verdana" panose="020B0604030504040204" pitchFamily="34" charset="0"/>
              </a:rPr>
              <a:t> das </a:t>
            </a:r>
            <a:r>
              <a:rPr lang="en-GB" altLang="pt-BR" sz="2200" dirty="0" err="1">
                <a:latin typeface="Verdana" panose="020B0604030504040204" pitchFamily="34" charset="0"/>
              </a:rPr>
              <a:t>funções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i="1" dirty="0" err="1">
                <a:solidFill>
                  <a:srgbClr val="961F19"/>
                </a:solidFill>
                <a:latin typeface="Verdana" panose="020B0604030504040204" pitchFamily="34" charset="0"/>
              </a:rPr>
              <a:t>raw_input</a:t>
            </a:r>
            <a:r>
              <a:rPr lang="en-GB" altLang="pt-BR" sz="2200" i="1" dirty="0">
                <a:latin typeface="Verdana" panose="020B0604030504040204" pitchFamily="34" charset="0"/>
              </a:rPr>
              <a:t> </a:t>
            </a:r>
            <a:r>
              <a:rPr lang="en-GB" altLang="pt-BR" sz="2200" dirty="0">
                <a:latin typeface="Verdana" panose="020B0604030504040204" pitchFamily="34" charset="0"/>
              </a:rPr>
              <a:t>e</a:t>
            </a:r>
            <a:r>
              <a:rPr lang="en-GB" altLang="pt-BR" sz="2200" i="1" dirty="0">
                <a:latin typeface="Verdana" panose="020B0604030504040204" pitchFamily="34" charset="0"/>
              </a:rPr>
              <a:t> </a:t>
            </a:r>
            <a:r>
              <a:rPr lang="en-GB" altLang="pt-BR" sz="2200" i="1" dirty="0">
                <a:solidFill>
                  <a:srgbClr val="961F19"/>
                </a:solidFill>
                <a:latin typeface="Verdana" panose="020B0604030504040204" pitchFamily="34" charset="0"/>
              </a:rPr>
              <a:t>input</a:t>
            </a:r>
            <a:r>
              <a:rPr lang="en-GB" altLang="pt-BR" sz="2200" dirty="0">
                <a:latin typeface="Verdana" panose="020B0604030504040204" pitchFamily="34" charset="0"/>
              </a:rPr>
              <a:t>.</a:t>
            </a:r>
          </a:p>
          <a:p>
            <a:pPr lvl="1"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t-BR" sz="1800" dirty="0"/>
              <a:t>Em Python 3 o antigo </a:t>
            </a:r>
            <a:r>
              <a:rPr lang="pt-BR" sz="1800" dirty="0" err="1"/>
              <a:t>raw_input</a:t>
            </a:r>
            <a:r>
              <a:rPr lang="pt-BR" sz="1800" dirty="0"/>
              <a:t>() foi renomeado para input() e o antigo input() não existe mais ;-)</a:t>
            </a:r>
          </a:p>
          <a:p>
            <a:pPr lvl="1"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1800" dirty="0">
              <a:latin typeface="Verdana" panose="020B0604030504040204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4872038" y="3141664"/>
            <a:ext cx="5472112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400">
                <a:solidFill>
                  <a:schemeClr val="tx1"/>
                </a:solidFill>
                <a:latin typeface="Courier New" panose="02070309020205020404" pitchFamily="49" charset="0"/>
              </a:rPr>
              <a:t>nome = raw_input("Digite seu nome: ")</a:t>
            </a:r>
          </a:p>
          <a:p>
            <a:pPr>
              <a:spcBef>
                <a:spcPct val="50000"/>
              </a:spcBef>
            </a:pPr>
            <a:r>
              <a:rPr lang="pt-BR" altLang="pt-BR" sz="1400">
                <a:solidFill>
                  <a:schemeClr val="tx1"/>
                </a:solidFill>
                <a:latin typeface="Courier New" panose="02070309020205020404" pitchFamily="49" charset="0"/>
              </a:rPr>
              <a:t>idade = input("Digite sua idade: ")</a:t>
            </a:r>
          </a:p>
          <a:p>
            <a:pPr>
              <a:spcBef>
                <a:spcPct val="50000"/>
              </a:spcBef>
            </a:pPr>
            <a:r>
              <a:rPr lang="pt-BR" altLang="pt-BR" sz="1400">
                <a:solidFill>
                  <a:schemeClr val="tx1"/>
                </a:solidFill>
                <a:latin typeface="Courier New" panose="02070309020205020404" pitchFamily="49" charset="0"/>
              </a:rPr>
              <a:t>print("Digite seu sexo: ")</a:t>
            </a:r>
          </a:p>
          <a:p>
            <a:pPr>
              <a:spcBef>
                <a:spcPct val="50000"/>
              </a:spcBef>
            </a:pPr>
            <a:r>
              <a:rPr lang="pt-BR" altLang="pt-BR" sz="1400">
                <a:solidFill>
                  <a:schemeClr val="tx1"/>
                </a:solidFill>
                <a:latin typeface="Courier New" panose="02070309020205020404" pitchFamily="49" charset="0"/>
              </a:rPr>
              <a:t>sexo = sys.stdin.readline()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943475" y="3789363"/>
            <a:ext cx="2952750" cy="647700"/>
          </a:xfrm>
          <a:prstGeom prst="rect">
            <a:avLst/>
          </a:prstGeom>
          <a:noFill/>
          <a:ln w="19050">
            <a:solidFill>
              <a:srgbClr val="961F1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1919289" y="5949951"/>
            <a:ext cx="3455987" cy="593725"/>
          </a:xfrm>
          <a:prstGeom prst="rect">
            <a:avLst/>
          </a:prstGeom>
          <a:solidFill>
            <a:schemeClr val="bg1"/>
          </a:solidFill>
          <a:ln w="12700">
            <a:solidFill>
              <a:srgbClr val="961F1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600">
                <a:solidFill>
                  <a:schemeClr val="tx1"/>
                </a:solidFill>
                <a:latin typeface="Verdana" panose="020B0604030504040204" pitchFamily="34" charset="0"/>
              </a:rPr>
              <a:t>Assim funciona, mas você não precisa disso! ;)</a:t>
            </a:r>
          </a:p>
        </p:txBody>
      </p:sp>
      <p:cxnSp>
        <p:nvCxnSpPr>
          <p:cNvPr id="30731" name="AutoShape 11"/>
          <p:cNvCxnSpPr>
            <a:cxnSpLocks noChangeShapeType="1"/>
            <a:stCxn id="30730" idx="3"/>
            <a:endCxn id="30729" idx="2"/>
          </p:cNvCxnSpPr>
          <p:nvPr/>
        </p:nvCxnSpPr>
        <p:spPr bwMode="auto">
          <a:xfrm flipV="1">
            <a:off x="5375276" y="4446589"/>
            <a:ext cx="1044575" cy="1800225"/>
          </a:xfrm>
          <a:prstGeom prst="bentConnector2">
            <a:avLst/>
          </a:prstGeom>
          <a:noFill/>
          <a:ln w="9525">
            <a:solidFill>
              <a:srgbClr val="961F1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4943476" y="3141664"/>
            <a:ext cx="3960813" cy="287337"/>
          </a:xfrm>
          <a:prstGeom prst="rect">
            <a:avLst/>
          </a:prstGeom>
          <a:noFill/>
          <a:ln w="19050">
            <a:solidFill>
              <a:srgbClr val="961F1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4943476" y="3500438"/>
            <a:ext cx="3960813" cy="215900"/>
          </a:xfrm>
          <a:prstGeom prst="rect">
            <a:avLst/>
          </a:prstGeom>
          <a:noFill/>
          <a:ln w="19050">
            <a:solidFill>
              <a:srgbClr val="00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7248526" y="5157789"/>
            <a:ext cx="3205163" cy="593725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>
            <a:solidFill>
              <a:srgbClr val="961F1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600">
                <a:solidFill>
                  <a:schemeClr val="tx1"/>
                </a:solidFill>
                <a:latin typeface="Verdana" panose="020B0604030504040204" pitchFamily="34" charset="0"/>
              </a:rPr>
              <a:t>A função </a:t>
            </a:r>
            <a:r>
              <a:rPr lang="pt-BR" altLang="pt-BR" sz="1600" i="1">
                <a:solidFill>
                  <a:srgbClr val="961F19"/>
                </a:solidFill>
                <a:latin typeface="Verdana" panose="020B0604030504040204" pitchFamily="34" charset="0"/>
              </a:rPr>
              <a:t>raw_input</a:t>
            </a:r>
            <a:r>
              <a:rPr lang="pt-BR" altLang="pt-BR" sz="1600">
                <a:solidFill>
                  <a:schemeClr val="tx1"/>
                </a:solidFill>
                <a:latin typeface="Verdana" panose="020B0604030504040204" pitchFamily="34" charset="0"/>
              </a:rPr>
              <a:t> sempre retorna uma string.</a:t>
            </a:r>
          </a:p>
        </p:txBody>
      </p:sp>
      <p:cxnSp>
        <p:nvCxnSpPr>
          <p:cNvPr id="30735" name="AutoShape 15"/>
          <p:cNvCxnSpPr>
            <a:cxnSpLocks noChangeShapeType="1"/>
            <a:stCxn id="30734" idx="0"/>
            <a:endCxn id="30732" idx="3"/>
          </p:cNvCxnSpPr>
          <p:nvPr/>
        </p:nvCxnSpPr>
        <p:spPr bwMode="auto">
          <a:xfrm rot="16200000">
            <a:off x="7947026" y="4191001"/>
            <a:ext cx="1871663" cy="61913"/>
          </a:xfrm>
          <a:prstGeom prst="bentConnector4">
            <a:avLst>
              <a:gd name="adj1" fmla="val 46227"/>
              <a:gd name="adj2" fmla="val 451282"/>
            </a:avLst>
          </a:prstGeom>
          <a:noFill/>
          <a:ln w="9525">
            <a:solidFill>
              <a:srgbClr val="961F1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1703388" y="4652964"/>
            <a:ext cx="3816350" cy="59372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600">
                <a:solidFill>
                  <a:schemeClr val="tx1"/>
                </a:solidFill>
                <a:latin typeface="Verdana" panose="020B0604030504040204" pitchFamily="34" charset="0"/>
              </a:rPr>
              <a:t>A função </a:t>
            </a:r>
            <a:r>
              <a:rPr lang="pt-BR" altLang="pt-BR" sz="1600" i="1">
                <a:solidFill>
                  <a:srgbClr val="961F19"/>
                </a:solidFill>
                <a:latin typeface="Verdana" panose="020B0604030504040204" pitchFamily="34" charset="0"/>
              </a:rPr>
              <a:t>input</a:t>
            </a:r>
            <a:r>
              <a:rPr lang="pt-BR" altLang="pt-BR" sz="1600">
                <a:solidFill>
                  <a:schemeClr val="tx1"/>
                </a:solidFill>
                <a:latin typeface="Verdana" panose="020B0604030504040204" pitchFamily="34" charset="0"/>
              </a:rPr>
              <a:t> “adivinha” o tipo digitado e retorna. CUIDADO!</a:t>
            </a:r>
          </a:p>
        </p:txBody>
      </p:sp>
      <p:cxnSp>
        <p:nvCxnSpPr>
          <p:cNvPr id="30737" name="AutoShape 17"/>
          <p:cNvCxnSpPr>
            <a:cxnSpLocks noChangeShapeType="1"/>
            <a:stCxn id="30736" idx="0"/>
            <a:endCxn id="30733" idx="1"/>
          </p:cNvCxnSpPr>
          <p:nvPr/>
        </p:nvCxnSpPr>
        <p:spPr bwMode="auto">
          <a:xfrm rot="16200000">
            <a:off x="3750470" y="3469483"/>
            <a:ext cx="1044575" cy="1322387"/>
          </a:xfrm>
          <a:prstGeom prst="curvedConnector2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09528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1143000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>
                <a:latin typeface="Verdana" panose="020B0604030504040204" pitchFamily="34" charset="0"/>
              </a:rPr>
              <a:t>Escrevendo na Tela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507288" cy="4800600"/>
          </a:xfrm>
          <a:ln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>
                <a:latin typeface="Verdana" panose="020B0604030504040204" pitchFamily="34" charset="0"/>
              </a:rPr>
              <a:t>Para </a:t>
            </a:r>
            <a:r>
              <a:rPr lang="en-GB" altLang="pt-BR" sz="2200" dirty="0" err="1">
                <a:latin typeface="Verdana" panose="020B0604030504040204" pitchFamily="34" charset="0"/>
              </a:rPr>
              <a:t>escrita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na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tela</a:t>
            </a:r>
            <a:r>
              <a:rPr lang="en-GB" altLang="pt-BR" sz="2200" dirty="0">
                <a:latin typeface="Verdana" panose="020B0604030504040204" pitchFamily="34" charset="0"/>
              </a:rPr>
              <a:t>, </a:t>
            </a:r>
            <a:r>
              <a:rPr lang="en-GB" altLang="pt-BR" sz="2200" dirty="0" err="1">
                <a:latin typeface="Verdana" panose="020B0604030504040204" pitchFamily="34" charset="0"/>
              </a:rPr>
              <a:t>utilizamos</a:t>
            </a:r>
            <a:r>
              <a:rPr lang="en-GB" altLang="pt-BR" sz="2200" dirty="0">
                <a:latin typeface="Verdana" panose="020B0604030504040204" pitchFamily="34" charset="0"/>
              </a:rPr>
              <a:t> o </a:t>
            </a:r>
            <a:r>
              <a:rPr lang="en-GB" altLang="pt-BR" sz="2200" dirty="0" err="1">
                <a:latin typeface="Verdana" panose="020B0604030504040204" pitchFamily="34" charset="0"/>
              </a:rPr>
              <a:t>comando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i="1" dirty="0">
                <a:solidFill>
                  <a:srgbClr val="961F19"/>
                </a:solidFill>
                <a:latin typeface="Verdana" panose="020B0604030504040204" pitchFamily="34" charset="0"/>
              </a:rPr>
              <a:t>print</a:t>
            </a:r>
            <a:r>
              <a:rPr lang="en-GB" altLang="pt-BR" sz="2200" dirty="0">
                <a:latin typeface="Verdana" panose="020B0604030504040204" pitchFamily="34" charset="0"/>
              </a:rPr>
              <a:t>. 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200" dirty="0">
              <a:latin typeface="Verdana" panose="020B0604030504040204" pitchFamily="34" charset="0"/>
            </a:endParaRP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>
                <a:latin typeface="Verdana" panose="020B0604030504040204" pitchFamily="34" charset="0"/>
              </a:rPr>
              <a:t>Vale </a:t>
            </a:r>
            <a:r>
              <a:rPr lang="en-GB" altLang="pt-BR" sz="2200" dirty="0" err="1">
                <a:latin typeface="Verdana" panose="020B0604030504040204" pitchFamily="34" charset="0"/>
              </a:rPr>
              <a:t>lembrar</a:t>
            </a:r>
            <a:r>
              <a:rPr lang="en-GB" altLang="pt-BR" sz="2200" dirty="0">
                <a:latin typeface="Verdana" panose="020B0604030504040204" pitchFamily="34" charset="0"/>
              </a:rPr>
              <a:t> que o </a:t>
            </a:r>
            <a:r>
              <a:rPr lang="en-GB" altLang="pt-BR" sz="2200" i="1" dirty="0">
                <a:solidFill>
                  <a:srgbClr val="961F19"/>
                </a:solidFill>
                <a:latin typeface="Verdana" panose="020B0604030504040204" pitchFamily="34" charset="0"/>
              </a:rPr>
              <a:t>print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não</a:t>
            </a:r>
            <a:r>
              <a:rPr lang="en-GB" altLang="pt-BR" sz="2200" dirty="0">
                <a:latin typeface="Verdana" panose="020B0604030504040204" pitchFamily="34" charset="0"/>
              </a:rPr>
              <a:t> é </a:t>
            </a:r>
            <a:r>
              <a:rPr lang="en-GB" altLang="pt-BR" sz="2200" dirty="0" err="1">
                <a:latin typeface="Verdana" panose="020B0604030504040204" pitchFamily="34" charset="0"/>
              </a:rPr>
              <a:t>uma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função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na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versão</a:t>
            </a:r>
            <a:r>
              <a:rPr lang="en-GB" altLang="pt-BR" sz="2200" dirty="0">
                <a:latin typeface="Verdana" panose="020B0604030504040204" pitchFamily="34" charset="0"/>
              </a:rPr>
              <a:t> 2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200" dirty="0">
              <a:latin typeface="Verdana" panose="020B0604030504040204" pitchFamily="34" charset="0"/>
            </a:endParaRP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>
                <a:latin typeface="Verdana" panose="020B0604030504040204" pitchFamily="34" charset="0"/>
              </a:rPr>
              <a:t>Na </a:t>
            </a:r>
            <a:r>
              <a:rPr lang="en-GB" altLang="pt-BR" sz="2200" dirty="0" err="1">
                <a:latin typeface="Verdana" panose="020B0604030504040204" pitchFamily="34" charset="0"/>
              </a:rPr>
              <a:t>versão</a:t>
            </a:r>
            <a:r>
              <a:rPr lang="en-GB" altLang="pt-BR" sz="2200" dirty="0">
                <a:latin typeface="Verdana" panose="020B0604030504040204" pitchFamily="34" charset="0"/>
              </a:rPr>
              <a:t> 3 do python o </a:t>
            </a:r>
            <a:r>
              <a:rPr lang="en-GB" altLang="pt-BR" sz="2200" i="1" dirty="0">
                <a:solidFill>
                  <a:srgbClr val="961F19"/>
                </a:solidFill>
                <a:latin typeface="Verdana" panose="020B0604030504040204" pitchFamily="34" charset="0"/>
              </a:rPr>
              <a:t>print </a:t>
            </a:r>
            <a:r>
              <a:rPr lang="en-GB" altLang="pt-BR" sz="2200" dirty="0">
                <a:latin typeface="Verdana" panose="020B0604030504040204" pitchFamily="34" charset="0"/>
              </a:rPr>
              <a:t>é </a:t>
            </a:r>
            <a:r>
              <a:rPr lang="en-GB" altLang="pt-BR" sz="2200" dirty="0" err="1">
                <a:latin typeface="Verdana" panose="020B0604030504040204" pitchFamily="34" charset="0"/>
              </a:rPr>
              <a:t>uma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função</a:t>
            </a:r>
            <a:r>
              <a:rPr lang="en-GB" altLang="pt-BR" sz="2200" dirty="0">
                <a:latin typeface="Verdana" panose="020B0604030504040204" pitchFamily="34" charset="0"/>
              </a:rPr>
              <a:t>, </a:t>
            </a:r>
            <a:r>
              <a:rPr lang="en-GB" altLang="pt-BR" sz="2200" dirty="0" err="1">
                <a:latin typeface="Verdana" panose="020B0604030504040204" pitchFamily="34" charset="0"/>
              </a:rPr>
              <a:t>portanto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precisa</a:t>
            </a:r>
            <a:r>
              <a:rPr lang="en-GB" altLang="pt-BR" sz="2200" dirty="0">
                <a:latin typeface="Verdana" panose="020B0604030504040204" pitchFamily="34" charset="0"/>
              </a:rPr>
              <a:t> de </a:t>
            </a:r>
            <a:r>
              <a:rPr lang="en-GB" altLang="pt-BR" sz="2200" dirty="0" err="1">
                <a:latin typeface="Verdana" panose="020B0604030504040204" pitchFamily="34" charset="0"/>
              </a:rPr>
              <a:t>parenteses</a:t>
            </a:r>
            <a:endParaRPr lang="en-GB" altLang="pt-BR" sz="2200" i="1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3713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411" y="180675"/>
            <a:ext cx="9144000" cy="1143000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 err="1">
                <a:latin typeface="Verdana" panose="020B0604030504040204" pitchFamily="34" charset="0"/>
              </a:rPr>
              <a:t>Escrevendo</a:t>
            </a:r>
            <a:r>
              <a:rPr lang="en-GB" altLang="pt-BR" sz="4000" b="1" dirty="0">
                <a:latin typeface="Verdana" panose="020B0604030504040204" pitchFamily="34" charset="0"/>
              </a:rPr>
              <a:t> </a:t>
            </a:r>
            <a:r>
              <a:rPr lang="en-GB" altLang="pt-BR" sz="4000" b="1" dirty="0" err="1">
                <a:latin typeface="Verdana" panose="020B0604030504040204" pitchFamily="34" charset="0"/>
              </a:rPr>
              <a:t>na</a:t>
            </a:r>
            <a:r>
              <a:rPr lang="en-GB" altLang="pt-BR" sz="4000" b="1" dirty="0">
                <a:latin typeface="Verdana" panose="020B0604030504040204" pitchFamily="34" charset="0"/>
              </a:rPr>
              <a:t> </a:t>
            </a:r>
            <a:r>
              <a:rPr lang="en-GB" altLang="pt-BR" sz="4000" b="1" dirty="0" err="1">
                <a:latin typeface="Verdana" panose="020B0604030504040204" pitchFamily="34" charset="0"/>
              </a:rPr>
              <a:t>Tela</a:t>
            </a:r>
            <a:endParaRPr lang="en-GB" altLang="pt-BR" sz="4000" b="1" dirty="0">
              <a:latin typeface="Verdana" panose="020B0604030504040204" pitchFamily="34" charset="0"/>
            </a:endParaRPr>
          </a:p>
        </p:txBody>
      </p:sp>
      <p:sp>
        <p:nvSpPr>
          <p:cNvPr id="287749" name="Rectangle 5"/>
          <p:cNvSpPr>
            <a:spLocks noChangeArrowheads="1"/>
          </p:cNvSpPr>
          <p:nvPr/>
        </p:nvSpPr>
        <p:spPr bwMode="auto">
          <a:xfrm>
            <a:off x="442411" y="2690231"/>
            <a:ext cx="5335537" cy="348557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400" dirty="0">
                <a:latin typeface="Courier New" panose="02070309020205020404" pitchFamily="49" charset="0"/>
              </a:rPr>
              <a:t>nome = "</a:t>
            </a:r>
            <a:r>
              <a:rPr lang="pt-BR" altLang="pt-BR" sz="2400" dirty="0" err="1">
                <a:latin typeface="Courier New" panose="02070309020205020404" pitchFamily="49" charset="0"/>
              </a:rPr>
              <a:t>joao</a:t>
            </a:r>
            <a:r>
              <a:rPr lang="pt-BR" altLang="pt-BR" sz="2400" dirty="0">
                <a:latin typeface="Courier New" panose="02070309020205020404" pitchFamily="49" charset="0"/>
              </a:rPr>
              <a:t>"</a:t>
            </a:r>
          </a:p>
          <a:p>
            <a:pPr>
              <a:spcBef>
                <a:spcPct val="50000"/>
              </a:spcBef>
            </a:pPr>
            <a:r>
              <a:rPr lang="pt-BR" altLang="pt-BR" sz="2400" dirty="0">
                <a:latin typeface="Courier New" panose="02070309020205020404" pitchFamily="49" charset="0"/>
              </a:rPr>
              <a:t>idade = 30</a:t>
            </a:r>
          </a:p>
          <a:p>
            <a:pPr>
              <a:spcBef>
                <a:spcPct val="50000"/>
              </a:spcBef>
            </a:pPr>
            <a:r>
              <a:rPr lang="pt-BR" altLang="pt-BR" sz="2400" dirty="0" err="1">
                <a:latin typeface="Courier New" panose="02070309020205020404" pitchFamily="49" charset="0"/>
              </a:rPr>
              <a:t>print</a:t>
            </a:r>
            <a:r>
              <a:rPr lang="pt-BR" altLang="pt-BR" sz="2400" dirty="0">
                <a:latin typeface="Courier New" panose="02070309020205020404" pitchFamily="49" charset="0"/>
              </a:rPr>
              <a:t>("nome =  %s", %(nome)</a:t>
            </a:r>
          </a:p>
          <a:p>
            <a:pPr>
              <a:spcBef>
                <a:spcPct val="50000"/>
              </a:spcBef>
            </a:pPr>
            <a:r>
              <a:rPr lang="pt-BR" altLang="pt-BR" sz="2400" dirty="0" err="1">
                <a:latin typeface="Courier New" panose="02070309020205020404" pitchFamily="49" charset="0"/>
              </a:rPr>
              <a:t>print</a:t>
            </a:r>
            <a:r>
              <a:rPr lang="pt-BR" altLang="pt-BR" sz="2400" dirty="0">
                <a:latin typeface="Courier New" panose="02070309020205020404" pitchFamily="49" charset="0"/>
              </a:rPr>
              <a:t> ("nome =", nome , " idade = ", idade)</a:t>
            </a:r>
          </a:p>
          <a:p>
            <a:pPr>
              <a:spcBef>
                <a:spcPct val="50000"/>
              </a:spcBef>
            </a:pPr>
            <a:endParaRPr lang="pt-BR" altLang="pt-BR" dirty="0">
              <a:latin typeface="Courier New" panose="02070309020205020404" pitchFamily="49" charset="0"/>
            </a:endParaRPr>
          </a:p>
        </p:txBody>
      </p:sp>
      <p:sp>
        <p:nvSpPr>
          <p:cNvPr id="287750" name="Rectangle 6"/>
          <p:cNvSpPr>
            <a:spLocks noChangeArrowheads="1"/>
          </p:cNvSpPr>
          <p:nvPr/>
        </p:nvSpPr>
        <p:spPr bwMode="auto">
          <a:xfrm>
            <a:off x="5927304" y="2677019"/>
            <a:ext cx="6079166" cy="3416320"/>
          </a:xfrm>
          <a:prstGeom prst="rect">
            <a:avLst/>
          </a:prstGeom>
          <a:solidFill>
            <a:srgbClr val="FCD0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400" dirty="0">
                <a:latin typeface="Courier New" panose="02070309020205020404" pitchFamily="49" charset="0"/>
              </a:rPr>
              <a:t>nome = "</a:t>
            </a:r>
            <a:r>
              <a:rPr lang="pt-BR" altLang="pt-BR" sz="2400" dirty="0" err="1">
                <a:latin typeface="Courier New" panose="02070309020205020404" pitchFamily="49" charset="0"/>
              </a:rPr>
              <a:t>joao</a:t>
            </a:r>
            <a:r>
              <a:rPr lang="pt-BR" altLang="pt-BR" sz="2400" dirty="0">
                <a:latin typeface="Courier New" panose="02070309020205020404" pitchFamily="49" charset="0"/>
              </a:rPr>
              <a:t>"</a:t>
            </a:r>
          </a:p>
          <a:p>
            <a:pPr>
              <a:spcBef>
                <a:spcPct val="50000"/>
              </a:spcBef>
            </a:pPr>
            <a:r>
              <a:rPr lang="pt-BR" altLang="pt-BR" sz="2400" dirty="0">
                <a:latin typeface="Courier New" panose="02070309020205020404" pitchFamily="49" charset="0"/>
              </a:rPr>
              <a:t>idade = 30</a:t>
            </a:r>
          </a:p>
          <a:p>
            <a:pPr>
              <a:spcBef>
                <a:spcPct val="50000"/>
              </a:spcBef>
            </a:pPr>
            <a:r>
              <a:rPr lang="pt-BR" altLang="pt-BR" sz="2400" dirty="0" err="1">
                <a:latin typeface="Courier New" panose="02070309020205020404" pitchFamily="49" charset="0"/>
              </a:rPr>
              <a:t>print</a:t>
            </a:r>
            <a:r>
              <a:rPr lang="pt-BR" altLang="pt-BR" sz="2400" dirty="0">
                <a:latin typeface="Courier New" panose="02070309020205020404" pitchFamily="49" charset="0"/>
              </a:rPr>
              <a:t>("nome = ", nome)</a:t>
            </a:r>
          </a:p>
          <a:p>
            <a:pPr>
              <a:spcBef>
                <a:spcPct val="50000"/>
              </a:spcBef>
            </a:pPr>
            <a:r>
              <a:rPr lang="pt-BR" altLang="pt-BR" sz="2400" dirty="0" err="1">
                <a:latin typeface="Courier New" panose="02070309020205020404" pitchFamily="49" charset="0"/>
              </a:rPr>
              <a:t>print</a:t>
            </a:r>
            <a:r>
              <a:rPr lang="pt-BR" altLang="pt-BR" sz="2400" dirty="0">
                <a:latin typeface="Courier New" panose="02070309020205020404" pitchFamily="49" charset="0"/>
              </a:rPr>
              <a:t> ("nome =", nome , " idade = ", idade)</a:t>
            </a:r>
          </a:p>
          <a:p>
            <a:pPr>
              <a:spcBef>
                <a:spcPct val="50000"/>
              </a:spcBef>
            </a:pPr>
            <a:r>
              <a:rPr lang="pt-BR" altLang="pt-BR" sz="2400" dirty="0" err="1">
                <a:latin typeface="Courier New" panose="02070309020205020404" pitchFamily="49" charset="0"/>
              </a:rPr>
              <a:t>print</a:t>
            </a:r>
            <a:r>
              <a:rPr lang="pt-BR" altLang="pt-BR" sz="2400" dirty="0">
                <a:latin typeface="Courier New" panose="02070309020205020404" pitchFamily="49" charset="0"/>
              </a:rPr>
              <a:t>(</a:t>
            </a:r>
            <a:r>
              <a:rPr lang="pt-BR" altLang="pt-BR" sz="2400" dirty="0" err="1">
                <a:latin typeface="Courier New" panose="02070309020205020404" pitchFamily="49" charset="0"/>
              </a:rPr>
              <a:t>f"nome</a:t>
            </a:r>
            <a:r>
              <a:rPr lang="pt-BR" altLang="pt-BR" sz="2400" dirty="0">
                <a:latin typeface="Courier New" panose="02070309020205020404" pitchFamily="49" charset="0"/>
              </a:rPr>
              <a:t> = {nome}   idade = {idade}")</a:t>
            </a: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447035" y="2279213"/>
            <a:ext cx="1439863" cy="33655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600" dirty="0">
                <a:solidFill>
                  <a:schemeClr val="tx1"/>
                </a:solidFill>
                <a:latin typeface="Verdana" panose="020B0604030504040204" pitchFamily="34" charset="0"/>
              </a:rPr>
              <a:t>Python 2.x</a:t>
            </a:r>
          </a:p>
        </p:txBody>
      </p:sp>
      <p:sp>
        <p:nvSpPr>
          <p:cNvPr id="287752" name="Text Box 8"/>
          <p:cNvSpPr txBox="1">
            <a:spLocks noChangeArrowheads="1"/>
          </p:cNvSpPr>
          <p:nvPr/>
        </p:nvSpPr>
        <p:spPr bwMode="auto">
          <a:xfrm>
            <a:off x="6096000" y="2279213"/>
            <a:ext cx="1439863" cy="336550"/>
          </a:xfrm>
          <a:prstGeom prst="rect">
            <a:avLst/>
          </a:prstGeom>
          <a:solidFill>
            <a:srgbClr val="FCD0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600" dirty="0">
                <a:solidFill>
                  <a:schemeClr val="tx1"/>
                </a:solidFill>
                <a:latin typeface="Verdana" panose="020B0604030504040204" pitchFamily="34" charset="0"/>
              </a:rPr>
              <a:t>Python 3.0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223107" y="6273225"/>
            <a:ext cx="2160364" cy="58477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600" dirty="0">
                <a:solidFill>
                  <a:schemeClr val="tx1"/>
                </a:solidFill>
                <a:latin typeface="Verdana" panose="020B0604030504040204" pitchFamily="34" charset="0"/>
              </a:rPr>
              <a:t>Nova opção f-</a:t>
            </a:r>
            <a:r>
              <a:rPr lang="pt-BR" altLang="pt-BR" sz="1600" dirty="0" err="1">
                <a:solidFill>
                  <a:schemeClr val="tx1"/>
                </a:solidFill>
                <a:latin typeface="Verdana" panose="020B0604030504040204" pitchFamily="34" charset="0"/>
              </a:rPr>
              <a:t>string</a:t>
            </a:r>
            <a:r>
              <a:rPr lang="pt-BR" altLang="pt-BR" sz="1600" dirty="0">
                <a:solidFill>
                  <a:schemeClr val="tx1"/>
                </a:solidFill>
                <a:latin typeface="Verdana" panose="020B0604030504040204" pitchFamily="34" charset="0"/>
              </a:rPr>
              <a:t> do Python 3</a:t>
            </a:r>
          </a:p>
        </p:txBody>
      </p:sp>
      <p:cxnSp>
        <p:nvCxnSpPr>
          <p:cNvPr id="9" name="AutoShape 17"/>
          <p:cNvCxnSpPr>
            <a:cxnSpLocks noChangeShapeType="1"/>
            <a:stCxn id="8" idx="3"/>
          </p:cNvCxnSpPr>
          <p:nvPr/>
        </p:nvCxnSpPr>
        <p:spPr bwMode="auto">
          <a:xfrm flipV="1">
            <a:off x="6383472" y="6273224"/>
            <a:ext cx="1152391" cy="292388"/>
          </a:xfrm>
          <a:prstGeom prst="curvedConnector3">
            <a:avLst>
              <a:gd name="adj1" fmla="val 99899"/>
            </a:avLst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442411" y="1631383"/>
            <a:ext cx="8229600" cy="6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 err="1">
                <a:latin typeface="Verdana" panose="020B0604030504040204" pitchFamily="34" charset="0"/>
              </a:rPr>
              <a:t>Diferentes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formas</a:t>
            </a:r>
            <a:r>
              <a:rPr lang="en-GB" altLang="pt-BR" sz="2200" dirty="0">
                <a:latin typeface="Verdana" panose="020B0604030504040204" pitchFamily="34" charset="0"/>
              </a:rPr>
              <a:t> de </a:t>
            </a:r>
            <a:r>
              <a:rPr lang="en-GB" altLang="pt-BR" sz="2200" dirty="0" err="1">
                <a:latin typeface="Verdana" panose="020B0604030504040204" pitchFamily="34" charset="0"/>
              </a:rPr>
              <a:t>fazer</a:t>
            </a:r>
            <a:r>
              <a:rPr lang="en-GB" altLang="pt-BR" sz="2200" dirty="0">
                <a:latin typeface="Verdana" panose="020B0604030504040204" pitchFamily="34" charset="0"/>
              </a:rPr>
              <a:t> a </a:t>
            </a:r>
            <a:r>
              <a:rPr lang="en-GB" altLang="pt-BR" sz="2200" dirty="0" err="1">
                <a:latin typeface="Verdana" panose="020B0604030504040204" pitchFamily="34" charset="0"/>
              </a:rPr>
              <a:t>mesma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coisa</a:t>
            </a:r>
            <a:r>
              <a:rPr lang="en-GB" altLang="pt-BR" sz="2200" dirty="0">
                <a:latin typeface="Verdana" panose="020B0604030504040204" pitchFamily="34" charset="0"/>
              </a:rPr>
              <a:t> ;-)</a:t>
            </a:r>
          </a:p>
        </p:txBody>
      </p:sp>
    </p:spTree>
    <p:extLst>
      <p:ext uri="{BB962C8B-B14F-4D97-AF65-F5344CB8AC3E}">
        <p14:creationId xmlns:p14="http://schemas.microsoft.com/office/powerpoint/2010/main" val="18709420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Comentários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6864" y="1642404"/>
            <a:ext cx="10985930" cy="4525963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Um comentário é uma linha de texto que o Python não tentará executar como código. É para </a:t>
            </a:r>
            <a:r>
              <a:rPr lang="pt-BR" dirty="0" err="1"/>
              <a:t>para</a:t>
            </a:r>
            <a:r>
              <a:rPr lang="pt-BR" dirty="0"/>
              <a:t> os humanos lerem. Comentários tornam seu programa mais fácil de entender. Quando você lê seu código, ou outros querem colaborar com você, eles podem ler seus comentários e entender facilmente o que seu código faz.</a:t>
            </a:r>
          </a:p>
          <a:p>
            <a:pPr lvl="1" algn="just"/>
            <a:r>
              <a:rPr lang="pt-BR" dirty="0"/>
              <a:t>Para comentar uma linha use </a:t>
            </a:r>
            <a:r>
              <a:rPr lang="pt-BR" b="1" dirty="0">
                <a:solidFill>
                  <a:srgbClr val="C00000"/>
                </a:solidFill>
              </a:rPr>
              <a:t>#</a:t>
            </a:r>
          </a:p>
          <a:p>
            <a:pPr lvl="1" algn="just"/>
            <a:r>
              <a:rPr lang="pt-BR" dirty="0"/>
              <a:t>Para comentar múltiplas linhas use </a:t>
            </a:r>
            <a:r>
              <a:rPr lang="pt-BR" b="1" dirty="0">
                <a:solidFill>
                  <a:srgbClr val="C00000"/>
                </a:solidFill>
              </a:rPr>
              <a:t>””” comentário “””</a:t>
            </a: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6662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>
          <a:xfrm>
            <a:off x="795130" y="152400"/>
            <a:ext cx="9872870" cy="1143000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3600" b="1" dirty="0" err="1">
                <a:latin typeface="Verdana" panose="020B0604030504040204" pitchFamily="34" charset="0"/>
              </a:rPr>
              <a:t>Lendo</a:t>
            </a:r>
            <a:r>
              <a:rPr lang="en-GB" altLang="pt-BR" sz="3600" b="1" dirty="0">
                <a:latin typeface="Verdana" panose="020B0604030504040204" pitchFamily="34" charset="0"/>
              </a:rPr>
              <a:t> e </a:t>
            </a:r>
            <a:r>
              <a:rPr lang="en-GB" altLang="pt-BR" sz="3600" b="1" dirty="0" err="1">
                <a:latin typeface="Verdana" panose="020B0604030504040204" pitchFamily="34" charset="0"/>
              </a:rPr>
              <a:t>Escrevendo</a:t>
            </a:r>
            <a:r>
              <a:rPr lang="en-GB" altLang="pt-BR" sz="3600" b="1" dirty="0">
                <a:latin typeface="Verdana" panose="020B0604030504040204" pitchFamily="34" charset="0"/>
              </a:rPr>
              <a:t> </a:t>
            </a:r>
            <a:r>
              <a:rPr lang="en-GB" altLang="pt-BR" sz="3600" b="1" dirty="0" err="1">
                <a:latin typeface="Verdana" panose="020B0604030504040204" pitchFamily="34" charset="0"/>
              </a:rPr>
              <a:t>em</a:t>
            </a:r>
            <a:r>
              <a:rPr lang="en-GB" altLang="pt-BR" sz="3600" b="1" dirty="0">
                <a:latin typeface="Verdana" panose="020B0604030504040204" pitchFamily="34" charset="0"/>
              </a:rPr>
              <a:t> </a:t>
            </a:r>
            <a:r>
              <a:rPr lang="en-GB" altLang="pt-BR" sz="3600" b="1" dirty="0" err="1">
                <a:latin typeface="Verdana" panose="020B0604030504040204" pitchFamily="34" charset="0"/>
              </a:rPr>
              <a:t>Arquivos</a:t>
            </a:r>
            <a:endParaRPr lang="en-GB" altLang="pt-BR" sz="3600" b="1" dirty="0">
              <a:latin typeface="Verdana" panose="020B0604030504040204" pitchFamily="34" charset="0"/>
            </a:endParaRP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5130" y="1600200"/>
            <a:ext cx="9415670" cy="4133850"/>
          </a:xfrm>
          <a:ln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 err="1">
                <a:latin typeface="Verdana" panose="020B0604030504040204" pitchFamily="34" charset="0"/>
              </a:rPr>
              <a:t>Leitura</a:t>
            </a:r>
            <a:r>
              <a:rPr lang="en-GB" altLang="pt-BR" sz="2200" dirty="0">
                <a:latin typeface="Verdana" panose="020B0604030504040204" pitchFamily="34" charset="0"/>
              </a:rPr>
              <a:t> de </a:t>
            </a:r>
            <a:r>
              <a:rPr lang="en-GB" altLang="pt-BR" sz="2200" dirty="0" err="1">
                <a:latin typeface="Verdana" panose="020B0604030504040204" pitchFamily="34" charset="0"/>
              </a:rPr>
              <a:t>arquivos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em</a:t>
            </a:r>
            <a:r>
              <a:rPr lang="en-GB" altLang="pt-BR" sz="2200" dirty="0">
                <a:latin typeface="Verdana" panose="020B0604030504040204" pitchFamily="34" charset="0"/>
              </a:rPr>
              <a:t> Python é simples </a:t>
            </a:r>
            <a:r>
              <a:rPr lang="en-GB" altLang="pt-BR" sz="2200" dirty="0" err="1">
                <a:latin typeface="Verdana" panose="020B0604030504040204" pitchFamily="34" charset="0"/>
              </a:rPr>
              <a:t>como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em</a:t>
            </a:r>
            <a:r>
              <a:rPr lang="en-GB" altLang="pt-BR" sz="2200" dirty="0">
                <a:latin typeface="Verdana" panose="020B0604030504040204" pitchFamily="34" charset="0"/>
              </a:rPr>
              <a:t> C!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 err="1">
                <a:latin typeface="Verdana" panose="020B0604030504040204" pitchFamily="34" charset="0"/>
              </a:rPr>
              <a:t>Arquivos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são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objetos</a:t>
            </a:r>
            <a:r>
              <a:rPr lang="en-GB" altLang="pt-BR" sz="2200" dirty="0">
                <a:latin typeface="Verdana" panose="020B0604030504040204" pitchFamily="34" charset="0"/>
              </a:rPr>
              <a:t> do </a:t>
            </a:r>
            <a:r>
              <a:rPr lang="en-GB" altLang="pt-BR" sz="2200" dirty="0" err="1">
                <a:latin typeface="Verdana" panose="020B0604030504040204" pitchFamily="34" charset="0"/>
              </a:rPr>
              <a:t>tipo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i="1" dirty="0">
                <a:solidFill>
                  <a:srgbClr val="006600"/>
                </a:solidFill>
                <a:latin typeface="Verdana" panose="020B0604030504040204" pitchFamily="34" charset="0"/>
              </a:rPr>
              <a:t>file</a:t>
            </a:r>
            <a:r>
              <a:rPr lang="en-GB" altLang="pt-BR" sz="2200" dirty="0">
                <a:latin typeface="Verdana" panose="020B0604030504040204" pitchFamily="34" charset="0"/>
              </a:rPr>
              <a:t>;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>
                <a:latin typeface="Verdana" panose="020B0604030504040204" pitchFamily="34" charset="0"/>
              </a:rPr>
              <a:t>Para a </a:t>
            </a:r>
            <a:r>
              <a:rPr lang="en-GB" altLang="pt-BR" sz="2200" dirty="0" err="1">
                <a:latin typeface="Verdana" panose="020B0604030504040204" pitchFamily="34" charset="0"/>
              </a:rPr>
              <a:t>abertura</a:t>
            </a:r>
            <a:r>
              <a:rPr lang="en-GB" altLang="pt-BR" sz="2200" dirty="0">
                <a:latin typeface="Verdana" panose="020B0604030504040204" pitchFamily="34" charset="0"/>
              </a:rPr>
              <a:t> de um </a:t>
            </a:r>
            <a:r>
              <a:rPr lang="en-GB" altLang="pt-BR" sz="2200" dirty="0" err="1">
                <a:latin typeface="Verdana" panose="020B0604030504040204" pitchFamily="34" charset="0"/>
              </a:rPr>
              <a:t>arquivo</a:t>
            </a:r>
            <a:r>
              <a:rPr lang="en-GB" altLang="pt-BR" sz="2200" dirty="0">
                <a:latin typeface="Verdana" panose="020B0604030504040204" pitchFamily="34" charset="0"/>
              </a:rPr>
              <a:t>, </a:t>
            </a:r>
            <a:r>
              <a:rPr lang="en-GB" altLang="pt-BR" sz="2200" dirty="0" err="1">
                <a:latin typeface="Verdana" panose="020B0604030504040204" pitchFamily="34" charset="0"/>
              </a:rPr>
              <a:t>utilizamos</a:t>
            </a:r>
            <a:r>
              <a:rPr lang="en-GB" altLang="pt-BR" sz="2200" dirty="0">
                <a:latin typeface="Verdana" panose="020B0604030504040204" pitchFamily="34" charset="0"/>
              </a:rPr>
              <a:t> a </a:t>
            </a:r>
            <a:r>
              <a:rPr lang="en-GB" altLang="pt-BR" sz="2200" dirty="0" err="1">
                <a:latin typeface="Verdana" panose="020B0604030504040204" pitchFamily="34" charset="0"/>
              </a:rPr>
              <a:t>função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i="1" dirty="0">
                <a:solidFill>
                  <a:srgbClr val="961F19"/>
                </a:solidFill>
                <a:latin typeface="Verdana" panose="020B0604030504040204" pitchFamily="34" charset="0"/>
              </a:rPr>
              <a:t>open</a:t>
            </a:r>
            <a:r>
              <a:rPr lang="en-GB" altLang="pt-BR" sz="2200" dirty="0">
                <a:latin typeface="Verdana" panose="020B0604030504040204" pitchFamily="34" charset="0"/>
              </a:rPr>
              <a:t>;</a:t>
            </a:r>
          </a:p>
          <a:p>
            <a:pPr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200" dirty="0">
                <a:latin typeface="Verdana" panose="020B0604030504040204" pitchFamily="34" charset="0"/>
              </a:rPr>
              <a:t>A </a:t>
            </a:r>
            <a:r>
              <a:rPr lang="en-GB" altLang="pt-BR" sz="2200" dirty="0" err="1">
                <a:latin typeface="Verdana" panose="020B0604030504040204" pitchFamily="34" charset="0"/>
              </a:rPr>
              <a:t>função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>
                <a:solidFill>
                  <a:srgbClr val="961F19"/>
                </a:solidFill>
                <a:latin typeface="Verdana" panose="020B0604030504040204" pitchFamily="34" charset="0"/>
              </a:rPr>
              <a:t>open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funciona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como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uma</a:t>
            </a:r>
            <a:r>
              <a:rPr lang="en-GB" altLang="pt-BR" sz="2200" dirty="0">
                <a:latin typeface="Verdana" panose="020B0604030504040204" pitchFamily="34" charset="0"/>
              </a:rPr>
              <a:t> </a:t>
            </a:r>
            <a:r>
              <a:rPr lang="en-GB" altLang="pt-BR" sz="2200" dirty="0" err="1">
                <a:latin typeface="Verdana" panose="020B0604030504040204" pitchFamily="34" charset="0"/>
              </a:rPr>
              <a:t>fábrica</a:t>
            </a:r>
            <a:r>
              <a:rPr lang="en-GB" altLang="pt-BR" sz="2200" dirty="0">
                <a:latin typeface="Verdana" panose="020B0604030504040204" pitchFamily="34" charset="0"/>
              </a:rPr>
              <a:t> de </a:t>
            </a:r>
            <a:r>
              <a:rPr lang="en-GB" altLang="pt-BR" sz="2200" dirty="0" err="1">
                <a:latin typeface="Verdana" panose="020B0604030504040204" pitchFamily="34" charset="0"/>
              </a:rPr>
              <a:t>instâncias</a:t>
            </a:r>
            <a:r>
              <a:rPr lang="en-GB" altLang="pt-BR" sz="2200" dirty="0">
                <a:latin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13946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7556" y="72371"/>
            <a:ext cx="10828095" cy="1143000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 err="1">
                <a:latin typeface="Verdana" panose="020B0604030504040204" pitchFamily="34" charset="0"/>
              </a:rPr>
              <a:t>Lendo</a:t>
            </a:r>
            <a:r>
              <a:rPr lang="en-GB" altLang="pt-BR" sz="4000" b="1" dirty="0">
                <a:latin typeface="Verdana" panose="020B0604030504040204" pitchFamily="34" charset="0"/>
              </a:rPr>
              <a:t> e </a:t>
            </a:r>
            <a:r>
              <a:rPr lang="en-GB" altLang="pt-BR" sz="4000" b="1" dirty="0" err="1">
                <a:latin typeface="Verdana" panose="020B0604030504040204" pitchFamily="34" charset="0"/>
              </a:rPr>
              <a:t>Escrevendo</a:t>
            </a:r>
            <a:r>
              <a:rPr lang="en-GB" altLang="pt-BR" sz="4000" b="1" dirty="0">
                <a:latin typeface="Verdana" panose="020B0604030504040204" pitchFamily="34" charset="0"/>
              </a:rPr>
              <a:t> </a:t>
            </a:r>
            <a:r>
              <a:rPr lang="en-GB" altLang="pt-BR" sz="4000" b="1" dirty="0" err="1">
                <a:latin typeface="Verdana" panose="020B0604030504040204" pitchFamily="34" charset="0"/>
              </a:rPr>
              <a:t>em</a:t>
            </a:r>
            <a:r>
              <a:rPr lang="en-GB" altLang="pt-BR" sz="4000" b="1" dirty="0">
                <a:latin typeface="Verdana" panose="020B0604030504040204" pitchFamily="34" charset="0"/>
              </a:rPr>
              <a:t> </a:t>
            </a:r>
            <a:r>
              <a:rPr lang="en-GB" altLang="pt-BR" sz="4000" b="1" dirty="0" err="1">
                <a:latin typeface="Verdana" panose="020B0604030504040204" pitchFamily="34" charset="0"/>
              </a:rPr>
              <a:t>Arquivos</a:t>
            </a:r>
            <a:endParaRPr lang="en-GB" altLang="pt-BR" sz="4000" b="1" dirty="0">
              <a:latin typeface="Verdana" panose="020B0604030504040204" pitchFamily="34" charset="0"/>
            </a:endParaRPr>
          </a:p>
        </p:txBody>
      </p:sp>
      <p:sp>
        <p:nvSpPr>
          <p:cNvPr id="340997" name="Rectangle 5"/>
          <p:cNvSpPr>
            <a:spLocks noChangeArrowheads="1"/>
          </p:cNvSpPr>
          <p:nvPr/>
        </p:nvSpPr>
        <p:spPr bwMode="auto">
          <a:xfrm>
            <a:off x="767556" y="2351623"/>
            <a:ext cx="10085974" cy="461665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arquivo = open("entrada.txt")</a:t>
            </a:r>
          </a:p>
        </p:txBody>
      </p:sp>
      <p:sp>
        <p:nvSpPr>
          <p:cNvPr id="340998" name="Rectangle 6"/>
          <p:cNvSpPr>
            <a:spLocks noChangeArrowheads="1"/>
          </p:cNvSpPr>
          <p:nvPr/>
        </p:nvSpPr>
        <p:spPr bwMode="auto">
          <a:xfrm>
            <a:off x="789686" y="3319371"/>
            <a:ext cx="10063844" cy="954107"/>
          </a:xfrm>
          <a:prstGeom prst="rect">
            <a:avLst/>
          </a:prstGeom>
          <a:solidFill>
            <a:srgbClr val="EEFB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2800" dirty="0">
                <a:solidFill>
                  <a:schemeClr val="tx1"/>
                </a:solidFill>
                <a:latin typeface="Courier New" panose="02070309020205020404" pitchFamily="49" charset="0"/>
              </a:rPr>
              <a:t>for linha in arquivo:</a:t>
            </a:r>
          </a:p>
          <a:p>
            <a:r>
              <a:rPr lang="pt-BR" altLang="pt-BR" sz="2800" dirty="0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  <a:r>
              <a:rPr lang="pt-BR" altLang="pt-BR" sz="2800" dirty="0" err="1">
                <a:solidFill>
                  <a:schemeClr val="tx1"/>
                </a:solidFill>
                <a:latin typeface="Courier New" panose="02070309020205020404" pitchFamily="49" charset="0"/>
              </a:rPr>
              <a:t>print</a:t>
            </a:r>
            <a:r>
              <a:rPr lang="pt-BR" altLang="pt-BR" sz="2800" dirty="0">
                <a:solidFill>
                  <a:schemeClr val="tx1"/>
                </a:solidFill>
                <a:latin typeface="Courier New" panose="02070309020205020404" pitchFamily="49" charset="0"/>
              </a:rPr>
              <a:t>(linha)</a:t>
            </a:r>
          </a:p>
        </p:txBody>
      </p:sp>
      <p:sp>
        <p:nvSpPr>
          <p:cNvPr id="340999" name="Rectangle 7"/>
          <p:cNvSpPr>
            <a:spLocks noChangeArrowheads="1"/>
          </p:cNvSpPr>
          <p:nvPr/>
        </p:nvSpPr>
        <p:spPr bwMode="auto">
          <a:xfrm>
            <a:off x="767556" y="4714119"/>
            <a:ext cx="10063844" cy="1938992"/>
          </a:xfrm>
          <a:prstGeom prst="rect">
            <a:avLst/>
          </a:prstGeom>
          <a:solidFill>
            <a:srgbClr val="DDF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for linha in arquivo:</a:t>
            </a:r>
          </a:p>
          <a:p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    linha = </a:t>
            </a:r>
            <a:r>
              <a:rPr lang="pt-BR" altLang="pt-BR" sz="2400" dirty="0" err="1">
                <a:solidFill>
                  <a:schemeClr val="tx1"/>
                </a:solidFill>
                <a:latin typeface="Courier New" panose="02070309020205020404" pitchFamily="49" charset="0"/>
              </a:rPr>
              <a:t>linha.replace</a:t>
            </a:r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("\n", "")</a:t>
            </a:r>
          </a:p>
          <a:p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    palavras = </a:t>
            </a:r>
            <a:r>
              <a:rPr lang="pt-BR" altLang="pt-BR" sz="2400" dirty="0" err="1">
                <a:solidFill>
                  <a:schemeClr val="tx1"/>
                </a:solidFill>
                <a:latin typeface="Courier New" panose="02070309020205020404" pitchFamily="49" charset="0"/>
              </a:rPr>
              <a:t>linha.split</a:t>
            </a:r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('\t')</a:t>
            </a:r>
          </a:p>
          <a:p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    for palavra in palavras:</a:t>
            </a:r>
          </a:p>
          <a:p>
            <a:r>
              <a:rPr lang="pt-BR" altLang="pt-BR" sz="2400" dirty="0">
                <a:solidFill>
                  <a:schemeClr val="tx1"/>
                </a:solidFill>
                <a:latin typeface="Courier New" panose="02070309020205020404" pitchFamily="49" charset="0"/>
              </a:rPr>
              <a:t>        print(palavra)</a:t>
            </a:r>
          </a:p>
        </p:txBody>
      </p:sp>
      <p:sp>
        <p:nvSpPr>
          <p:cNvPr id="341001" name="Rectangle 9"/>
          <p:cNvSpPr>
            <a:spLocks noChangeArrowheads="1"/>
          </p:cNvSpPr>
          <p:nvPr/>
        </p:nvSpPr>
        <p:spPr bwMode="auto">
          <a:xfrm>
            <a:off x="767555" y="1960869"/>
            <a:ext cx="10063843" cy="307777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1400" dirty="0">
                <a:solidFill>
                  <a:schemeClr val="tx1"/>
                </a:solidFill>
                <a:latin typeface="Verdana" panose="020B0604030504040204" pitchFamily="34" charset="0"/>
              </a:rPr>
              <a:t>Abrindo o arquivo para leitura</a:t>
            </a:r>
          </a:p>
        </p:txBody>
      </p:sp>
      <p:sp>
        <p:nvSpPr>
          <p:cNvPr id="341002" name="Rectangle 10"/>
          <p:cNvSpPr>
            <a:spLocks noChangeArrowheads="1"/>
          </p:cNvSpPr>
          <p:nvPr/>
        </p:nvSpPr>
        <p:spPr bwMode="auto">
          <a:xfrm>
            <a:off x="767556" y="3081980"/>
            <a:ext cx="10063844" cy="307777"/>
          </a:xfrm>
          <a:prstGeom prst="rect">
            <a:avLst/>
          </a:prstGeom>
          <a:solidFill>
            <a:srgbClr val="EEFB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1400" dirty="0">
                <a:solidFill>
                  <a:schemeClr val="tx1"/>
                </a:solidFill>
                <a:latin typeface="Verdana" panose="020B0604030504040204" pitchFamily="34" charset="0"/>
              </a:rPr>
              <a:t>Imprimindo uma linha do arquivo a cada duas linhas da tela.</a:t>
            </a:r>
          </a:p>
        </p:txBody>
      </p:sp>
      <p:sp>
        <p:nvSpPr>
          <p:cNvPr id="341003" name="Rectangle 11"/>
          <p:cNvSpPr>
            <a:spLocks noChangeArrowheads="1"/>
          </p:cNvSpPr>
          <p:nvPr/>
        </p:nvSpPr>
        <p:spPr bwMode="auto">
          <a:xfrm>
            <a:off x="789686" y="4510869"/>
            <a:ext cx="10041714" cy="307777"/>
          </a:xfrm>
          <a:prstGeom prst="rect">
            <a:avLst/>
          </a:prstGeom>
          <a:solidFill>
            <a:srgbClr val="DDF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1400" dirty="0">
                <a:solidFill>
                  <a:schemeClr val="tx1"/>
                </a:solidFill>
                <a:latin typeface="Verdana" panose="020B0604030504040204" pitchFamily="34" charset="0"/>
              </a:rPr>
              <a:t>Imprimindo uma palavra por linha</a:t>
            </a:r>
          </a:p>
        </p:txBody>
      </p:sp>
    </p:spTree>
    <p:extLst>
      <p:ext uri="{BB962C8B-B14F-4D97-AF65-F5344CB8AC3E}">
        <p14:creationId xmlns:p14="http://schemas.microsoft.com/office/powerpoint/2010/main" val="8215174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768626" y="168273"/>
            <a:ext cx="9144000" cy="1431925"/>
          </a:xfrm>
          <a:ln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 err="1">
                <a:latin typeface="Verdana" panose="020B0604030504040204" pitchFamily="34" charset="0"/>
              </a:rPr>
              <a:t>Operadores</a:t>
            </a:r>
            <a:endParaRPr lang="en-GB" altLang="pt-BR" sz="4000" b="1" dirty="0">
              <a:latin typeface="Verdana" panose="020B0604030504040204" pitchFamily="34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8626" y="1600199"/>
            <a:ext cx="8435975" cy="4513263"/>
          </a:xfrm>
          <a:ln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102000"/>
              </a:lnSpc>
              <a:spcBef>
                <a:spcPts val="650"/>
              </a:spcBef>
              <a:buFont typeface="Verdana" panose="020B060403050404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600" dirty="0" err="1">
                <a:latin typeface="Verdana" panose="020B0604030504040204" pitchFamily="34" charset="0"/>
              </a:rPr>
              <a:t>Os</a:t>
            </a:r>
            <a:r>
              <a:rPr lang="en-GB" altLang="pt-BR" sz="2600" dirty="0">
                <a:latin typeface="Verdana" panose="020B0604030504040204" pitchFamily="34" charset="0"/>
              </a:rPr>
              <a:t> </a:t>
            </a:r>
            <a:r>
              <a:rPr lang="en-GB" altLang="pt-BR" sz="2600" dirty="0" err="1">
                <a:latin typeface="Verdana" panose="020B0604030504040204" pitchFamily="34" charset="0"/>
              </a:rPr>
              <a:t>operadores</a:t>
            </a:r>
            <a:r>
              <a:rPr lang="en-GB" altLang="pt-BR" sz="2600" dirty="0">
                <a:latin typeface="Verdana" panose="020B0604030504040204" pitchFamily="34" charset="0"/>
              </a:rPr>
              <a:t> do Python:</a:t>
            </a:r>
          </a:p>
          <a:p>
            <a:pPr marL="342900" indent="-342900">
              <a:lnSpc>
                <a:spcPct val="102000"/>
              </a:lnSpc>
              <a:spcBef>
                <a:spcPts val="550"/>
              </a:spcBef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200" dirty="0">
              <a:latin typeface="Verdana" panose="020B0604030504040204" pitchFamily="34" charset="0"/>
            </a:endParaRPr>
          </a:p>
        </p:txBody>
      </p:sp>
      <p:graphicFrame>
        <p:nvGraphicFramePr>
          <p:cNvPr id="36071" name="Rectangle 23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3593622"/>
              </p:ext>
            </p:extLst>
          </p:nvPr>
        </p:nvGraphicFramePr>
        <p:xfrm>
          <a:off x="1847056" y="2348070"/>
          <a:ext cx="8497888" cy="3017520"/>
        </p:xfrm>
        <a:graphic>
          <a:graphicData uri="http://schemas.openxmlformats.org/drawingml/2006/table">
            <a:tbl>
              <a:tblPr/>
              <a:tblGrid>
                <a:gridCol w="2125067">
                  <a:extLst>
                    <a:ext uri="{9D8B030D-6E8A-4147-A177-3AD203B41FA5}">
                      <a16:colId xmlns:a16="http://schemas.microsoft.com/office/drawing/2014/main" val="3467079500"/>
                    </a:ext>
                  </a:extLst>
                </a:gridCol>
                <a:gridCol w="2122687">
                  <a:extLst>
                    <a:ext uri="{9D8B030D-6E8A-4147-A177-3AD203B41FA5}">
                      <a16:colId xmlns:a16="http://schemas.microsoft.com/office/drawing/2014/main" val="1142556233"/>
                    </a:ext>
                  </a:extLst>
                </a:gridCol>
                <a:gridCol w="2125067">
                  <a:extLst>
                    <a:ext uri="{9D8B030D-6E8A-4147-A177-3AD203B41FA5}">
                      <a16:colId xmlns:a16="http://schemas.microsoft.com/office/drawing/2014/main" val="3369416672"/>
                    </a:ext>
                  </a:extLst>
                </a:gridCol>
                <a:gridCol w="2125067">
                  <a:extLst>
                    <a:ext uri="{9D8B030D-6E8A-4147-A177-3AD203B41FA5}">
                      <a16:colId xmlns:a16="http://schemas.microsoft.com/office/drawing/2014/main" val="1541579582"/>
                    </a:ext>
                  </a:extLst>
                </a:gridCol>
              </a:tblGrid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Aritméticos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Comparação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Lógicos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Bit a bit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026953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==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and</a:t>
                      </a:r>
                      <a:endParaRPr kumimoji="0" lang="pt-BR" alt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&amp;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65695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!=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0854897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not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^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976924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/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&lt;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~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870834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&gt;=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&gt;&gt;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58900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&lt;=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&lt;&lt;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413756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2723"/>
                  </a:ext>
                </a:extLst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3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•"/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–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»"/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pt-BR" alt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1F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57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7821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Tipos de dados básicos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Números: </a:t>
            </a:r>
            <a:r>
              <a:rPr lang="pt-BR" dirty="0" err="1"/>
              <a:t>int</a:t>
            </a:r>
            <a:r>
              <a:rPr lang="pt-BR" dirty="0"/>
              <a:t>, </a:t>
            </a:r>
            <a:r>
              <a:rPr lang="pt-BR" dirty="0" err="1"/>
              <a:t>long</a:t>
            </a:r>
            <a:r>
              <a:rPr lang="pt-BR" dirty="0"/>
              <a:t>, </a:t>
            </a:r>
            <a:r>
              <a:rPr lang="pt-BR" dirty="0" err="1"/>
              <a:t>float</a:t>
            </a:r>
            <a:r>
              <a:rPr lang="pt-BR" dirty="0"/>
              <a:t>, </a:t>
            </a:r>
            <a:r>
              <a:rPr lang="pt-BR" dirty="0" err="1"/>
              <a:t>complex</a:t>
            </a:r>
            <a:r>
              <a:rPr lang="pt-BR" dirty="0"/>
              <a:t> </a:t>
            </a:r>
          </a:p>
          <a:p>
            <a:r>
              <a:rPr lang="pt-BR" dirty="0" err="1"/>
              <a:t>Strings</a:t>
            </a:r>
            <a:r>
              <a:rPr lang="pt-BR" dirty="0"/>
              <a:t>: </a:t>
            </a:r>
            <a:r>
              <a:rPr lang="pt-BR" dirty="0" err="1"/>
              <a:t>str</a:t>
            </a:r>
            <a:r>
              <a:rPr lang="pt-BR" dirty="0"/>
              <a:t> e </a:t>
            </a:r>
            <a:r>
              <a:rPr lang="pt-BR" dirty="0" err="1"/>
              <a:t>unicode</a:t>
            </a:r>
            <a:r>
              <a:rPr lang="pt-BR" dirty="0"/>
              <a:t> </a:t>
            </a:r>
          </a:p>
          <a:p>
            <a:r>
              <a:rPr lang="pt-BR" dirty="0"/>
              <a:t>Listas e </a:t>
            </a:r>
            <a:r>
              <a:rPr lang="pt-BR" dirty="0" err="1"/>
              <a:t>tuplas</a:t>
            </a:r>
            <a:r>
              <a:rPr lang="pt-BR" dirty="0"/>
              <a:t>: </a:t>
            </a:r>
            <a:r>
              <a:rPr lang="pt-BR" dirty="0" err="1"/>
              <a:t>list</a:t>
            </a:r>
            <a:r>
              <a:rPr lang="pt-BR" dirty="0"/>
              <a:t>, </a:t>
            </a:r>
            <a:r>
              <a:rPr lang="pt-BR" dirty="0" err="1"/>
              <a:t>tuple</a:t>
            </a:r>
            <a:r>
              <a:rPr lang="pt-BR" dirty="0"/>
              <a:t> </a:t>
            </a:r>
          </a:p>
          <a:p>
            <a:r>
              <a:rPr lang="pt-BR" dirty="0"/>
              <a:t>Dicionários: </a:t>
            </a:r>
            <a:r>
              <a:rPr lang="pt-BR" dirty="0" err="1"/>
              <a:t>dict</a:t>
            </a:r>
            <a:r>
              <a:rPr lang="pt-BR" dirty="0"/>
              <a:t> </a:t>
            </a:r>
          </a:p>
          <a:p>
            <a:r>
              <a:rPr lang="pt-BR" dirty="0"/>
              <a:t>Arquivos: file </a:t>
            </a:r>
          </a:p>
          <a:p>
            <a:r>
              <a:rPr lang="pt-BR" dirty="0"/>
              <a:t>Booleanos: </a:t>
            </a:r>
            <a:r>
              <a:rPr lang="pt-BR" dirty="0" err="1"/>
              <a:t>bool</a:t>
            </a:r>
            <a:r>
              <a:rPr lang="pt-BR" dirty="0"/>
              <a:t> (</a:t>
            </a:r>
            <a:r>
              <a:rPr lang="pt-BR" dirty="0" err="1"/>
              <a:t>True</a:t>
            </a:r>
            <a:r>
              <a:rPr lang="pt-BR" dirty="0"/>
              <a:t>, False) </a:t>
            </a:r>
          </a:p>
          <a:p>
            <a:r>
              <a:rPr lang="pt-BR" dirty="0"/>
              <a:t>Conjuntos: set, </a:t>
            </a:r>
            <a:r>
              <a:rPr lang="pt-BR" dirty="0" err="1"/>
              <a:t>frozenset</a:t>
            </a:r>
            <a:r>
              <a:rPr lang="pt-BR" dirty="0"/>
              <a:t> </a:t>
            </a:r>
          </a:p>
          <a:p>
            <a:r>
              <a:rPr lang="pt-BR" dirty="0" err="1"/>
              <a:t>None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4371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E961A-7F07-4CF3-8B61-F457F013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Comandos de seleção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F3221A-6649-4F6B-BD7C-801923A738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Python suporta as condições lógicas usuais:</a:t>
            </a:r>
          </a:p>
          <a:p>
            <a:pPr lvl="1"/>
            <a:r>
              <a:rPr lang="en-US" dirty="0" err="1"/>
              <a:t>Igual</a:t>
            </a:r>
            <a:r>
              <a:rPr lang="en-US" dirty="0"/>
              <a:t>: a == b</a:t>
            </a:r>
          </a:p>
          <a:p>
            <a:pPr lvl="1"/>
            <a:r>
              <a:rPr lang="en-US" dirty="0" err="1"/>
              <a:t>Diferente</a:t>
            </a:r>
            <a:r>
              <a:rPr lang="en-US" dirty="0"/>
              <a:t>: a != b</a:t>
            </a:r>
          </a:p>
          <a:p>
            <a:pPr lvl="1"/>
            <a:r>
              <a:rPr lang="en-US" dirty="0" err="1"/>
              <a:t>Menor</a:t>
            </a:r>
            <a:r>
              <a:rPr lang="en-US" dirty="0"/>
              <a:t>: a &lt; b</a:t>
            </a:r>
          </a:p>
          <a:p>
            <a:pPr lvl="1"/>
            <a:r>
              <a:rPr lang="en-US" dirty="0" err="1"/>
              <a:t>Menor</a:t>
            </a:r>
            <a:r>
              <a:rPr lang="en-US" dirty="0"/>
              <a:t> </a:t>
            </a:r>
            <a:r>
              <a:rPr lang="en-US" dirty="0" err="1"/>
              <a:t>Igual</a:t>
            </a:r>
            <a:r>
              <a:rPr lang="en-US" dirty="0"/>
              <a:t>: a &lt;= b</a:t>
            </a:r>
          </a:p>
          <a:p>
            <a:pPr lvl="1"/>
            <a:r>
              <a:rPr lang="en-US" dirty="0" err="1"/>
              <a:t>Maior</a:t>
            </a:r>
            <a:r>
              <a:rPr lang="en-US" dirty="0"/>
              <a:t>: a &gt; b</a:t>
            </a:r>
          </a:p>
          <a:p>
            <a:pPr lvl="1"/>
            <a:r>
              <a:rPr lang="en-US" dirty="0" err="1"/>
              <a:t>Maior</a:t>
            </a:r>
            <a:r>
              <a:rPr lang="en-US" dirty="0"/>
              <a:t> </a:t>
            </a:r>
            <a:r>
              <a:rPr lang="en-US" dirty="0" err="1"/>
              <a:t>Igual</a:t>
            </a:r>
            <a:r>
              <a:rPr lang="en-US" dirty="0"/>
              <a:t>: a &gt;= b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5772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78496E-33CD-45FA-8ED0-B05BC8891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Comandos de seleção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143630-F9F1-4FDC-A8F6-EB68DC34DAA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= 33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 = 200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 b &gt; a: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print("b is greater than a")</a:t>
            </a:r>
          </a:p>
          <a:p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51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2E21E-CD19-43E6-B707-73C7FCCD1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Comandos de seleção - </a:t>
            </a:r>
            <a:r>
              <a:rPr lang="pt-BR" dirty="0" err="1"/>
              <a:t>Indentação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6011D-BAB9-4B19-8337-CDE69930BBF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Python depende do recuo, usando espaço em branco, para definir o escopo no código. Outras linguagens de programação costumam usar chaves para esse propósito.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= 33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 = 200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 b &gt; a: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print("b is greater than a") # you will get an error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278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CDE90-6261-4ACB-8369-B26904707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Elif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87857E-D8E2-4ABF-9EAC-5940D9059D8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comando </a:t>
            </a:r>
            <a:r>
              <a:rPr lang="pt-BR" dirty="0" err="1"/>
              <a:t>elif</a:t>
            </a:r>
            <a:r>
              <a:rPr lang="pt-BR" dirty="0"/>
              <a:t> é maneira de dizer "se as condições anteriores não eram verdadeiras, então tente esta condição".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= 33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 = 33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 b &gt; a: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print("b is greater than a")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a == b: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print("a and b are equal")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37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6E9FA-E6E6-463B-B8D5-689086C6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Else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227485-7782-4C75-BBC8-6E26F1CBA71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Comando </a:t>
            </a:r>
            <a:r>
              <a:rPr lang="pt-BR" dirty="0" err="1"/>
              <a:t>else</a:t>
            </a:r>
            <a:r>
              <a:rPr lang="pt-BR" dirty="0"/>
              <a:t> captura qualquer coisa que não seja detectada pelas condições anteriores.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= 200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 = 33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 b &gt; a: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print("b is greater than a")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a == b: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print("a and b are equal")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print("a is greater than b")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483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061F1-9F3C-463D-8986-AD85B1D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Operadores Relacionais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EB7CBC-5996-419D-822F-DF20E66FAE3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err="1"/>
              <a:t>And</a:t>
            </a:r>
            <a:endParaRPr lang="pt-BR" dirty="0"/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 a &gt; b and c &gt; a: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print("Both conditions are True")</a:t>
            </a:r>
          </a:p>
          <a:p>
            <a:r>
              <a:rPr lang="pt-BR" dirty="0" err="1"/>
              <a:t>Or</a:t>
            </a:r>
            <a:endParaRPr lang="pt-BR" dirty="0"/>
          </a:p>
          <a:p>
            <a:pPr lvl="1"/>
            <a:r>
              <a:rPr lang="en-US" dirty="0"/>
              <a:t>if a &gt; b or a &gt; c:</a:t>
            </a:r>
            <a:br>
              <a:rPr lang="en-US" dirty="0"/>
            </a:br>
            <a:r>
              <a:rPr lang="en-US" dirty="0"/>
              <a:t>  print("At least one of the conditions are True")</a:t>
            </a:r>
          </a:p>
          <a:p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184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74297E-AFE7-47B8-8BE2-72F702F1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Laços - </a:t>
            </a:r>
            <a:r>
              <a:rPr lang="pt-BR" dirty="0" err="1"/>
              <a:t>While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2EFB30-96AF-444D-80D3-DD98BE9AC9E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Com o loop </a:t>
            </a:r>
            <a:r>
              <a:rPr lang="pt-BR" dirty="0" err="1"/>
              <a:t>while</a:t>
            </a:r>
            <a:r>
              <a:rPr lang="pt-BR" dirty="0"/>
              <a:t>, podemos executar um conjunto de instruções, desde que uma condição seja verdadeira.</a:t>
            </a:r>
          </a:p>
          <a:p>
            <a:pPr marL="366104" lvl="1" indent="0">
              <a:buNone/>
            </a:pPr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i = 1</a:t>
            </a:r>
            <a:b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n-NO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 i &lt; 6:</a:t>
            </a:r>
            <a:b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print(i)</a:t>
            </a:r>
            <a:b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  i += 1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877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CCDC8-2161-4DA8-85CC-C3BE51E3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Laços - </a:t>
            </a:r>
            <a:r>
              <a:rPr lang="pt-BR" dirty="0" err="1"/>
              <a:t>While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769DF2-B62B-4C57-806F-42C8E7F83A9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Break, interrompe a execução do laço</a:t>
            </a:r>
          </a:p>
          <a:p>
            <a:pPr lvl="1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 = 1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i &lt; 6:</a:t>
            </a:r>
            <a:b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print(i)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i == 3:</a:t>
            </a:r>
            <a:b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	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b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  i += 1</a:t>
            </a:r>
          </a:p>
        </p:txBody>
      </p:sp>
    </p:spTree>
    <p:extLst>
      <p:ext uri="{BB962C8B-B14F-4D97-AF65-F5344CB8AC3E}">
        <p14:creationId xmlns:p14="http://schemas.microsoft.com/office/powerpoint/2010/main" val="2531008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96068-AC7B-47AA-8BA9-35210DF53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Laços - For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8F583F-936A-448E-8430-9D77414DC4F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Um loop for é usado para iterar sobre uma sequência </a:t>
            </a:r>
            <a:r>
              <a:rPr lang="pt-BR" dirty="0" err="1"/>
              <a:t>pre</a:t>
            </a:r>
            <a:r>
              <a:rPr lang="pt-BR" dirty="0"/>
              <a:t> definida</a:t>
            </a:r>
          </a:p>
          <a:p>
            <a:pPr marL="366104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x in range(6):</a:t>
            </a:r>
          </a:p>
          <a:p>
            <a:pPr marL="366104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print(x) </a:t>
            </a:r>
          </a:p>
          <a:p>
            <a:pPr lvl="1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6104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x in range(2, 6):</a:t>
            </a:r>
          </a:p>
          <a:p>
            <a:pPr marL="366104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print(x) </a:t>
            </a:r>
          </a:p>
          <a:p>
            <a:pPr marL="366104" lvl="1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475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F5330A68-DF3C-4A63-8D78-8101894F3248}" vid="{3156FDE6-B593-46DD-9D01-EA7FFAC2EA6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168</TotalTime>
  <Words>1420</Words>
  <Application>Microsoft Office PowerPoint</Application>
  <PresentationFormat>Widescreen</PresentationFormat>
  <Paragraphs>193</Paragraphs>
  <Slides>31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42" baseType="lpstr">
      <vt:lpstr>Arial</vt:lpstr>
      <vt:lpstr>Calibri</vt:lpstr>
      <vt:lpstr>Courier New</vt:lpstr>
      <vt:lpstr>Gill Sans</vt:lpstr>
      <vt:lpstr>Times New Roman</vt:lpstr>
      <vt:lpstr>Tw Cen MT</vt:lpstr>
      <vt:lpstr>Verdana</vt:lpstr>
      <vt:lpstr>Wingdings</vt:lpstr>
      <vt:lpstr>Wingdings 2</vt:lpstr>
      <vt:lpstr>ヒラギノ角ゴ ProN W3</vt:lpstr>
      <vt:lpstr>Tema1</vt:lpstr>
      <vt:lpstr>Python 3 - Introdução</vt:lpstr>
      <vt:lpstr>O que é ?</vt:lpstr>
      <vt:lpstr>O que é ?</vt:lpstr>
      <vt:lpstr>O que é ?</vt:lpstr>
      <vt:lpstr>Por que Python?</vt:lpstr>
      <vt:lpstr>Onde encontrar</vt:lpstr>
      <vt:lpstr>Utilizando o interpretador</vt:lpstr>
      <vt:lpstr>Utilizando o interpretador</vt:lpstr>
      <vt:lpstr>Utilizando o interpretador</vt:lpstr>
      <vt:lpstr>Sintaxe</vt:lpstr>
      <vt:lpstr>(Blocos de código)</vt:lpstr>
      <vt:lpstr>Variáveis</vt:lpstr>
      <vt:lpstr>Variáveis</vt:lpstr>
      <vt:lpstr>Variáveis</vt:lpstr>
      <vt:lpstr>Lendo do Teclado</vt:lpstr>
      <vt:lpstr>Escrevendo na Tela</vt:lpstr>
      <vt:lpstr>Escrevendo na Tela</vt:lpstr>
      <vt:lpstr>Comentários</vt:lpstr>
      <vt:lpstr>Lendo e Escrevendo em Arquivos</vt:lpstr>
      <vt:lpstr>Lendo e Escrevendo em Arquivos</vt:lpstr>
      <vt:lpstr>Operadores</vt:lpstr>
      <vt:lpstr>Tipos de dados básicos</vt:lpstr>
      <vt:lpstr>Comandos de seleção</vt:lpstr>
      <vt:lpstr>Comandos de seleção</vt:lpstr>
      <vt:lpstr>Comandos de seleção - Indentação</vt:lpstr>
      <vt:lpstr>Elif</vt:lpstr>
      <vt:lpstr>Else</vt:lpstr>
      <vt:lpstr>Operadores Relacionais</vt:lpstr>
      <vt:lpstr>Laços - While</vt:lpstr>
      <vt:lpstr>Laços - While</vt:lpstr>
      <vt:lpstr>Laços - For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3 - Introdução</dc:title>
  <dc:creator>Norton Glaser</dc:creator>
  <cp:lastModifiedBy>Norton Glaser</cp:lastModifiedBy>
  <cp:revision>21</cp:revision>
  <dcterms:created xsi:type="dcterms:W3CDTF">2018-10-21T19:31:01Z</dcterms:created>
  <dcterms:modified xsi:type="dcterms:W3CDTF">2018-10-21T22:19:50Z</dcterms:modified>
</cp:coreProperties>
</file>