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69"/>
  </p:notesMasterIdLst>
  <p:sldIdLst>
    <p:sldId id="256" r:id="rId2"/>
    <p:sldId id="372" r:id="rId3"/>
    <p:sldId id="374" r:id="rId4"/>
    <p:sldId id="378" r:id="rId5"/>
    <p:sldId id="379" r:id="rId6"/>
    <p:sldId id="373" r:id="rId7"/>
    <p:sldId id="384" r:id="rId8"/>
    <p:sldId id="376" r:id="rId9"/>
    <p:sldId id="380" r:id="rId10"/>
    <p:sldId id="381" r:id="rId11"/>
    <p:sldId id="377" r:id="rId12"/>
    <p:sldId id="385" r:id="rId13"/>
    <p:sldId id="387" r:id="rId14"/>
    <p:sldId id="386" r:id="rId15"/>
    <p:sldId id="382" r:id="rId16"/>
    <p:sldId id="393" r:id="rId17"/>
    <p:sldId id="383" r:id="rId18"/>
    <p:sldId id="388" r:id="rId19"/>
    <p:sldId id="389" r:id="rId20"/>
    <p:sldId id="390" r:id="rId21"/>
    <p:sldId id="392" r:id="rId22"/>
    <p:sldId id="258" r:id="rId23"/>
    <p:sldId id="259" r:id="rId24"/>
    <p:sldId id="260" r:id="rId25"/>
    <p:sldId id="261" r:id="rId26"/>
    <p:sldId id="262" r:id="rId27"/>
    <p:sldId id="263" r:id="rId28"/>
    <p:sldId id="264" r:id="rId29"/>
    <p:sldId id="265" r:id="rId30"/>
    <p:sldId id="266" r:id="rId31"/>
    <p:sldId id="394" r:id="rId32"/>
    <p:sldId id="395" r:id="rId33"/>
    <p:sldId id="396" r:id="rId34"/>
    <p:sldId id="397" r:id="rId35"/>
    <p:sldId id="399" r:id="rId36"/>
    <p:sldId id="403" r:id="rId37"/>
    <p:sldId id="404" r:id="rId38"/>
    <p:sldId id="405" r:id="rId39"/>
    <p:sldId id="406" r:id="rId40"/>
    <p:sldId id="407" r:id="rId41"/>
    <p:sldId id="408" r:id="rId42"/>
    <p:sldId id="409" r:id="rId43"/>
    <p:sldId id="410" r:id="rId44"/>
    <p:sldId id="411" r:id="rId45"/>
    <p:sldId id="412" r:id="rId46"/>
    <p:sldId id="413" r:id="rId47"/>
    <p:sldId id="417" r:id="rId48"/>
    <p:sldId id="418" r:id="rId49"/>
    <p:sldId id="419" r:id="rId50"/>
    <p:sldId id="420" r:id="rId51"/>
    <p:sldId id="421" r:id="rId52"/>
    <p:sldId id="422" r:id="rId53"/>
    <p:sldId id="423" r:id="rId54"/>
    <p:sldId id="424" r:id="rId55"/>
    <p:sldId id="425" r:id="rId56"/>
    <p:sldId id="429" r:id="rId57"/>
    <p:sldId id="430" r:id="rId58"/>
    <p:sldId id="431" r:id="rId59"/>
    <p:sldId id="432" r:id="rId60"/>
    <p:sldId id="433" r:id="rId61"/>
    <p:sldId id="434" r:id="rId62"/>
    <p:sldId id="435" r:id="rId63"/>
    <p:sldId id="436" r:id="rId64"/>
    <p:sldId id="437" r:id="rId65"/>
    <p:sldId id="438" r:id="rId66"/>
    <p:sldId id="439" r:id="rId67"/>
    <p:sldId id="440" r:id="rId6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4" d="100"/>
          <a:sy n="74" d="100"/>
        </p:scale>
        <p:origin x="1044" y="5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theme" Target="theme/theme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71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7BFA9DB-8322-402F-B168-9899E6AADD4E}" type="datetimeFigureOut">
              <a:rPr lang="pt-BR" smtClean="0"/>
              <a:t>22/09/2018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32E0514-C647-4741-8B67-59EF765F78A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4626738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CBCA43-D735-418F-B336-0B6D1DE3A5C7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7199363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ide de título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tângulo 6"/>
          <p:cNvSpPr/>
          <p:nvPr/>
        </p:nvSpPr>
        <p:spPr bwMode="white">
          <a:xfrm>
            <a:off x="0" y="5971032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tângulo 9"/>
          <p:cNvSpPr/>
          <p:nvPr/>
        </p:nvSpPr>
        <p:spPr>
          <a:xfrm>
            <a:off x="-9144" y="6053328"/>
            <a:ext cx="2249424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tângulo 10"/>
          <p:cNvSpPr/>
          <p:nvPr/>
        </p:nvSpPr>
        <p:spPr>
          <a:xfrm>
            <a:off x="2359152" y="6044184"/>
            <a:ext cx="6784848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ítulo 7"/>
          <p:cNvSpPr>
            <a:spLocks noGrp="1"/>
          </p:cNvSpPr>
          <p:nvPr>
            <p:ph type="ctrTitle"/>
          </p:nvPr>
        </p:nvSpPr>
        <p:spPr>
          <a:xfrm>
            <a:off x="2362200" y="4038600"/>
            <a:ext cx="6477000" cy="1828800"/>
          </a:xfrm>
        </p:spPr>
        <p:txBody>
          <a:bodyPr anchor="b"/>
          <a:lstStyle>
            <a:lvl1pPr>
              <a:defRPr cap="all" baseline="0"/>
            </a:lvl1pPr>
          </a:lstStyle>
          <a:p>
            <a:r>
              <a:rPr kumimoji="0" lang="pt-BR"/>
              <a:t>Clique para editar o estilo do título mestre</a:t>
            </a:r>
            <a:endParaRPr kumimoji="0" lang="en-US"/>
          </a:p>
        </p:txBody>
      </p:sp>
      <p:sp>
        <p:nvSpPr>
          <p:cNvPr id="9" name="Subtítulo 8"/>
          <p:cNvSpPr>
            <a:spLocks noGrp="1"/>
          </p:cNvSpPr>
          <p:nvPr>
            <p:ph type="subTitle" idx="1"/>
          </p:nvPr>
        </p:nvSpPr>
        <p:spPr>
          <a:xfrm>
            <a:off x="2362200" y="6050037"/>
            <a:ext cx="6705600" cy="685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600">
                <a:solidFill>
                  <a:srgbClr val="FFFFFF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pt-BR"/>
              <a:t>Clique para editar o estilo do subtítulo mestre</a:t>
            </a:r>
            <a:endParaRPr kumimoji="0" lang="en-US"/>
          </a:p>
        </p:txBody>
      </p:sp>
      <p:sp>
        <p:nvSpPr>
          <p:cNvPr id="28" name="Espaço Reservado para Data 27"/>
          <p:cNvSpPr>
            <a:spLocks noGrp="1"/>
          </p:cNvSpPr>
          <p:nvPr>
            <p:ph type="dt" sz="half" idx="10"/>
          </p:nvPr>
        </p:nvSpPr>
        <p:spPr>
          <a:xfrm>
            <a:off x="76200" y="6068699"/>
            <a:ext cx="2057400" cy="685800"/>
          </a:xfrm>
        </p:spPr>
        <p:txBody>
          <a:bodyPr>
            <a:noAutofit/>
          </a:bodyPr>
          <a:lstStyle>
            <a:lvl1pPr algn="ctr">
              <a:defRPr sz="2000">
                <a:solidFill>
                  <a:srgbClr val="FFFFFF"/>
                </a:solidFill>
              </a:defRPr>
            </a:lvl1pPr>
          </a:lstStyle>
          <a:p>
            <a:fld id="{1B8F183E-DD79-4EE3-879A-36D2B637C74E}" type="datetimeFigureOut">
              <a:rPr lang="en-US" smtClean="0"/>
              <a:pPr/>
              <a:t>9/22/2018</a:t>
            </a:fld>
            <a:endParaRPr lang="en-US"/>
          </a:p>
        </p:txBody>
      </p:sp>
      <p:sp>
        <p:nvSpPr>
          <p:cNvPr id="17" name="Espaço Reservado para Rodapé 16"/>
          <p:cNvSpPr>
            <a:spLocks noGrp="1"/>
          </p:cNvSpPr>
          <p:nvPr>
            <p:ph type="ftr" sz="quarter" idx="11"/>
          </p:nvPr>
        </p:nvSpPr>
        <p:spPr>
          <a:xfrm>
            <a:off x="2085393" y="236538"/>
            <a:ext cx="5867400" cy="365125"/>
          </a:xfrm>
        </p:spPr>
        <p:txBody>
          <a:bodyPr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29" name="Espaço Reservado para Número de Slide 28"/>
          <p:cNvSpPr>
            <a:spLocks noGrp="1"/>
          </p:cNvSpPr>
          <p:nvPr>
            <p:ph type="sldNum" sz="quarter" idx="12"/>
          </p:nvPr>
        </p:nvSpPr>
        <p:spPr>
          <a:xfrm>
            <a:off x="8001000" y="228600"/>
            <a:ext cx="8382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7495CF05-5718-48FD-8A72-1CA3CA5DECC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12648" y="228600"/>
            <a:ext cx="8153400" cy="990600"/>
          </a:xfrm>
        </p:spPr>
        <p:txBody>
          <a:bodyPr/>
          <a:lstStyle/>
          <a:p>
            <a:r>
              <a:rPr kumimoji="0" lang="pt-BR"/>
              <a:t>Clique para editar o estilo do título mestre</a:t>
            </a:r>
            <a:endParaRPr kumimoji="0" lang="en-US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pt-BR" dirty="0"/>
              <a:t>www.norton.net.br</a:t>
            </a:r>
            <a:endParaRPr lang="en-US" dirty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 dirty="0"/>
              <a:t>Prof. Norton B. Glaser</a:t>
            </a:r>
            <a:endParaRPr lang="en-US" dirty="0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7495CF05-5718-48FD-8A72-1CA3CA5DECCB}" type="slidenum">
              <a:rPr lang="en-US" smtClean="0"/>
              <a:pPr/>
              <a:t>‹nº›</a:t>
            </a:fld>
            <a:endParaRPr lang="en-US"/>
          </a:p>
        </p:txBody>
      </p:sp>
      <p:sp>
        <p:nvSpPr>
          <p:cNvPr id="8" name="Espaço Reservado para Conteúdo 7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495800"/>
          </a:xfrm>
        </p:spPr>
        <p:txBody>
          <a:bodyPr/>
          <a:lstStyle/>
          <a:p>
            <a:pPr lvl="0" eaLnBrk="1" latinLnBrk="0" hangingPunct="1"/>
            <a:r>
              <a:rPr lang="pt-BR"/>
              <a:t>Clique para editar os estilos do texto mestre</a:t>
            </a:r>
          </a:p>
          <a:p>
            <a:pPr lvl="1" eaLnBrk="1" latinLnBrk="0" hangingPunct="1"/>
            <a:r>
              <a:rPr lang="pt-BR"/>
              <a:t>Segundo nível</a:t>
            </a:r>
          </a:p>
          <a:p>
            <a:pPr lvl="2" eaLnBrk="1" latinLnBrk="0" hangingPunct="1"/>
            <a:r>
              <a:rPr lang="pt-BR"/>
              <a:t>Terceiro nível</a:t>
            </a:r>
          </a:p>
          <a:p>
            <a:pPr lvl="3" eaLnBrk="1" latinLnBrk="0" hangingPunct="1"/>
            <a:r>
              <a:rPr lang="pt-BR"/>
              <a:t>Quarto nível</a:t>
            </a:r>
          </a:p>
          <a:p>
            <a:pPr lvl="4" eaLnBrk="1" latinLnBrk="0" hangingPunct="1"/>
            <a:r>
              <a:rPr lang="pt-BR"/>
              <a:t>Quinto nível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Cabeçalho da Seção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1371600" y="2743200"/>
            <a:ext cx="7123113" cy="1673225"/>
          </a:xfrm>
        </p:spPr>
        <p:txBody>
          <a:bodyPr anchor="t"/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pt-BR"/>
              <a:t>Clique para editar os estilos do texto mestre</a:t>
            </a:r>
          </a:p>
        </p:txBody>
      </p:sp>
      <p:sp>
        <p:nvSpPr>
          <p:cNvPr id="7" name="Retângulo 6"/>
          <p:cNvSpPr/>
          <p:nvPr/>
        </p:nvSpPr>
        <p:spPr bwMode="white">
          <a:xfrm>
            <a:off x="0" y="1524000"/>
            <a:ext cx="9144000" cy="114300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tângulo 7"/>
          <p:cNvSpPr/>
          <p:nvPr/>
        </p:nvSpPr>
        <p:spPr>
          <a:xfrm>
            <a:off x="0" y="1600200"/>
            <a:ext cx="1295400" cy="990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tângulo 8"/>
          <p:cNvSpPr/>
          <p:nvPr/>
        </p:nvSpPr>
        <p:spPr>
          <a:xfrm>
            <a:off x="1371600" y="1600200"/>
            <a:ext cx="7772400" cy="990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371600" y="1600200"/>
            <a:ext cx="7620000" cy="990600"/>
          </a:xfrm>
        </p:spPr>
        <p:txBody>
          <a:bodyPr/>
          <a:lstStyle>
            <a:lvl1pPr algn="l">
              <a:buNone/>
              <a:defRPr sz="4400" b="0" cap="none">
                <a:solidFill>
                  <a:srgbClr val="FFFFFF"/>
                </a:solidFill>
              </a:defRPr>
            </a:lvl1pPr>
          </a:lstStyle>
          <a:p>
            <a:r>
              <a:rPr kumimoji="0" lang="pt-BR"/>
              <a:t>Clique para editar o estilo do título mestre</a:t>
            </a:r>
            <a:endParaRPr kumimoji="0" lang="en-US"/>
          </a:p>
        </p:txBody>
      </p:sp>
      <p:sp>
        <p:nvSpPr>
          <p:cNvPr id="12" name="Espaço Reservado para Data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F183E-DD79-4EE3-879A-36D2B637C74E}" type="datetimeFigureOut">
              <a:rPr lang="en-US" smtClean="0"/>
              <a:pPr/>
              <a:t>9/22/2018</a:t>
            </a:fld>
            <a:endParaRPr lang="en-US"/>
          </a:p>
        </p:txBody>
      </p:sp>
      <p:sp>
        <p:nvSpPr>
          <p:cNvPr id="13" name="Espaço Reservado para Número de Slide 12"/>
          <p:cNvSpPr>
            <a:spLocks noGrp="1"/>
          </p:cNvSpPr>
          <p:nvPr>
            <p:ph type="sldNum" sz="quarter" idx="11"/>
          </p:nvPr>
        </p:nvSpPr>
        <p:spPr>
          <a:xfrm>
            <a:off x="0" y="1752600"/>
            <a:ext cx="1295400" cy="701676"/>
          </a:xfrm>
        </p:spPr>
        <p:txBody>
          <a:bodyPr>
            <a:noAutofit/>
          </a:bodyPr>
          <a:lstStyle>
            <a:lvl1pPr>
              <a:defRPr sz="2400">
                <a:solidFill>
                  <a:srgbClr val="FFFFFF"/>
                </a:solidFill>
              </a:defRPr>
            </a:lvl1pPr>
          </a:lstStyle>
          <a:p>
            <a:fld id="{7495CF05-5718-48FD-8A72-1CA3CA5DECCB}" type="slidenum">
              <a:rPr lang="en-US" smtClean="0"/>
              <a:pPr/>
              <a:t>‹nº›</a:t>
            </a:fld>
            <a:endParaRPr lang="en-US"/>
          </a:p>
        </p:txBody>
      </p:sp>
      <p:sp>
        <p:nvSpPr>
          <p:cNvPr id="14" name="Espaço Reservado para Rodapé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pt-BR"/>
              <a:t>Clique para editar o estilo do título mestre</a:t>
            </a:r>
            <a:endParaRPr kumimoji="0" lang="en-US"/>
          </a:p>
        </p:txBody>
      </p:sp>
      <p:sp>
        <p:nvSpPr>
          <p:cNvPr id="9" name="Espaço Reservado para Conteúdo 8"/>
          <p:cNvSpPr>
            <a:spLocks noGrp="1"/>
          </p:cNvSpPr>
          <p:nvPr>
            <p:ph sz="quarter" idx="1"/>
          </p:nvPr>
        </p:nvSpPr>
        <p:spPr>
          <a:xfrm>
            <a:off x="609600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pt-BR"/>
              <a:t>Clique para editar os estilos do texto mestre</a:t>
            </a:r>
          </a:p>
          <a:p>
            <a:pPr lvl="1" eaLnBrk="1" latinLnBrk="0" hangingPunct="1"/>
            <a:r>
              <a:rPr lang="pt-BR"/>
              <a:t>Segundo nível</a:t>
            </a:r>
          </a:p>
          <a:p>
            <a:pPr lvl="2" eaLnBrk="1" latinLnBrk="0" hangingPunct="1"/>
            <a:r>
              <a:rPr lang="pt-BR"/>
              <a:t>Terceiro nível</a:t>
            </a:r>
          </a:p>
          <a:p>
            <a:pPr lvl="3" eaLnBrk="1" latinLnBrk="0" hangingPunct="1"/>
            <a:r>
              <a:rPr lang="pt-BR"/>
              <a:t>Quarto nível</a:t>
            </a:r>
          </a:p>
          <a:p>
            <a:pPr lvl="4" eaLnBrk="1" latinLnBrk="0" hangingPunct="1"/>
            <a:r>
              <a:rPr lang="pt-BR"/>
              <a:t>Quinto nível</a:t>
            </a:r>
            <a:endParaRPr kumimoji="0" lang="en-US"/>
          </a:p>
        </p:txBody>
      </p:sp>
      <p:sp>
        <p:nvSpPr>
          <p:cNvPr id="11" name="Espaço Reservado para Conteúdo 10"/>
          <p:cNvSpPr>
            <a:spLocks noGrp="1"/>
          </p:cNvSpPr>
          <p:nvPr>
            <p:ph sz="quarter" idx="2"/>
          </p:nvPr>
        </p:nvSpPr>
        <p:spPr>
          <a:xfrm>
            <a:off x="4844901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pt-BR"/>
              <a:t>Clique para editar os estilos do texto mestre</a:t>
            </a:r>
          </a:p>
          <a:p>
            <a:pPr lvl="1" eaLnBrk="1" latinLnBrk="0" hangingPunct="1"/>
            <a:r>
              <a:rPr lang="pt-BR"/>
              <a:t>Segundo nível</a:t>
            </a:r>
          </a:p>
          <a:p>
            <a:pPr lvl="2" eaLnBrk="1" latinLnBrk="0" hangingPunct="1"/>
            <a:r>
              <a:rPr lang="pt-BR"/>
              <a:t>Terceiro nível</a:t>
            </a:r>
          </a:p>
          <a:p>
            <a:pPr lvl="3" eaLnBrk="1" latinLnBrk="0" hangingPunct="1"/>
            <a:r>
              <a:rPr lang="pt-BR"/>
              <a:t>Quarto nível</a:t>
            </a:r>
          </a:p>
          <a:p>
            <a:pPr lvl="4" eaLnBrk="1" latinLnBrk="0" hangingPunct="1"/>
            <a:r>
              <a:rPr lang="pt-BR"/>
              <a:t>Quinto nível</a:t>
            </a:r>
            <a:endParaRPr kumimoji="0" lang="en-US"/>
          </a:p>
        </p:txBody>
      </p:sp>
      <p:sp>
        <p:nvSpPr>
          <p:cNvPr id="8" name="Espaço Reservado para Data 7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1B8F183E-DD79-4EE3-879A-36D2B637C74E}" type="datetimeFigureOut">
              <a:rPr lang="en-US" smtClean="0"/>
              <a:pPr/>
              <a:t>9/22/2018</a:t>
            </a:fld>
            <a:endParaRPr lang="en-US"/>
          </a:p>
        </p:txBody>
      </p:sp>
      <p:sp>
        <p:nvSpPr>
          <p:cNvPr id="10" name="Espaço Reservado para Número de Slide 9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7495CF05-5718-48FD-8A72-1CA3CA5DECCB}" type="slidenum">
              <a:rPr lang="en-US" smtClean="0"/>
              <a:pPr/>
              <a:t>‹nº›</a:t>
            </a:fld>
            <a:endParaRPr lang="en-US"/>
          </a:p>
        </p:txBody>
      </p:sp>
      <p:sp>
        <p:nvSpPr>
          <p:cNvPr id="12" name="Espaço Reservado para Rodapé 11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533400" y="273050"/>
            <a:ext cx="8153400" cy="8699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pt-BR"/>
              <a:t>Clique para editar o estilo do título mestre</a:t>
            </a:r>
            <a:endParaRPr kumimoji="0" lang="en-US"/>
          </a:p>
        </p:txBody>
      </p:sp>
      <p:sp>
        <p:nvSpPr>
          <p:cNvPr id="11" name="Espaço Reservado para Conteúdo 10"/>
          <p:cNvSpPr>
            <a:spLocks noGrp="1"/>
          </p:cNvSpPr>
          <p:nvPr>
            <p:ph sz="quarter" idx="2"/>
          </p:nvPr>
        </p:nvSpPr>
        <p:spPr>
          <a:xfrm>
            <a:off x="609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pt-BR"/>
              <a:t>Clique para editar os estilos do texto mestre</a:t>
            </a:r>
          </a:p>
          <a:p>
            <a:pPr lvl="1" eaLnBrk="1" latinLnBrk="0" hangingPunct="1"/>
            <a:r>
              <a:rPr lang="pt-BR"/>
              <a:t>Segundo nível</a:t>
            </a:r>
          </a:p>
          <a:p>
            <a:pPr lvl="2" eaLnBrk="1" latinLnBrk="0" hangingPunct="1"/>
            <a:r>
              <a:rPr lang="pt-BR"/>
              <a:t>Terceiro nível</a:t>
            </a:r>
          </a:p>
          <a:p>
            <a:pPr lvl="3" eaLnBrk="1" latinLnBrk="0" hangingPunct="1"/>
            <a:r>
              <a:rPr lang="pt-BR"/>
              <a:t>Quarto nível</a:t>
            </a:r>
          </a:p>
          <a:p>
            <a:pPr lvl="4" eaLnBrk="1" latinLnBrk="0" hangingPunct="1"/>
            <a:r>
              <a:rPr lang="pt-BR"/>
              <a:t>Quinto nível</a:t>
            </a:r>
            <a:endParaRPr kumimoji="0" lang="en-US"/>
          </a:p>
        </p:txBody>
      </p:sp>
      <p:sp>
        <p:nvSpPr>
          <p:cNvPr id="13" name="Espaço Reservado para Conteúdo 12"/>
          <p:cNvSpPr>
            <a:spLocks noGrp="1"/>
          </p:cNvSpPr>
          <p:nvPr>
            <p:ph sz="quarter" idx="4"/>
          </p:nvPr>
        </p:nvSpPr>
        <p:spPr>
          <a:xfrm>
            <a:off x="4800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pt-BR"/>
              <a:t>Clique para editar os estilos do texto mestre</a:t>
            </a:r>
          </a:p>
          <a:p>
            <a:pPr lvl="1" eaLnBrk="1" latinLnBrk="0" hangingPunct="1"/>
            <a:r>
              <a:rPr lang="pt-BR"/>
              <a:t>Segundo nível</a:t>
            </a:r>
          </a:p>
          <a:p>
            <a:pPr lvl="2" eaLnBrk="1" latinLnBrk="0" hangingPunct="1"/>
            <a:r>
              <a:rPr lang="pt-BR"/>
              <a:t>Terceiro nível</a:t>
            </a:r>
          </a:p>
          <a:p>
            <a:pPr lvl="3" eaLnBrk="1" latinLnBrk="0" hangingPunct="1"/>
            <a:r>
              <a:rPr lang="pt-BR"/>
              <a:t>Quarto nível</a:t>
            </a:r>
          </a:p>
          <a:p>
            <a:pPr lvl="4" eaLnBrk="1" latinLnBrk="0" hangingPunct="1"/>
            <a:r>
              <a:rPr lang="pt-BR"/>
              <a:t>Quinto nível</a:t>
            </a:r>
            <a:endParaRPr kumimoji="0" lang="en-US"/>
          </a:p>
        </p:txBody>
      </p:sp>
      <p:sp>
        <p:nvSpPr>
          <p:cNvPr id="10" name="Espaço Reservado para Data 9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1B8F183E-DD79-4EE3-879A-36D2B637C74E}" type="datetimeFigureOut">
              <a:rPr lang="en-US" smtClean="0"/>
              <a:pPr/>
              <a:t>9/22/2018</a:t>
            </a:fld>
            <a:endParaRPr lang="en-US"/>
          </a:p>
        </p:txBody>
      </p:sp>
      <p:sp>
        <p:nvSpPr>
          <p:cNvPr id="12" name="Espaço Reservado para Número de Slide 11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7495CF05-5718-48FD-8A72-1CA3CA5DECCB}" type="slidenum">
              <a:rPr lang="en-US" smtClean="0"/>
              <a:pPr/>
              <a:t>‹nº›</a:t>
            </a:fld>
            <a:endParaRPr lang="en-US"/>
          </a:p>
        </p:txBody>
      </p:sp>
      <p:sp>
        <p:nvSpPr>
          <p:cNvPr id="14" name="Espaço Reservado para Rodapé 13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en-US"/>
          </a:p>
        </p:txBody>
      </p:sp>
      <p:sp>
        <p:nvSpPr>
          <p:cNvPr id="16" name="Espaço Reservado para Texto 15"/>
          <p:cNvSpPr>
            <a:spLocks noGrp="1"/>
          </p:cNvSpPr>
          <p:nvPr>
            <p:ph type="body" sz="quarter" idx="1"/>
          </p:nvPr>
        </p:nvSpPr>
        <p:spPr>
          <a:xfrm>
            <a:off x="609600" y="1752600"/>
            <a:ext cx="3886200" cy="640080"/>
          </a:xfrm>
          <a:solidFill>
            <a:schemeClr val="accent2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pt-BR"/>
              <a:t>Clique para editar os estilos do texto mestre</a:t>
            </a:r>
          </a:p>
        </p:txBody>
      </p:sp>
      <p:sp>
        <p:nvSpPr>
          <p:cNvPr id="15" name="Espaço Reservado para Texto 14"/>
          <p:cNvSpPr>
            <a:spLocks noGrp="1"/>
          </p:cNvSpPr>
          <p:nvPr>
            <p:ph type="body" sz="quarter" idx="3"/>
          </p:nvPr>
        </p:nvSpPr>
        <p:spPr>
          <a:xfrm>
            <a:off x="4800600" y="1752600"/>
            <a:ext cx="3886200" cy="640080"/>
          </a:xfrm>
          <a:solidFill>
            <a:schemeClr val="accent4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pt-BR"/>
              <a:t>Clique para editar os estilos do texto mestre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pt-BR"/>
              <a:t>Clique para editar o estilo do título mestre</a:t>
            </a:r>
            <a:endParaRPr kumimoji="0" lang="en-US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F183E-DD79-4EE3-879A-36D2B637C74E}" type="datetimeFigureOut">
              <a:rPr lang="en-US" smtClean="0"/>
              <a:pPr/>
              <a:t>9/22/2018</a:t>
            </a:fld>
            <a:endParaRPr lang="en-US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7495CF05-5718-48FD-8A72-1CA3CA5DECC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F183E-DD79-4EE3-879A-36D2B637C74E}" type="datetimeFigureOut">
              <a:rPr lang="en-US" smtClean="0"/>
              <a:pPr/>
              <a:t>9/22/2018</a:t>
            </a:fld>
            <a:endParaRPr lang="en-US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>
          <a:xfrm>
            <a:off x="0" y="6248400"/>
            <a:ext cx="5334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7495CF05-5718-48FD-8A72-1CA3CA5DECC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8077200" cy="869950"/>
          </a:xfrm>
        </p:spPr>
        <p:txBody>
          <a:bodyPr anchor="ctr"/>
          <a:lstStyle>
            <a:lvl1pPr algn="l">
              <a:buNone/>
              <a:defRPr sz="4400" b="0"/>
            </a:lvl1pPr>
          </a:lstStyle>
          <a:p>
            <a:r>
              <a:rPr kumimoji="0" lang="pt-BR"/>
              <a:t>Clique para editar o estilo do título mestre</a:t>
            </a:r>
            <a:endParaRPr kumimoji="0" lang="en-US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F183E-DD79-4EE3-879A-36D2B637C74E}" type="datetimeFigureOut">
              <a:rPr lang="en-US" smtClean="0"/>
              <a:pPr/>
              <a:t>9/22/2018</a:t>
            </a:fld>
            <a:endParaRPr lang="en-US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7495CF05-5718-48FD-8A72-1CA3CA5DECCB}" type="slidenum">
              <a:rPr lang="en-US" smtClean="0"/>
              <a:pPr/>
              <a:t>‹nº›</a:t>
            </a:fld>
            <a:endParaRPr lang="en-US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2"/>
          </p:nvPr>
        </p:nvSpPr>
        <p:spPr>
          <a:xfrm>
            <a:off x="609600" y="1752600"/>
            <a:ext cx="1600200" cy="4343400"/>
          </a:xfrm>
          <a:ln w="50800" cap="sq" cmpd="dbl" algn="ctr">
            <a:solidFill>
              <a:schemeClr val="accent2"/>
            </a:solidFill>
            <a:prstDash val="solid"/>
            <a:miter lim="800000"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137160" tIns="182880" rIns="137160" bIns="91440"/>
          <a:lstStyle>
            <a:lvl1pPr marL="0" indent="0">
              <a:spcAft>
                <a:spcPts val="1000"/>
              </a:spcAft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pt-BR"/>
              <a:t>Clique para editar os estilos do texto mestre</a:t>
            </a:r>
          </a:p>
        </p:txBody>
      </p:sp>
      <p:sp>
        <p:nvSpPr>
          <p:cNvPr id="9" name="Espaço Reservado para Conteúdo 8"/>
          <p:cNvSpPr>
            <a:spLocks noGrp="1"/>
          </p:cNvSpPr>
          <p:nvPr>
            <p:ph sz="quarter" idx="1"/>
          </p:nvPr>
        </p:nvSpPr>
        <p:spPr>
          <a:xfrm>
            <a:off x="2362200" y="1752600"/>
            <a:ext cx="6400800" cy="4419600"/>
          </a:xfrm>
        </p:spPr>
        <p:txBody>
          <a:bodyPr/>
          <a:lstStyle/>
          <a:p>
            <a:pPr lvl="0" eaLnBrk="1" latinLnBrk="0" hangingPunct="1"/>
            <a:r>
              <a:rPr lang="pt-BR"/>
              <a:t>Clique para editar os estilos do texto mestre</a:t>
            </a:r>
          </a:p>
          <a:p>
            <a:pPr lvl="1" eaLnBrk="1" latinLnBrk="0" hangingPunct="1"/>
            <a:r>
              <a:rPr lang="pt-BR"/>
              <a:t>Segundo nível</a:t>
            </a:r>
          </a:p>
          <a:p>
            <a:pPr lvl="2" eaLnBrk="1" latinLnBrk="0" hangingPunct="1"/>
            <a:r>
              <a:rPr lang="pt-BR"/>
              <a:t>Terceiro nível</a:t>
            </a:r>
          </a:p>
          <a:p>
            <a:pPr lvl="3" eaLnBrk="1" latinLnBrk="0" hangingPunct="1"/>
            <a:r>
              <a:rPr lang="pt-BR"/>
              <a:t>Quarto nível</a:t>
            </a:r>
          </a:p>
          <a:p>
            <a:pPr lvl="4" eaLnBrk="1" latinLnBrk="0" hangingPunct="1"/>
            <a:r>
              <a:rPr lang="pt-BR"/>
              <a:t>Quinto nível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m com Legenda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600200" y="5486400"/>
            <a:ext cx="7315200" cy="685800"/>
          </a:xfrm>
        </p:spPr>
        <p:txBody>
          <a:bodyPr/>
          <a:lstStyle>
            <a:lvl1pPr marL="0" indent="0">
              <a:buFontTx/>
              <a:buNone/>
              <a:defRPr sz="17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pt-BR"/>
              <a:t>Clique para editar os estilos do texto mestre</a:t>
            </a:r>
          </a:p>
        </p:txBody>
      </p:sp>
      <p:sp>
        <p:nvSpPr>
          <p:cNvPr id="8" name="Retângulo 7"/>
          <p:cNvSpPr/>
          <p:nvPr/>
        </p:nvSpPr>
        <p:spPr bwMode="white">
          <a:xfrm>
            <a:off x="-9144" y="4572000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tângulo 8"/>
          <p:cNvSpPr/>
          <p:nvPr/>
        </p:nvSpPr>
        <p:spPr>
          <a:xfrm>
            <a:off x="-9144" y="4663440"/>
            <a:ext cx="1463040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tângulo 9"/>
          <p:cNvSpPr/>
          <p:nvPr/>
        </p:nvSpPr>
        <p:spPr>
          <a:xfrm>
            <a:off x="1545336" y="4654296"/>
            <a:ext cx="7598664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600200" y="4648200"/>
            <a:ext cx="7315200" cy="685800"/>
          </a:xfrm>
        </p:spPr>
        <p:txBody>
          <a:bodyPr anchor="ctr"/>
          <a:lstStyle>
            <a:lvl1pPr algn="l">
              <a:buNone/>
              <a:defRPr sz="2800" b="0">
                <a:solidFill>
                  <a:srgbClr val="FFFFFF"/>
                </a:solidFill>
              </a:defRPr>
            </a:lvl1pPr>
          </a:lstStyle>
          <a:p>
            <a:r>
              <a:rPr kumimoji="0" lang="pt-BR"/>
              <a:t>Clique para editar o estilo do título mestre</a:t>
            </a:r>
            <a:endParaRPr kumimoji="0" lang="en-US"/>
          </a:p>
        </p:txBody>
      </p:sp>
      <p:sp>
        <p:nvSpPr>
          <p:cNvPr id="11" name="Retângulo 10"/>
          <p:cNvSpPr/>
          <p:nvPr/>
        </p:nvSpPr>
        <p:spPr bwMode="white">
          <a:xfrm>
            <a:off x="1447800" y="0"/>
            <a:ext cx="100584" cy="6867144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Espaço Reservado para Data 11"/>
          <p:cNvSpPr>
            <a:spLocks noGrp="1"/>
          </p:cNvSpPr>
          <p:nvPr>
            <p:ph type="dt" sz="half" idx="10"/>
          </p:nvPr>
        </p:nvSpPr>
        <p:spPr>
          <a:xfrm>
            <a:off x="6248400" y="6248400"/>
            <a:ext cx="2667000" cy="365125"/>
          </a:xfrm>
        </p:spPr>
        <p:txBody>
          <a:bodyPr rtlCol="0"/>
          <a:lstStyle/>
          <a:p>
            <a:fld id="{1B8F183E-DD79-4EE3-879A-36D2B637C74E}" type="datetimeFigureOut">
              <a:rPr lang="en-US" smtClean="0"/>
              <a:pPr/>
              <a:t>9/22/2018</a:t>
            </a:fld>
            <a:endParaRPr lang="en-US"/>
          </a:p>
        </p:txBody>
      </p:sp>
      <p:sp>
        <p:nvSpPr>
          <p:cNvPr id="13" name="Espaço Reservado para Número de Slide 12"/>
          <p:cNvSpPr>
            <a:spLocks noGrp="1"/>
          </p:cNvSpPr>
          <p:nvPr>
            <p:ph type="sldNum" sz="quarter" idx="11"/>
          </p:nvPr>
        </p:nvSpPr>
        <p:spPr>
          <a:xfrm>
            <a:off x="0" y="4667249"/>
            <a:ext cx="1447800" cy="663578"/>
          </a:xfrm>
        </p:spPr>
        <p:txBody>
          <a:bodyPr rtlCol="0"/>
          <a:lstStyle>
            <a:lvl1pPr>
              <a:defRPr sz="2800"/>
            </a:lvl1pPr>
          </a:lstStyle>
          <a:p>
            <a:fld id="{7495CF05-5718-48FD-8A72-1CA3CA5DECCB}" type="slidenum">
              <a:rPr lang="en-US" smtClean="0"/>
              <a:pPr/>
              <a:t>‹nº›</a:t>
            </a:fld>
            <a:endParaRPr lang="en-US"/>
          </a:p>
        </p:txBody>
      </p:sp>
      <p:sp>
        <p:nvSpPr>
          <p:cNvPr id="14" name="Espaço Reservado para Rodapé 13"/>
          <p:cNvSpPr>
            <a:spLocks noGrp="1"/>
          </p:cNvSpPr>
          <p:nvPr>
            <p:ph type="ftr" sz="quarter" idx="12"/>
          </p:nvPr>
        </p:nvSpPr>
        <p:spPr>
          <a:xfrm>
            <a:off x="1600200" y="6248206"/>
            <a:ext cx="4572000" cy="365125"/>
          </a:xfrm>
        </p:spPr>
        <p:txBody>
          <a:bodyPr rtlCol="0"/>
          <a:lstStyle/>
          <a:p>
            <a:endParaRPr lang="en-US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560576" y="0"/>
            <a:ext cx="7583424" cy="4568952"/>
          </a:xfrm>
          <a:solidFill>
            <a:schemeClr val="accent1">
              <a:tint val="40000"/>
            </a:schemeClr>
          </a:solidFill>
          <a:ln>
            <a:noFill/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pt-BR"/>
              <a:t>Clique no ícone para adicionar uma imagem</a:t>
            </a:r>
            <a:endParaRPr kumimoji="0"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pt-BR"/>
              <a:t>Clique para editar o estilo do título mestre</a:t>
            </a:r>
            <a:endParaRPr kumimoji="0" lang="en-US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pt-BR"/>
              <a:t>Clique para editar os estilos do texto mestre</a:t>
            </a:r>
          </a:p>
          <a:p>
            <a:pPr lvl="1" eaLnBrk="1" latinLnBrk="0" hangingPunct="1"/>
            <a:r>
              <a:rPr lang="pt-BR"/>
              <a:t>Segundo nível</a:t>
            </a:r>
          </a:p>
          <a:p>
            <a:pPr lvl="2" eaLnBrk="1" latinLnBrk="0" hangingPunct="1"/>
            <a:r>
              <a:rPr lang="pt-BR"/>
              <a:t>Terceiro nível</a:t>
            </a:r>
          </a:p>
          <a:p>
            <a:pPr lvl="3" eaLnBrk="1" latinLnBrk="0" hangingPunct="1"/>
            <a:r>
              <a:rPr lang="pt-BR"/>
              <a:t>Quarto nível</a:t>
            </a:r>
          </a:p>
          <a:p>
            <a:pPr lvl="4" eaLnBrk="1" latinLnBrk="0" hangingPunct="1"/>
            <a:r>
              <a:rPr lang="pt-BR"/>
              <a:t>Quinto nível</a:t>
            </a:r>
            <a:endParaRPr kumimoji="0" lang="en-US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F183E-DD79-4EE3-879A-36D2B637C74E}" type="datetimeFigureOut">
              <a:rPr lang="en-US" smtClean="0"/>
              <a:pPr/>
              <a:t>9/22/2018</a:t>
            </a:fld>
            <a:endParaRPr lang="en-US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95CF05-5718-48FD-8A72-1CA3CA5DECC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ítulo e texto verticais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553200" y="609600"/>
            <a:ext cx="2057400" cy="5516563"/>
          </a:xfrm>
        </p:spPr>
        <p:txBody>
          <a:bodyPr vert="eaVert"/>
          <a:lstStyle/>
          <a:p>
            <a:r>
              <a:rPr kumimoji="0" lang="pt-BR"/>
              <a:t>Clique para editar o estilo do título mestre</a:t>
            </a:r>
            <a:endParaRPr kumimoji="0" lang="en-US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5562600" cy="5516564"/>
          </a:xfrm>
        </p:spPr>
        <p:txBody>
          <a:bodyPr vert="eaVert"/>
          <a:lstStyle/>
          <a:p>
            <a:pPr lvl="0" eaLnBrk="1" latinLnBrk="0" hangingPunct="1"/>
            <a:r>
              <a:rPr lang="pt-BR"/>
              <a:t>Clique para editar os estilos do texto mestre</a:t>
            </a:r>
          </a:p>
          <a:p>
            <a:pPr lvl="1" eaLnBrk="1" latinLnBrk="0" hangingPunct="1"/>
            <a:r>
              <a:rPr lang="pt-BR"/>
              <a:t>Segundo nível</a:t>
            </a:r>
          </a:p>
          <a:p>
            <a:pPr lvl="2" eaLnBrk="1" latinLnBrk="0" hangingPunct="1"/>
            <a:r>
              <a:rPr lang="pt-BR"/>
              <a:t>Terceiro nível</a:t>
            </a:r>
          </a:p>
          <a:p>
            <a:pPr lvl="3" eaLnBrk="1" latinLnBrk="0" hangingPunct="1"/>
            <a:r>
              <a:rPr lang="pt-BR"/>
              <a:t>Quarto nível</a:t>
            </a:r>
          </a:p>
          <a:p>
            <a:pPr lvl="4" eaLnBrk="1" latinLnBrk="0" hangingPunct="1"/>
            <a:r>
              <a:rPr lang="pt-BR"/>
              <a:t>Quinto nível</a:t>
            </a:r>
            <a:endParaRPr kumimoji="0" lang="en-US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>
          <a:xfrm>
            <a:off x="6553200" y="6248402"/>
            <a:ext cx="2209800" cy="365125"/>
          </a:xfrm>
        </p:spPr>
        <p:txBody>
          <a:bodyPr/>
          <a:lstStyle/>
          <a:p>
            <a:fld id="{1B8F183E-DD79-4EE3-879A-36D2B637C74E}" type="datetimeFigureOut">
              <a:rPr lang="en-US" smtClean="0"/>
              <a:pPr/>
              <a:t>9/22/2018</a:t>
            </a:fld>
            <a:endParaRPr lang="en-US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>
          <a:xfrm>
            <a:off x="457201" y="6248207"/>
            <a:ext cx="5573483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Retângulo 6"/>
          <p:cNvSpPr/>
          <p:nvPr/>
        </p:nvSpPr>
        <p:spPr bwMode="white">
          <a:xfrm>
            <a:off x="6096318" y="0"/>
            <a:ext cx="320040" cy="6858000"/>
          </a:xfrm>
          <a:prstGeom prst="rect">
            <a:avLst/>
          </a:prstGeom>
          <a:solidFill>
            <a:srgbClr val="FFFFFF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tângulo 7"/>
          <p:cNvSpPr/>
          <p:nvPr/>
        </p:nvSpPr>
        <p:spPr>
          <a:xfrm>
            <a:off x="6142038" y="609600"/>
            <a:ext cx="228600" cy="6248400"/>
          </a:xfrm>
          <a:prstGeom prst="rect">
            <a:avLst/>
          </a:prstGeom>
          <a:solidFill>
            <a:schemeClr val="accent1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tângulo 8"/>
          <p:cNvSpPr/>
          <p:nvPr/>
        </p:nvSpPr>
        <p:spPr>
          <a:xfrm>
            <a:off x="6142038" y="0"/>
            <a:ext cx="228600" cy="533400"/>
          </a:xfrm>
          <a:prstGeom prst="rect">
            <a:avLst/>
          </a:prstGeom>
          <a:solidFill>
            <a:schemeClr val="accent2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>
          <a:xfrm rot="5400000">
            <a:off x="5989638" y="144462"/>
            <a:ext cx="533400" cy="244476"/>
          </a:xfrm>
        </p:spPr>
        <p:txBody>
          <a:bodyPr/>
          <a:lstStyle/>
          <a:p>
            <a:fld id="{7495CF05-5718-48FD-8A72-1CA3CA5DECC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122238"/>
            <a:ext cx="7772400" cy="1020762"/>
          </a:xfrm>
        </p:spPr>
        <p:txBody>
          <a:bodyPr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646237"/>
            <a:ext cx="6400800" cy="4525963"/>
          </a:xfrm>
        </p:spPr>
        <p:txBody>
          <a:bodyPr/>
          <a:lstStyle>
            <a:lvl1pPr marL="0" indent="0">
              <a:spcAft>
                <a:spcPts val="1200"/>
              </a:spcAft>
              <a:buNone/>
              <a:defRPr sz="2400">
                <a:solidFill>
                  <a:schemeClr val="tx1"/>
                </a:solidFill>
              </a:defRPr>
            </a:lvl1pPr>
            <a:lvl2pPr marL="461963" indent="-4763">
              <a:spcAft>
                <a:spcPts val="1200"/>
              </a:spcAft>
              <a:buNone/>
              <a:defRPr sz="2200">
                <a:solidFill>
                  <a:schemeClr val="tx1"/>
                </a:solidFill>
              </a:defRPr>
            </a:lvl2pPr>
            <a:lvl3pPr marL="914400" indent="0">
              <a:buNone/>
              <a:defRPr sz="2000">
                <a:solidFill>
                  <a:schemeClr val="tx1"/>
                </a:solidFill>
              </a:defRPr>
            </a:lvl3pPr>
            <a:lvl4pPr marL="1376363" indent="-4763">
              <a:buNone/>
              <a:defRPr sz="1600">
                <a:solidFill>
                  <a:schemeClr val="tx1"/>
                </a:solidFill>
              </a:defRPr>
            </a:lvl4pPr>
            <a:lvl5pPr marL="1828800" indent="0">
              <a:buNone/>
              <a:defRPr sz="14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algn="ctr">
              <a:defRPr sz="1050" b="1"/>
            </a:lvl1pPr>
          </a:lstStyle>
          <a:p>
            <a:fld id="{8746D3AE-9A6B-4724-B938-46259D069CC8}" type="slidenum">
              <a:rPr lang="en-US" smtClean="0"/>
              <a:pPr/>
              <a:t>‹nº›</a:t>
            </a:fld>
            <a:endParaRPr lang="en-US"/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3" hasCustomPrompt="1"/>
          </p:nvPr>
        </p:nvSpPr>
        <p:spPr>
          <a:xfrm>
            <a:off x="914400" y="838200"/>
            <a:ext cx="6400800" cy="304800"/>
          </a:xfrm>
        </p:spPr>
        <p:txBody>
          <a:bodyPr>
            <a:normAutofit/>
          </a:bodyPr>
          <a:lstStyle>
            <a:lvl1pPr>
              <a:buNone/>
              <a:defRPr sz="1500">
                <a:latin typeface="Rockwell" pitchFamily="18" charset="0"/>
              </a:defRPr>
            </a:lvl1pPr>
          </a:lstStyle>
          <a:p>
            <a:pPr lvl="0"/>
            <a:r>
              <a:rPr lang="en-US" dirty="0"/>
              <a:t>Enter subtitle</a:t>
            </a:r>
          </a:p>
        </p:txBody>
      </p:sp>
    </p:spTree>
    <p:extLst>
      <p:ext uri="{BB962C8B-B14F-4D97-AF65-F5344CB8AC3E}">
        <p14:creationId xmlns:p14="http://schemas.microsoft.com/office/powerpoint/2010/main" val="1563181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Espaço Reservado para Título 21"/>
          <p:cNvSpPr>
            <a:spLocks noGrp="1"/>
          </p:cNvSpPr>
          <p:nvPr>
            <p:ph type="title"/>
          </p:nvPr>
        </p:nvSpPr>
        <p:spPr>
          <a:xfrm>
            <a:off x="609600" y="228600"/>
            <a:ext cx="8153400" cy="9906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pt-BR"/>
              <a:t>Clique para editar o estilo do título mestre</a:t>
            </a:r>
            <a:endParaRPr kumimoji="0" lang="en-US"/>
          </a:p>
        </p:txBody>
      </p:sp>
      <p:sp>
        <p:nvSpPr>
          <p:cNvPr id="13" name="Espaço Reservado para Texto 12"/>
          <p:cNvSpPr>
            <a:spLocks noGrp="1"/>
          </p:cNvSpPr>
          <p:nvPr>
            <p:ph type="body" idx="1"/>
          </p:nvPr>
        </p:nvSpPr>
        <p:spPr>
          <a:xfrm>
            <a:off x="612648" y="1600200"/>
            <a:ext cx="8153400" cy="452628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pt-BR"/>
              <a:t>Clique para editar os estilos do texto mestre</a:t>
            </a:r>
          </a:p>
          <a:p>
            <a:pPr lvl="1" eaLnBrk="1" latinLnBrk="0" hangingPunct="1"/>
            <a:r>
              <a:rPr kumimoji="0" lang="pt-BR"/>
              <a:t>Segundo nível</a:t>
            </a:r>
          </a:p>
          <a:p>
            <a:pPr lvl="2" eaLnBrk="1" latinLnBrk="0" hangingPunct="1"/>
            <a:r>
              <a:rPr kumimoji="0" lang="pt-BR"/>
              <a:t>Terceiro nível</a:t>
            </a:r>
          </a:p>
          <a:p>
            <a:pPr lvl="3" eaLnBrk="1" latinLnBrk="0" hangingPunct="1"/>
            <a:r>
              <a:rPr kumimoji="0" lang="pt-BR"/>
              <a:t>Quarto nível</a:t>
            </a:r>
          </a:p>
          <a:p>
            <a:pPr lvl="4" eaLnBrk="1" latinLnBrk="0" hangingPunct="1"/>
            <a:r>
              <a:rPr kumimoji="0" lang="pt-BR"/>
              <a:t>Quinto nível</a:t>
            </a:r>
            <a:endParaRPr kumimoji="0" lang="en-US"/>
          </a:p>
        </p:txBody>
      </p:sp>
      <p:sp>
        <p:nvSpPr>
          <p:cNvPr id="14" name="Espaço Reservado para Data 13"/>
          <p:cNvSpPr>
            <a:spLocks noGrp="1"/>
          </p:cNvSpPr>
          <p:nvPr>
            <p:ph type="dt" sz="half" idx="2"/>
          </p:nvPr>
        </p:nvSpPr>
        <p:spPr>
          <a:xfrm>
            <a:off x="6096000" y="6248400"/>
            <a:ext cx="2667000" cy="365125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1B8F183E-DD79-4EE3-879A-36D2B637C74E}" type="datetimeFigureOut">
              <a:rPr lang="en-US" smtClean="0"/>
              <a:pPr/>
              <a:t>9/22/2018</a:t>
            </a:fld>
            <a:endParaRPr lang="en-US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3"/>
          </p:nvPr>
        </p:nvSpPr>
        <p:spPr>
          <a:xfrm>
            <a:off x="609600" y="6248206"/>
            <a:ext cx="5421083" cy="365125"/>
          </a:xfrm>
          <a:prstGeom prst="rect">
            <a:avLst/>
          </a:prstGeom>
        </p:spPr>
        <p:txBody>
          <a:bodyPr vert="horz" anchor="ctr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Retângulo 6"/>
          <p:cNvSpPr/>
          <p:nvPr/>
        </p:nvSpPr>
        <p:spPr bwMode="white">
          <a:xfrm>
            <a:off x="0" y="1234440"/>
            <a:ext cx="9144000" cy="32004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tângulo 7"/>
          <p:cNvSpPr/>
          <p:nvPr/>
        </p:nvSpPr>
        <p:spPr>
          <a:xfrm>
            <a:off x="0" y="1280160"/>
            <a:ext cx="533400" cy="228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tângulo 8"/>
          <p:cNvSpPr/>
          <p:nvPr/>
        </p:nvSpPr>
        <p:spPr>
          <a:xfrm>
            <a:off x="590550" y="1280160"/>
            <a:ext cx="8553450" cy="228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Espaço Reservado para Número de Slide 22"/>
          <p:cNvSpPr>
            <a:spLocks noGrp="1"/>
          </p:cNvSpPr>
          <p:nvPr>
            <p:ph type="sldNum" sz="quarter" idx="4"/>
          </p:nvPr>
        </p:nvSpPr>
        <p:spPr>
          <a:xfrm>
            <a:off x="0" y="1272222"/>
            <a:ext cx="533400" cy="244476"/>
          </a:xfrm>
          <a:prstGeom prst="rect">
            <a:avLst/>
          </a:prstGeom>
        </p:spPr>
        <p:txBody>
          <a:bodyPr vert="horz" anchor="ctr" anchorCtr="0">
            <a:normAutofit/>
          </a:bodyPr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7495CF05-5718-48FD-8A72-1CA3CA5DECC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xStyles>
    <p:titleStyle>
      <a:lvl1pPr algn="l" rtl="0" eaLnBrk="1" latinLnBrk="0" hangingPunct="1">
        <a:spcBef>
          <a:spcPct val="0"/>
        </a:spcBef>
        <a:buNone/>
        <a:defRPr kumimoji="0"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20040" indent="-320040" algn="l" rtl="0" eaLnBrk="1" latinLnBrk="0" hangingPunct="1">
        <a:spcBef>
          <a:spcPts val="700"/>
        </a:spcBef>
        <a:buClr>
          <a:schemeClr val="accent2"/>
        </a:buClr>
        <a:buSzPct val="60000"/>
        <a:buFont typeface="Wingdings"/>
        <a:buChar char=""/>
        <a:defRPr kumimoji="0"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550"/>
        </a:spcBef>
        <a:buClr>
          <a:schemeClr val="accent1"/>
        </a:buClr>
        <a:buSzPct val="70000"/>
        <a:buFont typeface="Wingdings 2"/>
        <a:buChar char="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rtl="0" eaLnBrk="1" latinLnBrk="0" hangingPunct="1">
        <a:spcBef>
          <a:spcPts val="500"/>
        </a:spcBef>
        <a:buClr>
          <a:schemeClr val="accent2"/>
        </a:buClr>
        <a:buSzPct val="75000"/>
        <a:buFont typeface="Wingdings"/>
        <a:buChar char="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28600" algn="l" rtl="0" eaLnBrk="1" latinLnBrk="0" hangingPunct="1">
        <a:spcBef>
          <a:spcPts val="400"/>
        </a:spcBef>
        <a:buClr>
          <a:schemeClr val="accent3"/>
        </a:buClr>
        <a:buSzPct val="7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-228600" algn="l" rtl="0" eaLnBrk="1" latinLnBrk="0" hangingPunct="1">
        <a:spcBef>
          <a:spcPts val="400"/>
        </a:spcBef>
        <a:buClr>
          <a:schemeClr val="accent4"/>
        </a:buClr>
        <a:buSzPct val="6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103120" indent="-228600" algn="l" rtl="0" eaLnBrk="1" latinLnBrk="0" hangingPunct="1">
        <a:spcBef>
          <a:spcPct val="20000"/>
        </a:spcBef>
        <a:buClr>
          <a:schemeClr val="accent1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rtl="0" eaLnBrk="1" latinLnBrk="0" hangingPunct="1">
        <a:spcBef>
          <a:spcPct val="20000"/>
        </a:spcBef>
        <a:buClr>
          <a:schemeClr val="accent2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651760" indent="-228600" algn="l" rtl="0" eaLnBrk="1" latinLnBrk="0" hangingPunct="1">
        <a:spcBef>
          <a:spcPct val="20000"/>
        </a:spcBef>
        <a:buClr>
          <a:schemeClr val="accent3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926080" indent="-228600" algn="l" rtl="0" eaLnBrk="1" latinLnBrk="0" hangingPunct="1">
        <a:spcBef>
          <a:spcPct val="20000"/>
        </a:spcBef>
        <a:buClr>
          <a:schemeClr val="accent4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2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hyperlink" Target="http://getbootstrap.com/" TargetMode="External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pt-BR" dirty="0" err="1"/>
              <a:t>Bootstrap</a:t>
            </a:r>
            <a:endParaRPr lang="en-US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pt-BR" dirty="0"/>
              <a:t>Programação Web</a:t>
            </a: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O que é Bootstrap?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57200" y="1447801"/>
            <a:ext cx="7924800" cy="5029199"/>
          </a:xfrm>
        </p:spPr>
        <p:txBody>
          <a:bodyPr>
            <a:norm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dirty="0"/>
              <a:t>E um framework </a:t>
            </a:r>
            <a:r>
              <a:rPr lang="en-GB" b="1" dirty="0"/>
              <a:t>CSS </a:t>
            </a:r>
            <a:r>
              <a:rPr lang="en-GB" dirty="0"/>
              <a:t>que </a:t>
            </a:r>
            <a:r>
              <a:rPr lang="en-GB" dirty="0" err="1"/>
              <a:t>contem</a:t>
            </a:r>
            <a:r>
              <a:rPr lang="en-GB" dirty="0"/>
              <a:t> um conjunto de classes pre </a:t>
            </a:r>
            <a:r>
              <a:rPr lang="en-GB" dirty="0" err="1"/>
              <a:t>definidos</a:t>
            </a:r>
            <a:r>
              <a:rPr lang="en-GB" dirty="0"/>
              <a:t> que </a:t>
            </a:r>
            <a:r>
              <a:rPr lang="en-GB" dirty="0" err="1"/>
              <a:t>auxiliam</a:t>
            </a:r>
            <a:r>
              <a:rPr lang="en-GB" dirty="0"/>
              <a:t> </a:t>
            </a:r>
            <a:r>
              <a:rPr lang="en-GB" dirty="0" err="1"/>
              <a:t>na</a:t>
            </a:r>
            <a:r>
              <a:rPr lang="en-GB" dirty="0"/>
              <a:t> </a:t>
            </a:r>
            <a:r>
              <a:rPr lang="en-GB" dirty="0" err="1"/>
              <a:t>criaçao</a:t>
            </a:r>
            <a:r>
              <a:rPr lang="en-GB" dirty="0"/>
              <a:t> e </a:t>
            </a:r>
            <a:r>
              <a:rPr lang="en-GB" dirty="0" err="1"/>
              <a:t>aplicaçoes</a:t>
            </a:r>
            <a:r>
              <a:rPr lang="en-GB" dirty="0"/>
              <a:t> web.</a:t>
            </a:r>
          </a:p>
          <a:p>
            <a:pPr marL="342900" indent="-342900" fontAlgn="base">
              <a:buFont typeface="Arial" panose="020B0604020202020204" pitchFamily="34" charset="0"/>
              <a:buChar char="•"/>
            </a:pPr>
            <a:r>
              <a:rPr lang="en-GB" dirty="0"/>
              <a:t>Bootstrap e um </a:t>
            </a:r>
            <a:r>
              <a:rPr lang="en-GB" dirty="0" err="1"/>
              <a:t>poderoso</a:t>
            </a:r>
            <a:r>
              <a:rPr lang="en-GB" dirty="0"/>
              <a:t> framework front-end que </a:t>
            </a:r>
            <a:r>
              <a:rPr lang="en-GB" dirty="0" err="1"/>
              <a:t>permite</a:t>
            </a:r>
            <a:r>
              <a:rPr lang="en-GB" dirty="0"/>
              <a:t> o </a:t>
            </a:r>
            <a:r>
              <a:rPr lang="en-GB" dirty="0" err="1"/>
              <a:t>rapido</a:t>
            </a:r>
            <a:r>
              <a:rPr lang="en-GB" dirty="0"/>
              <a:t> </a:t>
            </a:r>
            <a:r>
              <a:rPr lang="en-GB" dirty="0" err="1"/>
              <a:t>desenvolvimento</a:t>
            </a:r>
            <a:endParaRPr lang="en-GB" dirty="0"/>
          </a:p>
          <a:p>
            <a:pPr marL="804863" lvl="1" indent="-342900" fontAlgn="base">
              <a:buFont typeface="Arial" panose="020B0604020202020204" pitchFamily="34" charset="0"/>
              <a:buChar char="•"/>
            </a:pPr>
            <a:r>
              <a:rPr lang="en-GB" dirty="0" err="1"/>
              <a:t>Foi</a:t>
            </a:r>
            <a:r>
              <a:rPr lang="en-GB" dirty="0"/>
              <a:t> </a:t>
            </a:r>
            <a:r>
              <a:rPr lang="en-GB" dirty="0" err="1"/>
              <a:t>originalmente</a:t>
            </a:r>
            <a:r>
              <a:rPr lang="en-GB" dirty="0"/>
              <a:t> </a:t>
            </a:r>
            <a:r>
              <a:rPr lang="en-GB" dirty="0" err="1"/>
              <a:t>desenvolvido</a:t>
            </a:r>
            <a:r>
              <a:rPr lang="en-GB" dirty="0"/>
              <a:t> </a:t>
            </a:r>
            <a:r>
              <a:rPr lang="en-GB" dirty="0" err="1"/>
              <a:t>pelo</a:t>
            </a:r>
            <a:r>
              <a:rPr lang="en-GB" dirty="0"/>
              <a:t> time do Twitter, e </a:t>
            </a:r>
            <a:r>
              <a:rPr lang="en-GB" dirty="0" err="1"/>
              <a:t>posteriomente</a:t>
            </a:r>
            <a:r>
              <a:rPr lang="en-GB" dirty="0"/>
              <a:t> </a:t>
            </a:r>
            <a:r>
              <a:rPr lang="en-GB" dirty="0" err="1"/>
              <a:t>liberado</a:t>
            </a:r>
            <a:r>
              <a:rPr lang="en-GB" dirty="0"/>
              <a:t> </a:t>
            </a:r>
            <a:r>
              <a:rPr lang="en-GB" dirty="0" err="1"/>
              <a:t>como</a:t>
            </a:r>
            <a:r>
              <a:rPr lang="en-GB" dirty="0"/>
              <a:t> framework open-source.	</a:t>
            </a:r>
          </a:p>
          <a:p>
            <a:pPr marL="804863" lvl="1" indent="-342900" fontAlgn="base">
              <a:buFont typeface="Arial" panose="020B0604020202020204" pitchFamily="34" charset="0"/>
              <a:buChar char="•"/>
            </a:pPr>
            <a:r>
              <a:rPr lang="en-GB" dirty="0"/>
              <a:t>A </a:t>
            </a:r>
            <a:r>
              <a:rPr lang="en-GB" dirty="0" err="1"/>
              <a:t>versão</a:t>
            </a:r>
            <a:r>
              <a:rPr lang="en-GB" dirty="0"/>
              <a:t> </a:t>
            </a:r>
            <a:r>
              <a:rPr lang="en-GB" dirty="0" err="1"/>
              <a:t>atual</a:t>
            </a:r>
            <a:r>
              <a:rPr lang="en-GB" dirty="0"/>
              <a:t> e a 3</a:t>
            </a:r>
          </a:p>
          <a:p>
            <a:pPr marL="342900" indent="-342900" fontAlgn="base">
              <a:buFont typeface="Arial" panose="020B0604020202020204" pitchFamily="34" charset="0"/>
              <a:buChar char="•"/>
            </a:pPr>
            <a:r>
              <a:rPr lang="en-GB" dirty="0"/>
              <a:t>O bootstrap </a:t>
            </a:r>
            <a:r>
              <a:rPr lang="en-GB" dirty="0" err="1"/>
              <a:t>inclui</a:t>
            </a:r>
            <a:r>
              <a:rPr lang="en-GB" dirty="0"/>
              <a:t> HTML,  CSS e JavaScript e </a:t>
            </a:r>
            <a:r>
              <a:rPr lang="en-GB" dirty="0" err="1"/>
              <a:t>seu</a:t>
            </a:r>
            <a:r>
              <a:rPr lang="en-GB" dirty="0"/>
              <a:t> template </a:t>
            </a:r>
            <a:r>
              <a:rPr lang="en-GB" dirty="0" err="1"/>
              <a:t>foi</a:t>
            </a:r>
            <a:r>
              <a:rPr lang="en-GB" dirty="0"/>
              <a:t> </a:t>
            </a:r>
            <a:r>
              <a:rPr lang="en-GB" dirty="0" err="1"/>
              <a:t>baseado</a:t>
            </a:r>
            <a:r>
              <a:rPr lang="en-GB" dirty="0"/>
              <a:t> </a:t>
            </a:r>
            <a:r>
              <a:rPr lang="en-GB" dirty="0" err="1"/>
              <a:t>nos</a:t>
            </a:r>
            <a:r>
              <a:rPr lang="en-GB" dirty="0"/>
              <a:t> </a:t>
            </a:r>
            <a:r>
              <a:rPr lang="en-GB" dirty="0" err="1"/>
              <a:t>padroes</a:t>
            </a:r>
            <a:r>
              <a:rPr lang="en-GB" dirty="0"/>
              <a:t> mas </a:t>
            </a:r>
            <a:r>
              <a:rPr lang="en-GB" dirty="0" err="1"/>
              <a:t>comuns</a:t>
            </a:r>
            <a:r>
              <a:rPr lang="en-GB" dirty="0"/>
              <a:t> e </a:t>
            </a:r>
            <a:r>
              <a:rPr lang="en-GB" dirty="0" err="1"/>
              <a:t>possui</a:t>
            </a:r>
            <a:r>
              <a:rPr lang="en-GB" dirty="0"/>
              <a:t> components </a:t>
            </a:r>
            <a:r>
              <a:rPr lang="en-GB" dirty="0" err="1"/>
              <a:t>como</a:t>
            </a:r>
            <a:r>
              <a:rPr lang="en-GB" dirty="0"/>
              <a:t>: </a:t>
            </a:r>
            <a:r>
              <a:rPr lang="en-GB" dirty="0" err="1"/>
              <a:t>Tipografia</a:t>
            </a:r>
            <a:r>
              <a:rPr lang="en-GB" dirty="0"/>
              <a:t>, </a:t>
            </a:r>
            <a:r>
              <a:rPr lang="en-GB" dirty="0" err="1"/>
              <a:t>controles</a:t>
            </a:r>
            <a:r>
              <a:rPr lang="en-GB" dirty="0"/>
              <a:t> de form, </a:t>
            </a:r>
            <a:r>
              <a:rPr lang="en-GB" dirty="0" err="1"/>
              <a:t>Tabelas</a:t>
            </a:r>
            <a:r>
              <a:rPr lang="en-GB" dirty="0"/>
              <a:t>, </a:t>
            </a:r>
            <a:r>
              <a:rPr lang="en-GB" dirty="0" err="1"/>
              <a:t>navegação</a:t>
            </a:r>
            <a:r>
              <a:rPr lang="en-GB" dirty="0"/>
              <a:t>, Dropdowns, Alerts, Tabs, Carousel e </a:t>
            </a:r>
            <a:r>
              <a:rPr lang="en-GB" dirty="0" err="1"/>
              <a:t>muitos</a:t>
            </a:r>
            <a:r>
              <a:rPr lang="en-GB" dirty="0"/>
              <a:t> outros.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lnSpcReduction="10000"/>
          </a:bodyPr>
          <a:lstStyle/>
          <a:p>
            <a:fld id="{8746D3AE-9A6B-4724-B938-46259D069CC8}" type="slidenum">
              <a:rPr lang="en-US" smtClean="0"/>
              <a:pPr/>
              <a:t>2</a:t>
            </a:fld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13"/>
          </p:nvPr>
        </p:nvSpPr>
        <p:spPr/>
        <p:txBody>
          <a:bodyPr>
            <a:normAutofit lnSpcReduction="10000"/>
          </a:bodyPr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1439752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 err="1"/>
              <a:t>Vantagens</a:t>
            </a:r>
            <a:r>
              <a:rPr lang="en-GB" dirty="0"/>
              <a:t> do Bootstrap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705473"/>
            <a:ext cx="7924800" cy="5105400"/>
          </a:xfrm>
        </p:spPr>
        <p:txBody>
          <a:bodyPr>
            <a:noAutofit/>
          </a:bodyPr>
          <a:lstStyle/>
          <a:p>
            <a:pPr marL="457200" indent="-457200" fontAlgn="base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GB" b="1" dirty="0" err="1"/>
              <a:t>Economiza</a:t>
            </a:r>
            <a:r>
              <a:rPr lang="en-GB" b="1" dirty="0"/>
              <a:t> tempo: </a:t>
            </a:r>
            <a:r>
              <a:rPr lang="en-GB" dirty="0" err="1"/>
              <a:t>você</a:t>
            </a:r>
            <a:r>
              <a:rPr lang="en-GB" dirty="0"/>
              <a:t> se </a:t>
            </a:r>
            <a:r>
              <a:rPr lang="en-GB" dirty="0" err="1"/>
              <a:t>concentra</a:t>
            </a:r>
            <a:r>
              <a:rPr lang="en-GB" dirty="0"/>
              <a:t> no </a:t>
            </a:r>
            <a:r>
              <a:rPr lang="en-GB" dirty="0" err="1"/>
              <a:t>desenvolvimento</a:t>
            </a:r>
            <a:r>
              <a:rPr lang="en-GB" dirty="0"/>
              <a:t> a </a:t>
            </a:r>
            <a:r>
              <a:rPr lang="en-GB" dirty="0" err="1"/>
              <a:t>inves</a:t>
            </a:r>
            <a:r>
              <a:rPr lang="en-GB" dirty="0"/>
              <a:t> da interface.</a:t>
            </a:r>
          </a:p>
          <a:p>
            <a:pPr marL="457200" indent="-457200" fontAlgn="base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GB" b="1" dirty="0" err="1"/>
              <a:t>Responsivo</a:t>
            </a:r>
            <a:r>
              <a:rPr lang="en-GB" b="1" dirty="0"/>
              <a:t>: </a:t>
            </a:r>
            <a:r>
              <a:rPr lang="en-GB" dirty="0"/>
              <a:t> as </a:t>
            </a:r>
            <a:r>
              <a:rPr lang="en-GB" dirty="0" err="1"/>
              <a:t>paginas</a:t>
            </a:r>
            <a:r>
              <a:rPr lang="en-GB" dirty="0"/>
              <a:t> </a:t>
            </a:r>
            <a:r>
              <a:rPr lang="en-GB" dirty="0" err="1"/>
              <a:t>sao</a:t>
            </a:r>
            <a:r>
              <a:rPr lang="en-GB" dirty="0"/>
              <a:t> </a:t>
            </a:r>
            <a:r>
              <a:rPr lang="en-GB" dirty="0" err="1"/>
              <a:t>exibidas</a:t>
            </a:r>
            <a:r>
              <a:rPr lang="en-GB" dirty="0"/>
              <a:t> para se </a:t>
            </a:r>
            <a:r>
              <a:rPr lang="en-GB" dirty="0" err="1"/>
              <a:t>adaptarem</a:t>
            </a:r>
            <a:r>
              <a:rPr lang="en-GB" dirty="0"/>
              <a:t> as </a:t>
            </a:r>
            <a:r>
              <a:rPr lang="en-GB" dirty="0" err="1"/>
              <a:t>mais</a:t>
            </a:r>
            <a:r>
              <a:rPr lang="en-GB" dirty="0"/>
              <a:t> </a:t>
            </a:r>
            <a:r>
              <a:rPr lang="en-GB" dirty="0" err="1"/>
              <a:t>diversas</a:t>
            </a:r>
            <a:r>
              <a:rPr lang="en-GB" dirty="0"/>
              <a:t> </a:t>
            </a:r>
            <a:r>
              <a:rPr lang="en-GB" dirty="0" err="1"/>
              <a:t>telas</a:t>
            </a:r>
            <a:r>
              <a:rPr lang="en-GB" dirty="0"/>
              <a:t> e </a:t>
            </a:r>
            <a:r>
              <a:rPr lang="en-GB" dirty="0" err="1"/>
              <a:t>resolucoes</a:t>
            </a:r>
            <a:r>
              <a:rPr lang="en-GB" dirty="0"/>
              <a:t> </a:t>
            </a:r>
            <a:r>
              <a:rPr lang="en-GB" dirty="0" err="1"/>
              <a:t>sen</a:t>
            </a:r>
            <a:r>
              <a:rPr lang="en-GB" dirty="0"/>
              <a:t> </a:t>
            </a:r>
            <a:r>
              <a:rPr lang="en-GB" dirty="0" err="1"/>
              <a:t>impactar</a:t>
            </a:r>
            <a:r>
              <a:rPr lang="en-GB" dirty="0"/>
              <a:t>.</a:t>
            </a:r>
          </a:p>
          <a:p>
            <a:pPr marL="457200" indent="-457200" fontAlgn="base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GB" b="1" dirty="0" err="1"/>
              <a:t>Facil</a:t>
            </a:r>
            <a:r>
              <a:rPr lang="en-GB" b="1" dirty="0"/>
              <a:t> de </a:t>
            </a:r>
            <a:r>
              <a:rPr lang="en-GB" b="1" dirty="0" err="1"/>
              <a:t>usar</a:t>
            </a:r>
            <a:r>
              <a:rPr lang="en-GB" b="1" dirty="0"/>
              <a:t>: </a:t>
            </a:r>
            <a:r>
              <a:rPr lang="en-GB" dirty="0"/>
              <a:t> e </a:t>
            </a:r>
            <a:r>
              <a:rPr lang="en-GB" dirty="0" err="1"/>
              <a:t>muito</a:t>
            </a:r>
            <a:r>
              <a:rPr lang="en-GB" dirty="0"/>
              <a:t> </a:t>
            </a:r>
            <a:r>
              <a:rPr lang="en-GB" dirty="0" err="1"/>
              <a:t>facil</a:t>
            </a:r>
            <a:r>
              <a:rPr lang="en-GB" dirty="0"/>
              <a:t> de </a:t>
            </a:r>
            <a:r>
              <a:rPr lang="en-GB" dirty="0" err="1"/>
              <a:t>usar</a:t>
            </a:r>
            <a:r>
              <a:rPr lang="en-GB" dirty="0"/>
              <a:t>. </a:t>
            </a:r>
            <a:r>
              <a:rPr lang="en-GB" dirty="0" err="1"/>
              <a:t>Qualuqer</a:t>
            </a:r>
            <a:r>
              <a:rPr lang="en-GB" dirty="0"/>
              <a:t> um com </a:t>
            </a:r>
            <a:r>
              <a:rPr lang="en-GB" dirty="0" err="1"/>
              <a:t>conhecimentos</a:t>
            </a:r>
            <a:r>
              <a:rPr lang="en-GB" dirty="0"/>
              <a:t> </a:t>
            </a:r>
            <a:r>
              <a:rPr lang="en-GB" dirty="0" err="1"/>
              <a:t>basico</a:t>
            </a:r>
            <a:r>
              <a:rPr lang="en-GB" dirty="0"/>
              <a:t> de html, </a:t>
            </a:r>
            <a:r>
              <a:rPr lang="en-GB" dirty="0" err="1"/>
              <a:t>css</a:t>
            </a:r>
            <a:r>
              <a:rPr lang="en-GB" dirty="0"/>
              <a:t> e </a:t>
            </a:r>
            <a:r>
              <a:rPr lang="en-GB" dirty="0" err="1"/>
              <a:t>javascript</a:t>
            </a:r>
            <a:r>
              <a:rPr lang="en-GB" dirty="0"/>
              <a:t> </a:t>
            </a:r>
            <a:r>
              <a:rPr lang="en-GB" dirty="0" err="1"/>
              <a:t>podem</a:t>
            </a:r>
            <a:r>
              <a:rPr lang="en-GB" dirty="0"/>
              <a:t> </a:t>
            </a:r>
            <a:r>
              <a:rPr lang="en-GB" dirty="0" err="1"/>
              <a:t>desenvolver</a:t>
            </a:r>
            <a:r>
              <a:rPr lang="en-GB" dirty="0"/>
              <a:t> com bootstrap.</a:t>
            </a:r>
          </a:p>
          <a:p>
            <a:pPr marL="457200" indent="-457200" fontAlgn="base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GB" b="1" dirty="0" err="1"/>
              <a:t>Compativel</a:t>
            </a:r>
            <a:r>
              <a:rPr lang="en-GB" b="1" dirty="0"/>
              <a:t> com a ultima </a:t>
            </a:r>
            <a:r>
              <a:rPr lang="en-GB" b="1" dirty="0" err="1"/>
              <a:t>versão</a:t>
            </a:r>
            <a:r>
              <a:rPr lang="en-GB" b="1" dirty="0"/>
              <a:t> dos </a:t>
            </a:r>
            <a:r>
              <a:rPr lang="en-GB" b="1" dirty="0" err="1"/>
              <a:t>navegadores</a:t>
            </a:r>
            <a:r>
              <a:rPr lang="en-GB" dirty="0"/>
              <a:t> </a:t>
            </a:r>
          </a:p>
          <a:p>
            <a:pPr marL="457200" indent="-457200" fontAlgn="base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GB" b="1" dirty="0"/>
              <a:t>Open Source: </a:t>
            </a:r>
            <a:r>
              <a:rPr lang="en-GB" dirty="0"/>
              <a:t>Ae </a:t>
            </a:r>
            <a:r>
              <a:rPr lang="en-GB" dirty="0" err="1"/>
              <a:t>totalmente</a:t>
            </a:r>
            <a:r>
              <a:rPr lang="en-GB" dirty="0"/>
              <a:t> de </a:t>
            </a:r>
            <a:r>
              <a:rPr lang="en-GB" dirty="0" err="1"/>
              <a:t>graça</a:t>
            </a:r>
            <a:r>
              <a:rPr lang="en-GB" dirty="0"/>
              <a:t> e </a:t>
            </a:r>
            <a:r>
              <a:rPr lang="en-GB" dirty="0" err="1"/>
              <a:t>permirte</a:t>
            </a:r>
            <a:r>
              <a:rPr lang="en-GB" dirty="0"/>
              <a:t> </a:t>
            </a:r>
            <a:r>
              <a:rPr lang="en-GB" dirty="0" err="1"/>
              <a:t>sua</a:t>
            </a:r>
            <a:r>
              <a:rPr lang="en-GB" dirty="0"/>
              <a:t> </a:t>
            </a:r>
            <a:r>
              <a:rPr lang="en-GB" dirty="0" err="1"/>
              <a:t>adptação</a:t>
            </a:r>
            <a:r>
              <a:rPr lang="en-GB" dirty="0"/>
              <a:t>.</a:t>
            </a:r>
          </a:p>
          <a:p>
            <a:pPr marL="342900" indent="-342900">
              <a:buFont typeface="Arial" charset="0"/>
              <a:buChar char="•"/>
            </a:pPr>
            <a:endParaRPr lang="en-GB" sz="1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lnSpcReduction="10000"/>
          </a:bodyPr>
          <a:lstStyle/>
          <a:p>
            <a:fld id="{8746D3AE-9A6B-4724-B938-46259D069CC8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196955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Design </a:t>
            </a:r>
            <a:r>
              <a:rPr lang="en-GB" dirty="0" err="1"/>
              <a:t>Responsivo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646237"/>
            <a:ext cx="4191000" cy="4525963"/>
          </a:xfrm>
        </p:spPr>
        <p:txBody>
          <a:bodyPr>
            <a:normAutofit/>
          </a:bodyPr>
          <a:lstStyle/>
          <a:p>
            <a:pPr marL="342900" indent="-342900" fontAlgn="base">
              <a:buFont typeface="Arial" panose="020B0604020202020204" pitchFamily="34" charset="0"/>
              <a:buChar char="•"/>
            </a:pPr>
            <a:r>
              <a:rPr lang="en-GB" dirty="0"/>
              <a:t>Bootstrap </a:t>
            </a:r>
            <a:r>
              <a:rPr lang="en-GB" dirty="0" err="1"/>
              <a:t>tambem</a:t>
            </a:r>
            <a:r>
              <a:rPr lang="en-GB" dirty="0"/>
              <a:t> </a:t>
            </a:r>
            <a:r>
              <a:rPr lang="en-GB" dirty="0" err="1"/>
              <a:t>permite</a:t>
            </a:r>
            <a:r>
              <a:rPr lang="en-GB" dirty="0"/>
              <a:t> </a:t>
            </a:r>
            <a:r>
              <a:rPr lang="en-GB" dirty="0" err="1"/>
              <a:t>criar</a:t>
            </a:r>
            <a:r>
              <a:rPr lang="en-GB" dirty="0"/>
              <a:t> um layout responsive </a:t>
            </a:r>
            <a:r>
              <a:rPr lang="en-GB" dirty="0" err="1"/>
              <a:t>sem</a:t>
            </a:r>
            <a:r>
              <a:rPr lang="en-GB" dirty="0"/>
              <a:t> </a:t>
            </a:r>
            <a:r>
              <a:rPr lang="en-GB" dirty="0" err="1"/>
              <a:t>muito</a:t>
            </a:r>
            <a:r>
              <a:rPr lang="en-GB" dirty="0"/>
              <a:t> </a:t>
            </a:r>
            <a:r>
              <a:rPr lang="en-GB" dirty="0" err="1"/>
              <a:t>esforço</a:t>
            </a:r>
            <a:r>
              <a:rPr lang="en-GB" dirty="0"/>
              <a:t>.</a:t>
            </a:r>
          </a:p>
          <a:p>
            <a:pPr marL="342900" indent="-342900" fontAlgn="base">
              <a:buFont typeface="Arial" panose="020B0604020202020204" pitchFamily="34" charset="0"/>
              <a:buChar char="•"/>
            </a:pPr>
            <a:r>
              <a:rPr lang="en-GB" dirty="0"/>
              <a:t>O design responsive </a:t>
            </a:r>
            <a:r>
              <a:rPr lang="en-GB" dirty="0" err="1"/>
              <a:t>muda</a:t>
            </a:r>
            <a:r>
              <a:rPr lang="en-GB" dirty="0"/>
              <a:t> o layout da </a:t>
            </a:r>
            <a:r>
              <a:rPr lang="en-GB" dirty="0" err="1"/>
              <a:t>pagina</a:t>
            </a:r>
            <a:r>
              <a:rPr lang="en-GB" dirty="0"/>
              <a:t>  (e </a:t>
            </a:r>
            <a:r>
              <a:rPr lang="en-GB" dirty="0" err="1"/>
              <a:t>parte</a:t>
            </a:r>
            <a:r>
              <a:rPr lang="en-GB" dirty="0"/>
              <a:t> do </a:t>
            </a:r>
            <a:r>
              <a:rPr lang="en-GB" dirty="0" err="1"/>
              <a:t>conteudo</a:t>
            </a:r>
            <a:r>
              <a:rPr lang="en-GB" dirty="0"/>
              <a:t>) para </a:t>
            </a:r>
            <a:r>
              <a:rPr lang="en-GB" dirty="0" err="1"/>
              <a:t>diferentes</a:t>
            </a:r>
            <a:r>
              <a:rPr lang="en-GB" dirty="0"/>
              <a:t> </a:t>
            </a:r>
            <a:r>
              <a:rPr lang="en-GB" dirty="0" err="1"/>
              <a:t>tamanho</a:t>
            </a:r>
            <a:r>
              <a:rPr lang="en-GB" dirty="0"/>
              <a:t> de </a:t>
            </a:r>
            <a:r>
              <a:rPr lang="en-GB" dirty="0" err="1"/>
              <a:t>tela</a:t>
            </a:r>
            <a:r>
              <a:rPr lang="en-GB" dirty="0"/>
              <a:t>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lnSpcReduction="10000"/>
          </a:bodyPr>
          <a:lstStyle/>
          <a:p>
            <a:fld id="{8746D3AE-9A6B-4724-B938-46259D069CC8}" type="slidenum">
              <a:rPr lang="en-US" smtClean="0"/>
              <a:pPr/>
              <a:t>4</a:t>
            </a:fld>
            <a:endParaRPr lang="en-US"/>
          </a:p>
        </p:txBody>
      </p:sp>
      <p:pic>
        <p:nvPicPr>
          <p:cNvPr id="5" name="Content Placeholder 5" descr="4071505030.eps.png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4617" r="-4617"/>
          <a:stretch/>
        </p:blipFill>
        <p:spPr>
          <a:xfrm>
            <a:off x="4782312" y="1269073"/>
            <a:ext cx="3657600" cy="52802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277666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558224"/>
            <a:ext cx="7772400" cy="584776"/>
          </a:xfrm>
        </p:spPr>
        <p:txBody>
          <a:bodyPr>
            <a:noAutofit/>
          </a:bodyPr>
          <a:lstStyle/>
          <a:p>
            <a:r>
              <a:rPr lang="en-GB" dirty="0"/>
              <a:t>Como </a:t>
            </a:r>
            <a:r>
              <a:rPr lang="en-GB" dirty="0" err="1"/>
              <a:t>usar</a:t>
            </a:r>
            <a:r>
              <a:rPr lang="en-GB" dirty="0"/>
              <a:t> ?</a:t>
            </a:r>
            <a:br>
              <a:rPr lang="en-GB" dirty="0"/>
            </a:b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46237"/>
            <a:ext cx="7848600" cy="4525963"/>
          </a:xfrm>
        </p:spPr>
        <p:txBody>
          <a:bodyPr/>
          <a:lstStyle/>
          <a:p>
            <a:pPr marL="457200" indent="-457200">
              <a:buAutoNum type="arabicPeriod"/>
            </a:pPr>
            <a:r>
              <a:rPr lang="en-GB" dirty="0" err="1"/>
              <a:t>Adicione</a:t>
            </a:r>
            <a:r>
              <a:rPr lang="en-GB" dirty="0"/>
              <a:t>  a tag HTML5 doctype</a:t>
            </a:r>
            <a:r>
              <a:rPr lang="en-GB" b="1" dirty="0"/>
              <a:t>: </a:t>
            </a:r>
            <a:r>
              <a:rPr lang="en-GB" dirty="0"/>
              <a:t>Bootstrap </a:t>
            </a:r>
            <a:r>
              <a:rPr lang="en-GB" dirty="0" err="1"/>
              <a:t>usa</a:t>
            </a:r>
            <a:r>
              <a:rPr lang="en-GB" dirty="0"/>
              <a:t> </a:t>
            </a:r>
            <a:r>
              <a:rPr lang="en-GB" dirty="0" err="1"/>
              <a:t>elementos</a:t>
            </a:r>
            <a:r>
              <a:rPr lang="en-GB" dirty="0"/>
              <a:t> HTML e </a:t>
            </a:r>
            <a:r>
              <a:rPr lang="en-GB" dirty="0" err="1"/>
              <a:t>propriedades</a:t>
            </a:r>
            <a:r>
              <a:rPr lang="en-GB" dirty="0"/>
              <a:t> do CSS que </a:t>
            </a:r>
            <a:r>
              <a:rPr lang="en-GB" dirty="0" err="1"/>
              <a:t>requerem</a:t>
            </a:r>
            <a:r>
              <a:rPr lang="en-GB" dirty="0"/>
              <a:t> HTML5</a:t>
            </a:r>
          </a:p>
          <a:p>
            <a:pPr marL="457200" indent="-457200">
              <a:buAutoNum type="arabicPeriod"/>
            </a:pPr>
            <a:endParaRPr lang="en-GB" dirty="0"/>
          </a:p>
          <a:p>
            <a:pPr marL="457200" indent="-457200">
              <a:buAutoNum type="arabicPeriod"/>
            </a:pPr>
            <a:endParaRPr lang="en-GB" dirty="0"/>
          </a:p>
          <a:p>
            <a:pPr marL="457200" indent="-457200">
              <a:buAutoNum type="arabicPeriod"/>
            </a:pPr>
            <a:r>
              <a:rPr lang="en-GB" dirty="0"/>
              <a:t>Bootstrap 3 e </a:t>
            </a:r>
            <a:r>
              <a:rPr lang="en-GB" dirty="0" err="1"/>
              <a:t>desenvolvido</a:t>
            </a:r>
            <a:r>
              <a:rPr lang="en-GB" dirty="0"/>
              <a:t> para ser </a:t>
            </a:r>
            <a:r>
              <a:rPr lang="en-GB" dirty="0" err="1"/>
              <a:t>responsivo</a:t>
            </a:r>
            <a:r>
              <a:rPr lang="en-GB" dirty="0"/>
              <a:t> para mobile.  Por </a:t>
            </a:r>
            <a:r>
              <a:rPr lang="en-GB" dirty="0" err="1"/>
              <a:t>conta</a:t>
            </a:r>
            <a:r>
              <a:rPr lang="en-GB" dirty="0"/>
              <a:t> </a:t>
            </a:r>
            <a:r>
              <a:rPr lang="en-GB" dirty="0" err="1"/>
              <a:t>disto</a:t>
            </a:r>
            <a:r>
              <a:rPr lang="en-GB" dirty="0"/>
              <a:t> </a:t>
            </a:r>
            <a:r>
              <a:rPr lang="en-GB" dirty="0" err="1"/>
              <a:t>precisamos</a:t>
            </a:r>
            <a:r>
              <a:rPr lang="en-GB" dirty="0"/>
              <a:t> </a:t>
            </a:r>
            <a:r>
              <a:rPr lang="en-GB" dirty="0" err="1"/>
              <a:t>adicionar</a:t>
            </a:r>
            <a:r>
              <a:rPr lang="en-GB" dirty="0"/>
              <a:t> a tag </a:t>
            </a:r>
            <a:r>
              <a:rPr lang="en-GB" dirty="0" err="1"/>
              <a:t>abaixo</a:t>
            </a:r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lnSpcReduction="10000"/>
          </a:bodyPr>
          <a:lstStyle/>
          <a:p>
            <a:fld id="{8746D3AE-9A6B-4724-B938-46259D069CC8}" type="slidenum">
              <a:rPr lang="en-US" smtClean="0"/>
              <a:pPr/>
              <a:t>5</a:t>
            </a:fld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609600" y="5410200"/>
            <a:ext cx="80772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&lt;meta name="viewport" content="width=device-width, initial-scale=1.0"&gt;</a:t>
            </a:r>
          </a:p>
        </p:txBody>
      </p:sp>
      <p:sp>
        <p:nvSpPr>
          <p:cNvPr id="7" name="Rectangle 6"/>
          <p:cNvSpPr/>
          <p:nvPr/>
        </p:nvSpPr>
        <p:spPr>
          <a:xfrm>
            <a:off x="1066800" y="2895600"/>
            <a:ext cx="4572000" cy="1077218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GB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&lt;</a:t>
            </a:r>
            <a:r>
              <a:rPr lang="en-GB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!DOCTYPE </a:t>
            </a:r>
            <a:r>
              <a:rPr lang="en-GB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html&gt;</a:t>
            </a:r>
          </a:p>
          <a:p>
            <a:r>
              <a:rPr lang="en-GB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&lt;html&gt;</a:t>
            </a:r>
          </a:p>
          <a:p>
            <a:r>
              <a:rPr lang="en-GB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&lt;head </a:t>
            </a:r>
            <a:r>
              <a:rPr lang="en-GB" sz="16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lang</a:t>
            </a:r>
            <a:r>
              <a:rPr lang="en-GB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="</a:t>
            </a:r>
            <a:r>
              <a:rPr lang="en-GB" sz="16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en</a:t>
            </a:r>
            <a:r>
              <a:rPr lang="en-GB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"</a:t>
            </a:r>
            <a:r>
              <a:rPr lang="en-GB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&gt;</a:t>
            </a:r>
          </a:p>
          <a:p>
            <a:r>
              <a:rPr lang="en-GB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  &lt;meta </a:t>
            </a:r>
            <a:r>
              <a:rPr lang="en-GB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charset="utf-8"</a:t>
            </a:r>
            <a:r>
              <a:rPr lang="en-GB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&gt;</a:t>
            </a:r>
          </a:p>
        </p:txBody>
      </p:sp>
    </p:spTree>
    <p:extLst>
      <p:ext uri="{BB962C8B-B14F-4D97-AF65-F5344CB8AC3E}">
        <p14:creationId xmlns:p14="http://schemas.microsoft.com/office/powerpoint/2010/main" val="204778629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/>
              <a:t>Adicionando</a:t>
            </a:r>
            <a:r>
              <a:rPr lang="en-GB" dirty="0"/>
              <a:t> o Bootstrap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8150" y="1445429"/>
            <a:ext cx="7772400" cy="3300214"/>
          </a:xfrm>
        </p:spPr>
        <p:txBody>
          <a:bodyPr>
            <a:noAutofit/>
          </a:bodyPr>
          <a:lstStyle/>
          <a:p>
            <a:pPr marL="342900" indent="-34290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dirty="0" err="1"/>
              <a:t>Existe</a:t>
            </a:r>
            <a:r>
              <a:rPr lang="en-GB" dirty="0"/>
              <a:t> </a:t>
            </a:r>
            <a:r>
              <a:rPr lang="en-GB" dirty="0" err="1"/>
              <a:t>diferente</a:t>
            </a:r>
            <a:r>
              <a:rPr lang="en-GB" dirty="0"/>
              <a:t> </a:t>
            </a:r>
            <a:r>
              <a:rPr lang="en-GB" dirty="0" err="1"/>
              <a:t>formas</a:t>
            </a:r>
            <a:r>
              <a:rPr lang="en-GB" dirty="0"/>
              <a:t> para </a:t>
            </a:r>
            <a:r>
              <a:rPr lang="en-GB" dirty="0" err="1"/>
              <a:t>adicionar</a:t>
            </a:r>
            <a:r>
              <a:rPr lang="en-GB" dirty="0"/>
              <a:t> o Bootstrap framework dentro das </a:t>
            </a:r>
            <a:r>
              <a:rPr lang="en-GB" dirty="0" err="1"/>
              <a:t>suas</a:t>
            </a:r>
            <a:r>
              <a:rPr lang="en-GB" dirty="0"/>
              <a:t> </a:t>
            </a:r>
            <a:r>
              <a:rPr lang="en-GB" dirty="0" err="1"/>
              <a:t>páginas</a:t>
            </a:r>
            <a:r>
              <a:rPr lang="en-GB" dirty="0"/>
              <a:t>:</a:t>
            </a:r>
          </a:p>
          <a:p>
            <a:pPr marL="919163" lvl="1" indent="-457200">
              <a:spcBef>
                <a:spcPts val="0"/>
              </a:spcBef>
              <a:spcAft>
                <a:spcPts val="600"/>
              </a:spcAft>
              <a:buFont typeface="+mj-lt"/>
              <a:buAutoNum type="arabicPeriod"/>
            </a:pPr>
            <a:r>
              <a:rPr lang="en-GB" sz="2400" dirty="0"/>
              <a:t>Fazer o Download do Bootstrap.</a:t>
            </a:r>
          </a:p>
          <a:p>
            <a:pPr marL="919163" lvl="1" indent="-457200">
              <a:spcBef>
                <a:spcPts val="0"/>
              </a:spcBef>
              <a:spcAft>
                <a:spcPts val="600"/>
              </a:spcAft>
              <a:buFont typeface="+mj-lt"/>
              <a:buAutoNum type="arabicPeriod"/>
            </a:pPr>
            <a:r>
              <a:rPr lang="en-GB" sz="2400" dirty="0" err="1"/>
              <a:t>Incluir</a:t>
            </a:r>
            <a:r>
              <a:rPr lang="en-GB" sz="2400" dirty="0"/>
              <a:t> um link de um </a:t>
            </a:r>
            <a:r>
              <a:rPr lang="en-GB" sz="2400" dirty="0" err="1"/>
              <a:t>servidor</a:t>
            </a:r>
            <a:r>
              <a:rPr lang="en-GB" sz="2400" dirty="0"/>
              <a:t> CDN (Content Delivery Network). </a:t>
            </a:r>
          </a:p>
          <a:p>
            <a:pPr marL="457200" indent="-45720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dirty="0"/>
              <a:t>Para </a:t>
            </a:r>
            <a:r>
              <a:rPr lang="en-GB" dirty="0" err="1"/>
              <a:t>usar</a:t>
            </a:r>
            <a:r>
              <a:rPr lang="en-GB" dirty="0"/>
              <a:t> a </a:t>
            </a:r>
            <a:r>
              <a:rPr lang="en-GB" dirty="0" err="1"/>
              <a:t>segunda</a:t>
            </a:r>
            <a:r>
              <a:rPr lang="en-GB" dirty="0"/>
              <a:t> </a:t>
            </a:r>
            <a:r>
              <a:rPr lang="en-GB" dirty="0" err="1"/>
              <a:t>opção</a:t>
            </a:r>
            <a:r>
              <a:rPr lang="en-GB" dirty="0"/>
              <a:t> </a:t>
            </a:r>
            <a:r>
              <a:rPr lang="en-GB" dirty="0" err="1"/>
              <a:t>adicione</a:t>
            </a:r>
            <a:r>
              <a:rPr lang="en-GB" dirty="0"/>
              <a:t> o link no </a:t>
            </a:r>
            <a:r>
              <a:rPr lang="en-GB" dirty="0" err="1"/>
              <a:t>seu</a:t>
            </a:r>
            <a:r>
              <a:rPr lang="en-GB" dirty="0"/>
              <a:t> header: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lnSpcReduction="10000"/>
          </a:bodyPr>
          <a:lstStyle/>
          <a:p>
            <a:fld id="{8746D3AE-9A6B-4724-B938-46259D069CC8}" type="slidenum">
              <a:rPr lang="en-US" smtClean="0"/>
              <a:pPr/>
              <a:t>6</a:t>
            </a:fld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3"/>
          </p:nvPr>
        </p:nvSpPr>
        <p:spPr/>
        <p:txBody>
          <a:bodyPr>
            <a:normAutofit lnSpcReduction="10000"/>
          </a:bodyPr>
          <a:lstStyle/>
          <a:p>
            <a:endParaRPr lang="en-GB" dirty="0"/>
          </a:p>
        </p:txBody>
      </p:sp>
      <p:sp>
        <p:nvSpPr>
          <p:cNvPr id="6" name="TextBox 5"/>
          <p:cNvSpPr txBox="1"/>
          <p:nvPr/>
        </p:nvSpPr>
        <p:spPr>
          <a:xfrm>
            <a:off x="152400" y="5048072"/>
            <a:ext cx="8610600" cy="1200329"/>
          </a:xfrm>
          <a:prstGeom prst="rect">
            <a:avLst/>
          </a:prstGeom>
          <a:solidFill>
            <a:schemeClr val="tx1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&lt;link </a:t>
            </a:r>
            <a:r>
              <a:rPr lang="en-GB" sz="12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rel</a:t>
            </a:r>
            <a:r>
              <a:rPr lang="en-GB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="stylesheet" </a:t>
            </a:r>
            <a:r>
              <a:rPr lang="en-GB" sz="12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href</a:t>
            </a:r>
            <a:r>
              <a:rPr lang="en-GB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="https://maxcdn.bootstrapcdn.com/bootstrap/3.3.6/</a:t>
            </a:r>
            <a:r>
              <a:rPr lang="en-GB" sz="12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css</a:t>
            </a:r>
            <a:r>
              <a:rPr lang="en-GB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/bootstrap.min.css"&gt;</a:t>
            </a:r>
          </a:p>
          <a:p>
            <a:endParaRPr lang="en-GB" sz="12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GB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&lt;script </a:t>
            </a:r>
            <a:r>
              <a:rPr lang="en-GB" sz="12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src</a:t>
            </a:r>
            <a:r>
              <a:rPr lang="en-GB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="https://ajax.googleapis.com/ajax/libs/</a:t>
            </a:r>
            <a:r>
              <a:rPr lang="en-GB" sz="12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jquery</a:t>
            </a:r>
            <a:r>
              <a:rPr lang="en-GB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/1.12.2/jquery.min.js"&gt;&lt;/script&gt;</a:t>
            </a:r>
          </a:p>
          <a:p>
            <a:endParaRPr lang="en-GB" sz="12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GB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&lt;script </a:t>
            </a:r>
            <a:r>
              <a:rPr lang="en-GB" sz="12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src</a:t>
            </a:r>
            <a:r>
              <a:rPr lang="en-GB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="https://maxcdn.bootstrapcdn.com/bootstrap/3.3.6/</a:t>
            </a:r>
            <a:r>
              <a:rPr lang="en-GB" sz="12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js</a:t>
            </a:r>
            <a:r>
              <a:rPr lang="en-GB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/bootstrap.min.js"&gt;&lt;/script&gt;</a:t>
            </a:r>
          </a:p>
        </p:txBody>
      </p:sp>
      <p:sp>
        <p:nvSpPr>
          <p:cNvPr id="7" name="Content Placeholder 2"/>
          <p:cNvSpPr txBox="1">
            <a:spLocks/>
          </p:cNvSpPr>
          <p:nvPr/>
        </p:nvSpPr>
        <p:spPr>
          <a:xfrm>
            <a:off x="571500" y="3920935"/>
            <a:ext cx="7505700" cy="57486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spcAft>
                <a:spcPts val="1200"/>
              </a:spcAft>
              <a:buClr>
                <a:schemeClr val="accent3">
                  <a:lumMod val="75000"/>
                </a:schemeClr>
              </a:buClr>
              <a:buFont typeface="Wingdings" pitchFamily="2" charset="2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61963" indent="-4763" algn="l" defTabSz="914400" rtl="0" eaLnBrk="1" latinLnBrk="0" hangingPunct="1">
              <a:spcBef>
                <a:spcPct val="20000"/>
              </a:spcBef>
              <a:spcAft>
                <a:spcPts val="1200"/>
              </a:spcAft>
              <a:buFont typeface="Arial" pitchFamily="34" charset="0"/>
              <a:buNone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6363" indent="-4763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 indent="0">
              <a:spcBef>
                <a:spcPts val="0"/>
              </a:spcBef>
              <a:spcAft>
                <a:spcPts val="0"/>
              </a:spcAft>
            </a:pPr>
            <a:r>
              <a:rPr lang="en-GB" dirty="0"/>
              <a:t>	</a:t>
            </a:r>
          </a:p>
        </p:txBody>
      </p:sp>
      <p:sp>
        <p:nvSpPr>
          <p:cNvPr id="8" name="Right Arrow 7"/>
          <p:cNvSpPr/>
          <p:nvPr/>
        </p:nvSpPr>
        <p:spPr>
          <a:xfrm rot="8229210" flipV="1">
            <a:off x="5825160" y="4631434"/>
            <a:ext cx="1431100" cy="34604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400" b="1" dirty="0"/>
              <a:t>Bootstrap CSS</a:t>
            </a:r>
          </a:p>
        </p:txBody>
      </p:sp>
      <p:sp>
        <p:nvSpPr>
          <p:cNvPr id="9" name="Right Arrow 8"/>
          <p:cNvSpPr/>
          <p:nvPr/>
        </p:nvSpPr>
        <p:spPr>
          <a:xfrm rot="8309771" flipV="1">
            <a:off x="7414322" y="5069668"/>
            <a:ext cx="1117353" cy="36794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400" b="1" dirty="0"/>
              <a:t>jQuery</a:t>
            </a:r>
          </a:p>
        </p:txBody>
      </p:sp>
      <p:sp>
        <p:nvSpPr>
          <p:cNvPr id="10" name="Right Arrow 9"/>
          <p:cNvSpPr/>
          <p:nvPr/>
        </p:nvSpPr>
        <p:spPr>
          <a:xfrm rot="11668623" flipV="1">
            <a:off x="5095427" y="6355430"/>
            <a:ext cx="1936668" cy="34604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400" b="1" dirty="0"/>
              <a:t>Bootstrap JavaScript</a:t>
            </a:r>
          </a:p>
        </p:txBody>
      </p:sp>
    </p:spTree>
    <p:extLst>
      <p:ext uri="{BB962C8B-B14F-4D97-AF65-F5344CB8AC3E}">
        <p14:creationId xmlns:p14="http://schemas.microsoft.com/office/powerpoint/2010/main" val="318572280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/>
              <a:t>Recursos</a:t>
            </a:r>
            <a:r>
              <a:rPr lang="en-GB" dirty="0"/>
              <a:t> do Bootstrap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646237"/>
            <a:ext cx="7391400" cy="4525963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dirty="0"/>
              <a:t>Bootstrap </a:t>
            </a:r>
            <a:r>
              <a:rPr lang="en-GB" dirty="0" err="1"/>
              <a:t>vai</a:t>
            </a:r>
            <a:r>
              <a:rPr lang="en-GB" dirty="0"/>
              <a:t> </a:t>
            </a:r>
            <a:r>
              <a:rPr lang="en-GB" dirty="0" err="1"/>
              <a:t>carregar</a:t>
            </a:r>
            <a:r>
              <a:rPr lang="en-GB" dirty="0"/>
              <a:t> </a:t>
            </a:r>
            <a:r>
              <a:rPr lang="en-GB" dirty="0" err="1"/>
              <a:t>algumas</a:t>
            </a:r>
            <a:r>
              <a:rPr lang="en-GB" dirty="0"/>
              <a:t> classes e components pre </a:t>
            </a:r>
            <a:r>
              <a:rPr lang="en-GB" dirty="0" err="1"/>
              <a:t>definidos</a:t>
            </a:r>
            <a:r>
              <a:rPr lang="en-GB" dirty="0"/>
              <a:t>, que </a:t>
            </a:r>
            <a:r>
              <a:rPr lang="en-GB" dirty="0" err="1"/>
              <a:t>incluem</a:t>
            </a:r>
            <a:r>
              <a:rPr lang="en-GB" dirty="0"/>
              <a:t>:</a:t>
            </a:r>
          </a:p>
          <a:p>
            <a:pPr marL="804863" lvl="1" indent="-34290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GB" sz="2400" dirty="0"/>
              <a:t>Responsive Grid System</a:t>
            </a:r>
          </a:p>
          <a:p>
            <a:pPr marL="804863" lvl="1" indent="-34290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GB" sz="2400" dirty="0"/>
              <a:t>Navigation</a:t>
            </a:r>
          </a:p>
          <a:p>
            <a:pPr marL="804863" lvl="1" indent="-34290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GB" sz="2400" dirty="0" err="1"/>
              <a:t>Glyphicons</a:t>
            </a:r>
            <a:endParaRPr lang="en-GB" sz="2400" dirty="0"/>
          </a:p>
          <a:p>
            <a:pPr marL="804863" lvl="1" indent="-34290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GB" sz="2400" dirty="0"/>
              <a:t>Themes customisation</a:t>
            </a:r>
          </a:p>
          <a:p>
            <a:pPr marL="804863" lvl="1" indent="-34290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GB" sz="2400" dirty="0"/>
              <a:t>Form controls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lnSpcReduction="10000"/>
          </a:bodyPr>
          <a:lstStyle/>
          <a:p>
            <a:fld id="{8746D3AE-9A6B-4724-B938-46259D069CC8}" type="slidenum">
              <a:rPr lang="en-US" smtClean="0"/>
              <a:pPr/>
              <a:t>7</a:t>
            </a:fld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3"/>
          </p:nvPr>
        </p:nvSpPr>
        <p:spPr/>
        <p:txBody>
          <a:bodyPr>
            <a:normAutofit lnSpcReduction="10000"/>
          </a:bodyPr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34612368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Containers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646237"/>
            <a:ext cx="7315200" cy="4525963"/>
          </a:xfrm>
        </p:spPr>
        <p:txBody>
          <a:bodyPr>
            <a:norm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dirty="0"/>
              <a:t>Bootstrap </a:t>
            </a:r>
            <a:r>
              <a:rPr lang="en-GB" dirty="0" err="1"/>
              <a:t>precissa</a:t>
            </a:r>
            <a:r>
              <a:rPr lang="en-GB" dirty="0"/>
              <a:t> de um element para </a:t>
            </a:r>
            <a:r>
              <a:rPr lang="en-GB" dirty="0" err="1"/>
              <a:t>encapsular</a:t>
            </a:r>
            <a:r>
              <a:rPr lang="en-GB" dirty="0"/>
              <a:t> e mantes </a:t>
            </a:r>
            <a:r>
              <a:rPr lang="en-GB" dirty="0" err="1"/>
              <a:t>seu</a:t>
            </a:r>
            <a:r>
              <a:rPr lang="en-GB" dirty="0"/>
              <a:t> </a:t>
            </a:r>
            <a:r>
              <a:rPr lang="en-GB" dirty="0" err="1"/>
              <a:t>conteudo</a:t>
            </a:r>
            <a:r>
              <a:rPr lang="en-GB" dirty="0"/>
              <a:t>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dirty="0" err="1"/>
              <a:t>Existem</a:t>
            </a:r>
            <a:r>
              <a:rPr lang="en-GB" dirty="0"/>
              <a:t> </a:t>
            </a:r>
            <a:r>
              <a:rPr lang="en-GB" dirty="0" err="1"/>
              <a:t>dois</a:t>
            </a:r>
            <a:r>
              <a:rPr lang="en-GB" dirty="0"/>
              <a:t> </a:t>
            </a:r>
            <a:r>
              <a:rPr lang="en-GB" dirty="0" err="1"/>
              <a:t>tipos</a:t>
            </a:r>
            <a:r>
              <a:rPr lang="en-GB" dirty="0"/>
              <a:t> de classes de container:</a:t>
            </a:r>
          </a:p>
          <a:p>
            <a:pPr marL="457200" indent="-457200">
              <a:buFont typeface="+mj-lt"/>
              <a:buAutoNum type="arabicPeriod"/>
            </a:pPr>
            <a:r>
              <a:rPr lang="en-GB" dirty="0"/>
              <a:t>A </a:t>
            </a:r>
            <a:r>
              <a:rPr lang="en-GB" dirty="0" err="1"/>
              <a:t>classe</a:t>
            </a:r>
            <a:r>
              <a:rPr lang="en-GB" dirty="0"/>
              <a:t> </a:t>
            </a:r>
            <a:r>
              <a:rPr lang="en-GB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container </a:t>
            </a:r>
            <a:r>
              <a:rPr lang="en-GB" dirty="0"/>
              <a:t>prove o design responsive com </a:t>
            </a:r>
            <a:r>
              <a:rPr lang="en-GB" dirty="0" err="1"/>
              <a:t>largura</a:t>
            </a:r>
            <a:r>
              <a:rPr lang="en-GB" dirty="0"/>
              <a:t> </a:t>
            </a:r>
            <a:r>
              <a:rPr lang="en-GB" dirty="0" err="1"/>
              <a:t>fixa</a:t>
            </a:r>
            <a:r>
              <a:rPr lang="en-GB" dirty="0"/>
              <a:t>.</a:t>
            </a:r>
          </a:p>
          <a:p>
            <a:pPr marL="457200" indent="-457200">
              <a:buFont typeface="+mj-lt"/>
              <a:buAutoNum type="arabicPeriod"/>
            </a:pPr>
            <a:r>
              <a:rPr lang="en-GB" dirty="0"/>
              <a:t>A </a:t>
            </a:r>
            <a:r>
              <a:rPr lang="en-GB" dirty="0" err="1"/>
              <a:t>classe</a:t>
            </a:r>
            <a:r>
              <a:rPr lang="en-GB" dirty="0"/>
              <a:t> </a:t>
            </a:r>
            <a:r>
              <a:rPr lang="en-GB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container-fluid </a:t>
            </a:r>
            <a:r>
              <a:rPr lang="en-GB" dirty="0"/>
              <a:t>prove um </a:t>
            </a:r>
            <a:r>
              <a:rPr lang="en-GB" dirty="0" err="1"/>
              <a:t>containter</a:t>
            </a:r>
            <a:r>
              <a:rPr lang="en-GB" dirty="0"/>
              <a:t> que </a:t>
            </a:r>
            <a:r>
              <a:rPr lang="en-GB" dirty="0" err="1"/>
              <a:t>utiliza</a:t>
            </a:r>
            <a:r>
              <a:rPr lang="en-GB" dirty="0"/>
              <a:t> </a:t>
            </a:r>
            <a:r>
              <a:rPr lang="en-GB" dirty="0" err="1"/>
              <a:t>toda</a:t>
            </a:r>
            <a:r>
              <a:rPr lang="en-GB" dirty="0"/>
              <a:t> a </a:t>
            </a:r>
            <a:r>
              <a:rPr lang="en-GB" dirty="0" err="1"/>
              <a:t>largura</a:t>
            </a:r>
            <a:r>
              <a:rPr lang="en-GB" dirty="0"/>
              <a:t> </a:t>
            </a:r>
            <a:r>
              <a:rPr lang="en-GB" dirty="0" err="1"/>
              <a:t>disponivel</a:t>
            </a:r>
            <a:r>
              <a:rPr lang="en-GB" dirty="0"/>
              <a:t>.</a:t>
            </a:r>
          </a:p>
          <a:p>
            <a:r>
              <a:rPr lang="en-GB" dirty="0" err="1"/>
              <a:t>Obs</a:t>
            </a:r>
            <a:r>
              <a:rPr lang="en-GB" dirty="0"/>
              <a:t>: Container </a:t>
            </a:r>
            <a:r>
              <a:rPr lang="en-GB" dirty="0" err="1"/>
              <a:t>não</a:t>
            </a:r>
            <a:r>
              <a:rPr lang="en-GB" dirty="0"/>
              <a:t> </a:t>
            </a:r>
            <a:r>
              <a:rPr lang="en-GB" dirty="0" err="1"/>
              <a:t>podem</a:t>
            </a:r>
            <a:r>
              <a:rPr lang="en-GB" dirty="0"/>
              <a:t> ser </a:t>
            </a:r>
            <a:r>
              <a:rPr lang="en-GB" dirty="0" err="1"/>
              <a:t>aninhados</a:t>
            </a:r>
            <a:r>
              <a:rPr lang="en-GB" dirty="0"/>
              <a:t> (</a:t>
            </a:r>
            <a:r>
              <a:rPr lang="en-GB" dirty="0" err="1"/>
              <a:t>você</a:t>
            </a:r>
            <a:r>
              <a:rPr lang="en-GB" dirty="0"/>
              <a:t> </a:t>
            </a:r>
            <a:r>
              <a:rPr lang="en-GB" dirty="0" err="1"/>
              <a:t>não</a:t>
            </a:r>
            <a:r>
              <a:rPr lang="en-GB" dirty="0"/>
              <a:t> </a:t>
            </a:r>
            <a:r>
              <a:rPr lang="en-GB" dirty="0" err="1"/>
              <a:t>pode</a:t>
            </a:r>
            <a:r>
              <a:rPr lang="en-GB" dirty="0"/>
              <a:t> </a:t>
            </a:r>
            <a:r>
              <a:rPr lang="en-GB" dirty="0" err="1"/>
              <a:t>colocar</a:t>
            </a:r>
            <a:r>
              <a:rPr lang="en-GB" dirty="0"/>
              <a:t> um container dentro do outro).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lnSpcReduction="10000"/>
          </a:bodyPr>
          <a:lstStyle/>
          <a:p>
            <a:fld id="{8746D3AE-9A6B-4724-B938-46259D069CC8}" type="slidenum">
              <a:rPr lang="en-US" smtClean="0"/>
              <a:pPr/>
              <a:t>8</a:t>
            </a:fld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3"/>
          </p:nvPr>
        </p:nvSpPr>
        <p:spPr/>
        <p:txBody>
          <a:bodyPr>
            <a:normAutofit lnSpcReduction="10000"/>
          </a:bodyPr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8984012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Grid System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438274"/>
            <a:ext cx="7620000" cy="5114926"/>
          </a:xfrm>
        </p:spPr>
        <p:txBody>
          <a:bodyPr>
            <a:no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dirty="0"/>
              <a:t>O Sistema de grid </a:t>
            </a:r>
            <a:r>
              <a:rPr lang="en-GB" dirty="0" err="1"/>
              <a:t>permite</a:t>
            </a:r>
            <a:r>
              <a:rPr lang="en-GB" dirty="0"/>
              <a:t> divider a </a:t>
            </a:r>
            <a:r>
              <a:rPr lang="en-GB" dirty="0" err="1"/>
              <a:t>tela</a:t>
            </a:r>
            <a:r>
              <a:rPr lang="en-GB" dirty="0"/>
              <a:t> </a:t>
            </a:r>
            <a:r>
              <a:rPr lang="en-GB" dirty="0" err="1"/>
              <a:t>em</a:t>
            </a:r>
            <a:r>
              <a:rPr lang="en-GB" dirty="0"/>
              <a:t> </a:t>
            </a:r>
            <a:r>
              <a:rPr lang="en-GB" dirty="0" err="1"/>
              <a:t>linhas</a:t>
            </a:r>
            <a:r>
              <a:rPr lang="en-GB" dirty="0"/>
              <a:t> </a:t>
            </a:r>
            <a:r>
              <a:rPr lang="en-GB" dirty="0" err="1"/>
              <a:t>em</a:t>
            </a:r>
            <a:r>
              <a:rPr lang="en-GB" dirty="0"/>
              <a:t> </a:t>
            </a:r>
            <a:r>
              <a:rPr lang="en-GB" dirty="0" err="1"/>
              <a:t>colunas</a:t>
            </a:r>
            <a:r>
              <a:rPr lang="en-GB" dirty="0"/>
              <a:t> </a:t>
            </a:r>
            <a:r>
              <a:rPr lang="en-GB" dirty="0" err="1"/>
              <a:t>permitindo</a:t>
            </a:r>
            <a:r>
              <a:rPr lang="en-GB" dirty="0"/>
              <a:t> a </a:t>
            </a:r>
            <a:r>
              <a:rPr lang="en-GB" dirty="0" err="1"/>
              <a:t>divisão</a:t>
            </a:r>
            <a:r>
              <a:rPr lang="en-GB" dirty="0"/>
              <a:t> </a:t>
            </a:r>
            <a:r>
              <a:rPr lang="en-GB" dirty="0" err="1"/>
              <a:t>pra</a:t>
            </a:r>
            <a:r>
              <a:rPr lang="en-GB" dirty="0"/>
              <a:t> </a:t>
            </a:r>
            <a:r>
              <a:rPr lang="en-GB" dirty="0" err="1"/>
              <a:t>cada</a:t>
            </a:r>
            <a:r>
              <a:rPr lang="en-GB" dirty="0"/>
              <a:t> </a:t>
            </a:r>
            <a:r>
              <a:rPr lang="en-GB" dirty="0" err="1"/>
              <a:t>tipo</a:t>
            </a:r>
            <a:r>
              <a:rPr lang="en-GB" dirty="0"/>
              <a:t> de </a:t>
            </a:r>
            <a:r>
              <a:rPr lang="en-GB" dirty="0" err="1"/>
              <a:t>tela</a:t>
            </a:r>
            <a:endParaRPr lang="en-GB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dirty="0"/>
          </a:p>
          <a:p>
            <a:endParaRPr lang="en-GB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dirty="0"/>
              <a:t>O Sistema de grid </a:t>
            </a:r>
            <a:r>
              <a:rPr lang="en-GB" dirty="0" err="1"/>
              <a:t>permite</a:t>
            </a:r>
            <a:r>
              <a:rPr lang="en-GB" dirty="0"/>
              <a:t> no </a:t>
            </a:r>
            <a:r>
              <a:rPr lang="en-GB" dirty="0" err="1"/>
              <a:t>maximo</a:t>
            </a:r>
            <a:r>
              <a:rPr lang="en-GB" dirty="0"/>
              <a:t> 12 </a:t>
            </a:r>
            <a:r>
              <a:rPr lang="en-GB" dirty="0" err="1"/>
              <a:t>colunas</a:t>
            </a:r>
            <a:r>
              <a:rPr lang="en-GB" dirty="0"/>
              <a:t> </a:t>
            </a:r>
            <a:r>
              <a:rPr lang="en-GB" dirty="0" err="1"/>
              <a:t>em</a:t>
            </a:r>
            <a:r>
              <a:rPr lang="en-GB" dirty="0"/>
              <a:t> </a:t>
            </a:r>
            <a:r>
              <a:rPr lang="en-GB" dirty="0" err="1"/>
              <a:t>uma</a:t>
            </a:r>
            <a:r>
              <a:rPr lang="en-GB" dirty="0"/>
              <a:t> </a:t>
            </a:r>
            <a:r>
              <a:rPr lang="en-GB" dirty="0" err="1"/>
              <a:t>páginna</a:t>
            </a:r>
            <a:r>
              <a:rPr lang="en-GB" dirty="0"/>
              <a:t>. </a:t>
            </a:r>
          </a:p>
          <a:p>
            <a:pPr marL="804863" lvl="1" indent="-342900">
              <a:buFont typeface="Arial" panose="020B0604020202020204" pitchFamily="34" charset="0"/>
              <a:buChar char="•"/>
            </a:pPr>
            <a:r>
              <a:rPr lang="en-GB" dirty="0"/>
              <a:t>Se </a:t>
            </a:r>
            <a:r>
              <a:rPr lang="en-GB" dirty="0" err="1"/>
              <a:t>você</a:t>
            </a:r>
            <a:r>
              <a:rPr lang="en-GB" dirty="0"/>
              <a:t> </a:t>
            </a:r>
            <a:r>
              <a:rPr lang="en-GB" dirty="0" err="1"/>
              <a:t>nao</a:t>
            </a:r>
            <a:r>
              <a:rPr lang="en-GB" dirty="0"/>
              <a:t> </a:t>
            </a:r>
            <a:r>
              <a:rPr lang="en-GB" dirty="0" err="1"/>
              <a:t>quiser</a:t>
            </a:r>
            <a:r>
              <a:rPr lang="en-GB" dirty="0"/>
              <a:t> </a:t>
            </a:r>
            <a:r>
              <a:rPr lang="en-GB" dirty="0" err="1"/>
              <a:t>usar</a:t>
            </a:r>
            <a:r>
              <a:rPr lang="en-GB" dirty="0"/>
              <a:t> as 12 </a:t>
            </a:r>
            <a:r>
              <a:rPr lang="en-GB" dirty="0" err="1"/>
              <a:t>colunas</a:t>
            </a:r>
            <a:r>
              <a:rPr lang="en-GB" dirty="0"/>
              <a:t> de </a:t>
            </a:r>
            <a:r>
              <a:rPr lang="en-GB" dirty="0" err="1"/>
              <a:t>uma</a:t>
            </a:r>
            <a:r>
              <a:rPr lang="en-GB" dirty="0"/>
              <a:t> </a:t>
            </a:r>
            <a:r>
              <a:rPr lang="en-GB" dirty="0" err="1"/>
              <a:t>vez</a:t>
            </a:r>
            <a:r>
              <a:rPr lang="en-GB" dirty="0"/>
              <a:t>, </a:t>
            </a:r>
            <a:r>
              <a:rPr lang="en-GB" dirty="0" err="1"/>
              <a:t>você</a:t>
            </a:r>
            <a:r>
              <a:rPr lang="en-GB" dirty="0"/>
              <a:t> </a:t>
            </a:r>
            <a:r>
              <a:rPr lang="en-GB" dirty="0" err="1"/>
              <a:t>pode</a:t>
            </a:r>
            <a:r>
              <a:rPr lang="en-GB" dirty="0"/>
              <a:t> </a:t>
            </a:r>
            <a:r>
              <a:rPr lang="en-GB" dirty="0" err="1"/>
              <a:t>agrupar</a:t>
            </a:r>
            <a:r>
              <a:rPr lang="en-GB" dirty="0"/>
              <a:t> as </a:t>
            </a:r>
            <a:r>
              <a:rPr lang="en-GB" dirty="0" err="1"/>
              <a:t>colunas</a:t>
            </a:r>
            <a:r>
              <a:rPr lang="en-GB" dirty="0"/>
              <a:t> </a:t>
            </a:r>
            <a:r>
              <a:rPr lang="en-GB" dirty="0" err="1"/>
              <a:t>em</a:t>
            </a:r>
            <a:r>
              <a:rPr lang="en-GB" dirty="0"/>
              <a:t> </a:t>
            </a:r>
            <a:r>
              <a:rPr lang="en-GB" dirty="0" err="1"/>
              <a:t>parte</a:t>
            </a:r>
            <a:r>
              <a:rPr lang="en-GB" dirty="0"/>
              <a:t> </a:t>
            </a:r>
            <a:r>
              <a:rPr lang="en-GB" dirty="0" err="1"/>
              <a:t>mais</a:t>
            </a:r>
            <a:r>
              <a:rPr lang="en-GB" dirty="0"/>
              <a:t> </a:t>
            </a:r>
            <a:r>
              <a:rPr lang="en-GB" dirty="0" err="1"/>
              <a:t>largas</a:t>
            </a:r>
            <a:endParaRPr lang="en-GB" dirty="0"/>
          </a:p>
          <a:p>
            <a:pPr marL="804863" lvl="1" indent="-342900">
              <a:buFont typeface="Arial" panose="020B0604020202020204" pitchFamily="34" charset="0"/>
              <a:buChar char="•"/>
            </a:pPr>
            <a:r>
              <a:rPr lang="en-GB" dirty="0" err="1"/>
              <a:t>Exemplo</a:t>
            </a:r>
            <a:r>
              <a:rPr lang="en-GB" dirty="0"/>
              <a:t>:  6-6, 4-4-4, 9-3, </a:t>
            </a:r>
            <a:r>
              <a:rPr lang="en-GB" dirty="0" err="1"/>
              <a:t>ou</a:t>
            </a:r>
            <a:r>
              <a:rPr lang="en-GB" dirty="0"/>
              <a:t> 3-6-3…. </a:t>
            </a:r>
          </a:p>
          <a:p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lnSpcReduction="10000"/>
          </a:bodyPr>
          <a:lstStyle/>
          <a:p>
            <a:fld id="{8746D3AE-9A6B-4724-B938-46259D069CC8}" type="slidenum">
              <a:rPr lang="en-US" smtClean="0"/>
              <a:pPr/>
              <a:t>9</a:t>
            </a:fld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3"/>
          </p:nvPr>
        </p:nvSpPr>
        <p:spPr/>
        <p:txBody>
          <a:bodyPr>
            <a:normAutofit lnSpcReduction="10000"/>
          </a:bodyPr>
          <a:lstStyle/>
          <a:p>
            <a:endParaRPr lang="en-GB"/>
          </a:p>
        </p:txBody>
      </p:sp>
      <p:pic>
        <p:nvPicPr>
          <p:cNvPr id="3074" name="Picture 2" descr="Bootstrap Grid System Illustratio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90675" y="2438400"/>
            <a:ext cx="5048250" cy="1409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2255735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/>
              <a:t>Usando</a:t>
            </a:r>
            <a:r>
              <a:rPr lang="en-GB" dirty="0"/>
              <a:t> as </a:t>
            </a:r>
            <a:r>
              <a:rPr lang="en-GB" dirty="0" err="1"/>
              <a:t>Colunas</a:t>
            </a:r>
            <a:r>
              <a:rPr lang="en-GB" dirty="0"/>
              <a:t>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399513"/>
            <a:ext cx="8077200" cy="4525963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dirty="0"/>
              <a:t>Uma </a:t>
            </a:r>
            <a:r>
              <a:rPr lang="en-GB" dirty="0" err="1"/>
              <a:t>linha</a:t>
            </a:r>
            <a:r>
              <a:rPr lang="en-GB" dirty="0"/>
              <a:t> </a:t>
            </a:r>
            <a:r>
              <a:rPr lang="en-GB" dirty="0" err="1"/>
              <a:t>usa</a:t>
            </a:r>
            <a:r>
              <a:rPr lang="en-GB" dirty="0"/>
              <a:t> a </a:t>
            </a:r>
            <a:r>
              <a:rPr lang="en-GB" dirty="0" err="1"/>
              <a:t>classe</a:t>
            </a:r>
            <a:r>
              <a:rPr lang="en-GB" dirty="0"/>
              <a:t> </a:t>
            </a:r>
            <a:r>
              <a:rPr lang="en-GB" dirty="0">
                <a:solidFill>
                  <a:srgbClr val="FF0000"/>
                </a:solidFill>
              </a:rPr>
              <a:t>row</a:t>
            </a:r>
            <a:r>
              <a:rPr lang="en-GB" dirty="0"/>
              <a:t>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dirty="0" err="1"/>
              <a:t>Todas</a:t>
            </a:r>
            <a:r>
              <a:rPr lang="en-GB" dirty="0"/>
              <a:t> as </a:t>
            </a:r>
            <a:r>
              <a:rPr lang="en-GB" dirty="0" err="1"/>
              <a:t>colunas</a:t>
            </a:r>
            <a:r>
              <a:rPr lang="en-GB" dirty="0"/>
              <a:t> dentro de </a:t>
            </a:r>
            <a:r>
              <a:rPr lang="en-GB" dirty="0" err="1"/>
              <a:t>uma</a:t>
            </a:r>
            <a:r>
              <a:rPr lang="en-GB" dirty="0"/>
              <a:t> </a:t>
            </a:r>
            <a:r>
              <a:rPr lang="en-GB" dirty="0" err="1"/>
              <a:t>linha</a:t>
            </a:r>
            <a:r>
              <a:rPr lang="en-GB" dirty="0"/>
              <a:t> </a:t>
            </a:r>
            <a:r>
              <a:rPr lang="en-GB" dirty="0" err="1"/>
              <a:t>usam</a:t>
            </a:r>
            <a:r>
              <a:rPr lang="en-GB" dirty="0"/>
              <a:t> o </a:t>
            </a:r>
            <a:r>
              <a:rPr lang="en-GB" dirty="0" err="1"/>
              <a:t>padrão</a:t>
            </a:r>
            <a:r>
              <a:rPr lang="en-GB" dirty="0"/>
              <a:t>: </a:t>
            </a:r>
            <a:r>
              <a:rPr lang="en-GB" b="1" dirty="0"/>
              <a:t>col-xx-y</a:t>
            </a:r>
            <a:r>
              <a:rPr lang="en-GB" dirty="0"/>
              <a:t>. </a:t>
            </a:r>
            <a:r>
              <a:rPr lang="en-GB" dirty="0" err="1"/>
              <a:t>Onde</a:t>
            </a:r>
            <a:r>
              <a:rPr lang="en-GB" dirty="0"/>
              <a:t> </a:t>
            </a:r>
            <a:r>
              <a:rPr lang="en-GB" b="1" i="1" dirty="0"/>
              <a:t>xx</a:t>
            </a:r>
            <a:r>
              <a:rPr lang="en-GB" dirty="0"/>
              <a:t> e o </a:t>
            </a:r>
            <a:r>
              <a:rPr lang="en-GB" dirty="0" err="1"/>
              <a:t>tamanho</a:t>
            </a:r>
            <a:r>
              <a:rPr lang="en-GB" dirty="0"/>
              <a:t> (</a:t>
            </a:r>
            <a:r>
              <a:rPr lang="en-GB" b="1" dirty="0" err="1"/>
              <a:t>xs</a:t>
            </a:r>
            <a:r>
              <a:rPr lang="en-GB" dirty="0"/>
              <a:t>, </a:t>
            </a:r>
            <a:r>
              <a:rPr lang="en-GB" b="1" dirty="0" err="1"/>
              <a:t>sm</a:t>
            </a:r>
            <a:r>
              <a:rPr lang="en-GB" dirty="0"/>
              <a:t>, </a:t>
            </a:r>
            <a:r>
              <a:rPr lang="en-GB" b="1" dirty="0"/>
              <a:t>md</a:t>
            </a:r>
            <a:r>
              <a:rPr lang="en-GB" dirty="0"/>
              <a:t>, </a:t>
            </a:r>
            <a:r>
              <a:rPr lang="en-GB" b="1" dirty="0" err="1"/>
              <a:t>lg</a:t>
            </a:r>
            <a:r>
              <a:rPr lang="en-GB" dirty="0"/>
              <a:t>) e y e a </a:t>
            </a:r>
            <a:r>
              <a:rPr lang="en-GB" dirty="0" err="1"/>
              <a:t>divisão</a:t>
            </a:r>
            <a:r>
              <a:rPr lang="en-GB" dirty="0"/>
              <a:t> da </a:t>
            </a:r>
            <a:r>
              <a:rPr lang="en-GB" dirty="0" err="1"/>
              <a:t>coluna</a:t>
            </a:r>
            <a:r>
              <a:rPr lang="en-GB" dirty="0"/>
              <a:t> (1 ate 12). 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lnSpcReduction="10000"/>
          </a:bodyPr>
          <a:lstStyle/>
          <a:p>
            <a:fld id="{8746D3AE-9A6B-4724-B938-46259D069CC8}" type="slidenum">
              <a:rPr lang="en-US" smtClean="0"/>
              <a:pPr/>
              <a:t>10</a:t>
            </a:fld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3"/>
          </p:nvPr>
        </p:nvSpPr>
        <p:spPr/>
        <p:txBody>
          <a:bodyPr>
            <a:normAutofit lnSpcReduction="10000"/>
          </a:bodyPr>
          <a:lstStyle/>
          <a:p>
            <a:endParaRPr lang="en-GB"/>
          </a:p>
        </p:txBody>
      </p:sp>
      <p:sp>
        <p:nvSpPr>
          <p:cNvPr id="9" name="Rectangle 1"/>
          <p:cNvSpPr>
            <a:spLocks noChangeArrowheads="1"/>
          </p:cNvSpPr>
          <p:nvPr/>
        </p:nvSpPr>
        <p:spPr bwMode="auto">
          <a:xfrm>
            <a:off x="838200" y="3352800"/>
            <a:ext cx="6477000" cy="3065455"/>
          </a:xfrm>
          <a:prstGeom prst="rect">
            <a:avLst/>
          </a:prstGeom>
          <a:solidFill>
            <a:srgbClr val="F2F2F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>
              <a:lnSpc>
                <a:spcPct val="115000"/>
              </a:lnSpc>
              <a:tabLst>
                <a:tab pos="342900" algn="l"/>
                <a:tab pos="685800" algn="l"/>
                <a:tab pos="1028700" algn="l"/>
                <a:tab pos="1371600" algn="l"/>
                <a:tab pos="1714500" algn="l"/>
              </a:tabLst>
            </a:pPr>
            <a:r>
              <a:rPr lang="en-GB" sz="1400" dirty="0">
                <a:latin typeface="Consolas"/>
                <a:ea typeface="Calibri"/>
                <a:cs typeface="Times New Roman"/>
              </a:rPr>
              <a:t>&lt;div class="container"&gt;</a:t>
            </a:r>
          </a:p>
          <a:p>
            <a:pPr>
              <a:lnSpc>
                <a:spcPct val="115000"/>
              </a:lnSpc>
              <a:tabLst>
                <a:tab pos="342900" algn="l"/>
                <a:tab pos="685800" algn="l"/>
                <a:tab pos="1028700" algn="l"/>
                <a:tab pos="1371600" algn="l"/>
                <a:tab pos="1714500" algn="l"/>
              </a:tabLst>
            </a:pPr>
            <a:r>
              <a:rPr lang="en-GB" sz="1400" dirty="0">
                <a:latin typeface="Consolas"/>
                <a:ea typeface="Calibri"/>
                <a:cs typeface="Times New Roman"/>
              </a:rPr>
              <a:t>    &lt;!--Row with two equal columns--&gt;</a:t>
            </a:r>
          </a:p>
          <a:p>
            <a:pPr>
              <a:lnSpc>
                <a:spcPct val="115000"/>
              </a:lnSpc>
              <a:tabLst>
                <a:tab pos="342900" algn="l"/>
                <a:tab pos="685800" algn="l"/>
                <a:tab pos="1028700" algn="l"/>
                <a:tab pos="1371600" algn="l"/>
                <a:tab pos="1714500" algn="l"/>
              </a:tabLst>
            </a:pPr>
            <a:r>
              <a:rPr lang="en-GB" sz="1400" dirty="0">
                <a:latin typeface="Consolas"/>
                <a:ea typeface="Calibri"/>
                <a:cs typeface="Times New Roman"/>
              </a:rPr>
              <a:t>    &lt;div </a:t>
            </a:r>
            <a:r>
              <a:rPr lang="en-GB" sz="1400" b="1" dirty="0">
                <a:solidFill>
                  <a:schemeClr val="accent2"/>
                </a:solidFill>
                <a:latin typeface="Consolas"/>
                <a:ea typeface="Calibri"/>
                <a:cs typeface="Times New Roman"/>
              </a:rPr>
              <a:t>class="row"</a:t>
            </a:r>
            <a:r>
              <a:rPr lang="en-GB" sz="1400" dirty="0">
                <a:latin typeface="Consolas"/>
                <a:ea typeface="Calibri"/>
                <a:cs typeface="Times New Roman"/>
              </a:rPr>
              <a:t>&gt;</a:t>
            </a:r>
          </a:p>
          <a:p>
            <a:pPr>
              <a:lnSpc>
                <a:spcPct val="115000"/>
              </a:lnSpc>
              <a:tabLst>
                <a:tab pos="342900" algn="l"/>
                <a:tab pos="685800" algn="l"/>
                <a:tab pos="1028700" algn="l"/>
                <a:tab pos="1371600" algn="l"/>
                <a:tab pos="1714500" algn="l"/>
              </a:tabLst>
            </a:pPr>
            <a:r>
              <a:rPr lang="en-GB" sz="1400" dirty="0">
                <a:latin typeface="Consolas"/>
                <a:ea typeface="Calibri"/>
                <a:cs typeface="Times New Roman"/>
              </a:rPr>
              <a:t>        &lt;div </a:t>
            </a:r>
            <a:r>
              <a:rPr lang="en-GB" sz="1400" b="1" dirty="0">
                <a:solidFill>
                  <a:schemeClr val="accent2"/>
                </a:solidFill>
                <a:latin typeface="Consolas"/>
                <a:ea typeface="Calibri"/>
                <a:cs typeface="Times New Roman"/>
              </a:rPr>
              <a:t>class="col-md-6"</a:t>
            </a:r>
            <a:r>
              <a:rPr lang="en-GB" sz="1400" dirty="0">
                <a:latin typeface="Consolas"/>
                <a:ea typeface="Calibri"/>
                <a:cs typeface="Times New Roman"/>
              </a:rPr>
              <a:t>&gt;&lt;!--Column left--&gt;&lt;/div&gt;</a:t>
            </a:r>
          </a:p>
          <a:p>
            <a:pPr>
              <a:lnSpc>
                <a:spcPct val="115000"/>
              </a:lnSpc>
              <a:tabLst>
                <a:tab pos="342900" algn="l"/>
                <a:tab pos="685800" algn="l"/>
                <a:tab pos="1028700" algn="l"/>
                <a:tab pos="1371600" algn="l"/>
                <a:tab pos="1714500" algn="l"/>
              </a:tabLst>
            </a:pPr>
            <a:r>
              <a:rPr lang="en-GB" sz="1400" dirty="0">
                <a:latin typeface="Consolas"/>
                <a:ea typeface="Calibri"/>
                <a:cs typeface="Times New Roman"/>
              </a:rPr>
              <a:t>        &lt;div </a:t>
            </a:r>
            <a:r>
              <a:rPr lang="en-GB" sz="1400" b="1" dirty="0">
                <a:solidFill>
                  <a:schemeClr val="accent2"/>
                </a:solidFill>
                <a:latin typeface="Consolas"/>
                <a:ea typeface="Calibri"/>
                <a:cs typeface="Times New Roman"/>
              </a:rPr>
              <a:t>class="col-md-6</a:t>
            </a:r>
            <a:r>
              <a:rPr lang="en-GB" sz="1400" dirty="0">
                <a:latin typeface="Consolas"/>
                <a:ea typeface="Calibri"/>
                <a:cs typeface="Times New Roman"/>
              </a:rPr>
              <a:t>"&gt;&lt;!--Column right--&gt;&lt;/div&gt;</a:t>
            </a:r>
          </a:p>
          <a:p>
            <a:pPr>
              <a:lnSpc>
                <a:spcPct val="115000"/>
              </a:lnSpc>
              <a:tabLst>
                <a:tab pos="342900" algn="l"/>
                <a:tab pos="685800" algn="l"/>
                <a:tab pos="1028700" algn="l"/>
                <a:tab pos="1371600" algn="l"/>
                <a:tab pos="1714500" algn="l"/>
              </a:tabLst>
            </a:pPr>
            <a:r>
              <a:rPr lang="en-GB" sz="1400" dirty="0">
                <a:latin typeface="Consolas"/>
                <a:ea typeface="Calibri"/>
                <a:cs typeface="Times New Roman"/>
              </a:rPr>
              <a:t>    &lt;/div&gt;</a:t>
            </a:r>
          </a:p>
          <a:p>
            <a:pPr>
              <a:lnSpc>
                <a:spcPct val="115000"/>
              </a:lnSpc>
              <a:tabLst>
                <a:tab pos="342900" algn="l"/>
                <a:tab pos="685800" algn="l"/>
                <a:tab pos="1028700" algn="l"/>
                <a:tab pos="1371600" algn="l"/>
                <a:tab pos="1714500" algn="l"/>
              </a:tabLst>
            </a:pPr>
            <a:r>
              <a:rPr lang="en-GB" sz="1400" dirty="0">
                <a:latin typeface="Consolas"/>
                <a:ea typeface="Calibri"/>
                <a:cs typeface="Times New Roman"/>
              </a:rPr>
              <a:t>    </a:t>
            </a:r>
          </a:p>
          <a:p>
            <a:pPr>
              <a:lnSpc>
                <a:spcPct val="115000"/>
              </a:lnSpc>
              <a:tabLst>
                <a:tab pos="342900" algn="l"/>
                <a:tab pos="685800" algn="l"/>
                <a:tab pos="1028700" algn="l"/>
                <a:tab pos="1371600" algn="l"/>
                <a:tab pos="1714500" algn="l"/>
              </a:tabLst>
            </a:pPr>
            <a:r>
              <a:rPr lang="en-GB" sz="1400" dirty="0">
                <a:latin typeface="Consolas"/>
                <a:ea typeface="Calibri"/>
                <a:cs typeface="Times New Roman"/>
              </a:rPr>
              <a:t>    &lt;!--Row with two columns divided in 1:2 ratio--&gt;</a:t>
            </a:r>
          </a:p>
          <a:p>
            <a:pPr>
              <a:lnSpc>
                <a:spcPct val="115000"/>
              </a:lnSpc>
              <a:tabLst>
                <a:tab pos="342900" algn="l"/>
                <a:tab pos="685800" algn="l"/>
                <a:tab pos="1028700" algn="l"/>
                <a:tab pos="1371600" algn="l"/>
                <a:tab pos="1714500" algn="l"/>
              </a:tabLst>
            </a:pPr>
            <a:r>
              <a:rPr lang="en-GB" sz="1400" dirty="0">
                <a:latin typeface="Consolas"/>
                <a:ea typeface="Calibri"/>
                <a:cs typeface="Times New Roman"/>
              </a:rPr>
              <a:t>    &lt;div class="row"&gt;</a:t>
            </a:r>
          </a:p>
          <a:p>
            <a:pPr>
              <a:lnSpc>
                <a:spcPct val="115000"/>
              </a:lnSpc>
              <a:tabLst>
                <a:tab pos="342900" algn="l"/>
                <a:tab pos="685800" algn="l"/>
                <a:tab pos="1028700" algn="l"/>
                <a:tab pos="1371600" algn="l"/>
                <a:tab pos="1714500" algn="l"/>
              </a:tabLst>
            </a:pPr>
            <a:r>
              <a:rPr lang="en-GB" sz="1400" dirty="0">
                <a:latin typeface="Consolas"/>
                <a:ea typeface="Calibri"/>
                <a:cs typeface="Times New Roman"/>
              </a:rPr>
              <a:t>        &lt;div </a:t>
            </a:r>
            <a:r>
              <a:rPr lang="en-GB" sz="1400" b="1" dirty="0">
                <a:solidFill>
                  <a:schemeClr val="accent2"/>
                </a:solidFill>
                <a:latin typeface="Consolas"/>
                <a:ea typeface="Calibri"/>
                <a:cs typeface="Times New Roman"/>
              </a:rPr>
              <a:t>class="col-md-4"</a:t>
            </a:r>
            <a:r>
              <a:rPr lang="en-GB" sz="1400" dirty="0">
                <a:latin typeface="Consolas"/>
                <a:ea typeface="Calibri"/>
                <a:cs typeface="Times New Roman"/>
              </a:rPr>
              <a:t>&gt;&lt;!--Column left--&gt;&lt;/div&gt;</a:t>
            </a:r>
          </a:p>
          <a:p>
            <a:pPr>
              <a:lnSpc>
                <a:spcPct val="115000"/>
              </a:lnSpc>
              <a:tabLst>
                <a:tab pos="342900" algn="l"/>
                <a:tab pos="685800" algn="l"/>
                <a:tab pos="1028700" algn="l"/>
                <a:tab pos="1371600" algn="l"/>
                <a:tab pos="1714500" algn="l"/>
              </a:tabLst>
            </a:pPr>
            <a:r>
              <a:rPr lang="en-GB" sz="1400" dirty="0">
                <a:latin typeface="Consolas"/>
                <a:ea typeface="Calibri"/>
                <a:cs typeface="Times New Roman"/>
              </a:rPr>
              <a:t>        &lt;div </a:t>
            </a:r>
            <a:r>
              <a:rPr lang="en-GB" sz="1400" b="1" dirty="0">
                <a:solidFill>
                  <a:schemeClr val="accent2"/>
                </a:solidFill>
                <a:latin typeface="Consolas"/>
                <a:ea typeface="Calibri"/>
                <a:cs typeface="Times New Roman"/>
              </a:rPr>
              <a:t>class="col-md-8"</a:t>
            </a:r>
            <a:r>
              <a:rPr lang="en-GB" sz="1400" dirty="0">
                <a:latin typeface="Consolas"/>
                <a:ea typeface="Calibri"/>
                <a:cs typeface="Times New Roman"/>
              </a:rPr>
              <a:t>&gt;&lt;!--Column right--&gt;&lt;/div&gt;</a:t>
            </a:r>
          </a:p>
          <a:p>
            <a:pPr>
              <a:lnSpc>
                <a:spcPct val="115000"/>
              </a:lnSpc>
              <a:tabLst>
                <a:tab pos="342900" algn="l"/>
                <a:tab pos="685800" algn="l"/>
                <a:tab pos="1028700" algn="l"/>
                <a:tab pos="1371600" algn="l"/>
                <a:tab pos="1714500" algn="l"/>
              </a:tabLst>
            </a:pPr>
            <a:r>
              <a:rPr lang="en-GB" sz="1400" dirty="0">
                <a:latin typeface="Consolas"/>
                <a:ea typeface="Calibri"/>
                <a:cs typeface="Times New Roman"/>
              </a:rPr>
              <a:t>    &lt;/div&gt;</a:t>
            </a:r>
          </a:p>
        </p:txBody>
      </p:sp>
    </p:spTree>
    <p:extLst>
      <p:ext uri="{BB962C8B-B14F-4D97-AF65-F5344CB8AC3E}">
        <p14:creationId xmlns:p14="http://schemas.microsoft.com/office/powerpoint/2010/main" val="413712425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/>
              <a:t>Grid System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219200"/>
            <a:ext cx="6934200" cy="4525963"/>
          </a:xfrm>
        </p:spPr>
        <p:txBody>
          <a:bodyPr>
            <a:norm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dirty="0"/>
              <a:t>The Bootstrap grid system works with four screen size classes:</a:t>
            </a:r>
          </a:p>
          <a:p>
            <a:pPr marL="919163" lvl="1" indent="-457200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GB" b="1" dirty="0" err="1"/>
              <a:t>xs</a:t>
            </a:r>
            <a:r>
              <a:rPr lang="en-GB" dirty="0"/>
              <a:t>: for phones</a:t>
            </a:r>
          </a:p>
          <a:p>
            <a:pPr marL="919163" lvl="1" indent="-457200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GB" b="1" dirty="0" err="1"/>
              <a:t>sm</a:t>
            </a:r>
            <a:r>
              <a:rPr lang="en-GB" dirty="0"/>
              <a:t>: for tablets</a:t>
            </a:r>
          </a:p>
          <a:p>
            <a:pPr marL="919163" lvl="1" indent="-457200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GB" b="1" dirty="0"/>
              <a:t>md</a:t>
            </a:r>
            <a:r>
              <a:rPr lang="en-GB" dirty="0"/>
              <a:t>: for desktops</a:t>
            </a:r>
          </a:p>
          <a:p>
            <a:pPr marL="919163" lvl="1" indent="-457200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GB" b="1" dirty="0" err="1"/>
              <a:t>lg</a:t>
            </a:r>
            <a:r>
              <a:rPr lang="en-GB" dirty="0"/>
              <a:t>: for larger desktops</a:t>
            </a:r>
          </a:p>
          <a:p>
            <a:pPr marL="919163" lvl="1" indent="-457200">
              <a:buFont typeface="+mj-lt"/>
              <a:buAutoNum type="arabicPeriod"/>
            </a:pPr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lnSpcReduction="10000"/>
          </a:bodyPr>
          <a:lstStyle/>
          <a:p>
            <a:fld id="{8746D3AE-9A6B-4724-B938-46259D069CC8}" type="slidenum">
              <a:rPr lang="en-US" smtClean="0"/>
              <a:pPr/>
              <a:t>11</a:t>
            </a:fld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3"/>
          </p:nvPr>
        </p:nvSpPr>
        <p:spPr/>
        <p:txBody>
          <a:bodyPr>
            <a:normAutofit lnSpcReduction="10000"/>
          </a:bodyPr>
          <a:lstStyle/>
          <a:p>
            <a:r>
              <a:rPr lang="en-GB" dirty="0"/>
              <a:t>XS, SM, MD and LG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/>
          </p:nvPr>
        </p:nvGraphicFramePr>
        <p:xfrm>
          <a:off x="380998" y="3657600"/>
          <a:ext cx="8305802" cy="2881058"/>
        </p:xfrm>
        <a:graphic>
          <a:graphicData uri="http://schemas.openxmlformats.org/drawingml/2006/table">
            <a:tbl>
              <a:tblPr>
                <a:tableStyleId>{3C2FFA5D-87B4-456A-9821-1D502468CF0F}</a:tableStyleId>
              </a:tblPr>
              <a:tblGrid>
                <a:gridCol w="1295402">
                  <a:extLst>
                    <a:ext uri="{9D8B030D-6E8A-4147-A177-3AD203B41FA5}">
                      <a16:colId xmlns:a16="http://schemas.microsoft.com/office/drawing/2014/main" val="3475279509"/>
                    </a:ext>
                  </a:extLst>
                </a:gridCol>
                <a:gridCol w="1752600">
                  <a:extLst>
                    <a:ext uri="{9D8B030D-6E8A-4147-A177-3AD203B41FA5}">
                      <a16:colId xmlns:a16="http://schemas.microsoft.com/office/drawing/2014/main" val="2060021422"/>
                    </a:ext>
                  </a:extLst>
                </a:gridCol>
                <a:gridCol w="1752600">
                  <a:extLst>
                    <a:ext uri="{9D8B030D-6E8A-4147-A177-3AD203B41FA5}">
                      <a16:colId xmlns:a16="http://schemas.microsoft.com/office/drawing/2014/main" val="1793506923"/>
                    </a:ext>
                  </a:extLst>
                </a:gridCol>
                <a:gridCol w="1752600">
                  <a:extLst>
                    <a:ext uri="{9D8B030D-6E8A-4147-A177-3AD203B41FA5}">
                      <a16:colId xmlns:a16="http://schemas.microsoft.com/office/drawing/2014/main" val="3927268555"/>
                    </a:ext>
                  </a:extLst>
                </a:gridCol>
                <a:gridCol w="1752600">
                  <a:extLst>
                    <a:ext uri="{9D8B030D-6E8A-4147-A177-3AD203B41FA5}">
                      <a16:colId xmlns:a16="http://schemas.microsoft.com/office/drawing/2014/main" val="2964725308"/>
                    </a:ext>
                  </a:extLst>
                </a:gridCol>
              </a:tblGrid>
              <a:tr h="342506">
                <a:tc>
                  <a:txBody>
                    <a:bodyPr/>
                    <a:lstStyle/>
                    <a:p>
                      <a:pPr algn="l" fontAlgn="t"/>
                      <a:endParaRPr lang="en-GB" sz="1300" dirty="0">
                        <a:effectLst/>
                      </a:endParaRPr>
                    </a:p>
                  </a:txBody>
                  <a:tcPr marL="54429" marR="54429" marT="54429" marB="54429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GB" sz="1800" b="1" dirty="0" err="1">
                          <a:effectLst/>
                        </a:rPr>
                        <a:t>xs</a:t>
                      </a:r>
                      <a:endParaRPr lang="en-GB" sz="1800" b="1" dirty="0">
                        <a:effectLst/>
                      </a:endParaRPr>
                    </a:p>
                  </a:txBody>
                  <a:tcPr marL="54429" marR="54429" marT="54429" marB="54429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GB" sz="1800" b="1" dirty="0" err="1">
                          <a:effectLst/>
                        </a:rPr>
                        <a:t>sm</a:t>
                      </a:r>
                      <a:endParaRPr lang="en-GB" sz="1800" b="1" dirty="0">
                        <a:effectLst/>
                      </a:endParaRPr>
                    </a:p>
                  </a:txBody>
                  <a:tcPr marL="54429" marR="54429" marT="54429" marB="54429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GB" sz="1800" b="1" dirty="0">
                          <a:effectLst/>
                        </a:rPr>
                        <a:t>md</a:t>
                      </a:r>
                    </a:p>
                  </a:txBody>
                  <a:tcPr marL="54429" marR="54429" marT="54429" marB="54429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GB" sz="1800" b="1" dirty="0" err="1">
                          <a:effectLst/>
                        </a:rPr>
                        <a:t>lg</a:t>
                      </a:r>
                      <a:endParaRPr lang="en-GB" sz="1800" b="1" dirty="0">
                        <a:effectLst/>
                      </a:endParaRPr>
                    </a:p>
                  </a:txBody>
                  <a:tcPr marL="54429" marR="54429" marT="54429" marB="54429"/>
                </a:tc>
                <a:extLst>
                  <a:ext uri="{0D108BD9-81ED-4DB2-BD59-A6C34878D82A}">
                    <a16:rowId xmlns:a16="http://schemas.microsoft.com/office/drawing/2014/main" val="2129704718"/>
                  </a:ext>
                </a:extLst>
              </a:tr>
              <a:tr h="531222">
                <a:tc>
                  <a:txBody>
                    <a:bodyPr/>
                    <a:lstStyle/>
                    <a:p>
                      <a:pPr algn="l" fontAlgn="t"/>
                      <a:r>
                        <a:rPr lang="en-GB" sz="1300" dirty="0">
                          <a:effectLst/>
                        </a:rPr>
                        <a:t> Column</a:t>
                      </a:r>
                      <a:r>
                        <a:rPr lang="en-GB" sz="1300" baseline="0" dirty="0">
                          <a:effectLst/>
                        </a:rPr>
                        <a:t> Size</a:t>
                      </a:r>
                      <a:endParaRPr lang="en-GB" sz="1300" dirty="0">
                        <a:effectLst/>
                      </a:endParaRPr>
                    </a:p>
                  </a:txBody>
                  <a:tcPr marL="54429" marR="54429" marT="54429" marB="54429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GB" sz="1300" b="1" dirty="0">
                          <a:effectLst/>
                        </a:rPr>
                        <a:t>Extra small devices</a:t>
                      </a:r>
                      <a:br>
                        <a:rPr lang="en-GB" sz="1300" b="1" dirty="0">
                          <a:effectLst/>
                        </a:rPr>
                      </a:br>
                      <a:r>
                        <a:rPr lang="en-GB" sz="1300" b="1" dirty="0">
                          <a:effectLst/>
                        </a:rPr>
                        <a:t>Phones (&lt;768px)</a:t>
                      </a:r>
                    </a:p>
                  </a:txBody>
                  <a:tcPr marL="54429" marR="54429" marT="54429" marB="54429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GB" sz="1300" b="1" dirty="0">
                          <a:effectLst/>
                        </a:rPr>
                        <a:t>Small devices</a:t>
                      </a:r>
                      <a:br>
                        <a:rPr lang="en-GB" sz="1300" b="1" dirty="0">
                          <a:effectLst/>
                        </a:rPr>
                      </a:br>
                      <a:r>
                        <a:rPr lang="en-GB" sz="1300" b="1" dirty="0">
                          <a:effectLst/>
                        </a:rPr>
                        <a:t>Tablets (&gt;=768px)</a:t>
                      </a:r>
                    </a:p>
                  </a:txBody>
                  <a:tcPr marL="54429" marR="54429" marT="54429" marB="54429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GB" sz="1300" b="1" dirty="0">
                          <a:effectLst/>
                        </a:rPr>
                        <a:t>Medium devices</a:t>
                      </a:r>
                      <a:br>
                        <a:rPr lang="en-GB" sz="1300" b="1" dirty="0">
                          <a:effectLst/>
                        </a:rPr>
                      </a:br>
                      <a:r>
                        <a:rPr lang="en-GB" sz="1300" b="1" dirty="0">
                          <a:effectLst/>
                        </a:rPr>
                        <a:t>Desktops (&gt;=992px)</a:t>
                      </a:r>
                    </a:p>
                  </a:txBody>
                  <a:tcPr marL="54429" marR="54429" marT="54429" marB="54429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GB" sz="1300" b="1" dirty="0">
                          <a:effectLst/>
                        </a:rPr>
                        <a:t>Large devices</a:t>
                      </a:r>
                      <a:br>
                        <a:rPr lang="en-GB" sz="1300" b="1" dirty="0">
                          <a:effectLst/>
                        </a:rPr>
                      </a:br>
                      <a:r>
                        <a:rPr lang="en-GB" sz="1300" b="1" dirty="0">
                          <a:effectLst/>
                        </a:rPr>
                        <a:t>Desktops (&gt;=1200px)</a:t>
                      </a:r>
                    </a:p>
                  </a:txBody>
                  <a:tcPr marL="54429" marR="54429" marT="54429" marB="54429"/>
                </a:tc>
                <a:extLst>
                  <a:ext uri="{0D108BD9-81ED-4DB2-BD59-A6C34878D82A}">
                    <a16:rowId xmlns:a16="http://schemas.microsoft.com/office/drawing/2014/main" val="3781934538"/>
                  </a:ext>
                </a:extLst>
              </a:tr>
              <a:tr h="439001">
                <a:tc>
                  <a:txBody>
                    <a:bodyPr/>
                    <a:lstStyle/>
                    <a:p>
                      <a:pPr algn="l" fontAlgn="t"/>
                      <a:r>
                        <a:rPr lang="en-GB" sz="1300" dirty="0">
                          <a:effectLst/>
                        </a:rPr>
                        <a:t>Grid behaviour</a:t>
                      </a:r>
                    </a:p>
                  </a:txBody>
                  <a:tcPr marL="54429" marR="54429" marT="54429" marB="54429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GB" sz="1300" b="1" dirty="0">
                          <a:effectLst/>
                        </a:rPr>
                        <a:t>Horizontal at all times</a:t>
                      </a:r>
                    </a:p>
                  </a:txBody>
                  <a:tcPr marL="54429" marR="54429" marT="54429" marB="54429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GB" sz="1300" b="1" dirty="0">
                          <a:effectLst/>
                        </a:rPr>
                        <a:t>Collapsed to start, horizontal above breakpoints</a:t>
                      </a:r>
                    </a:p>
                  </a:txBody>
                  <a:tcPr marL="54429" marR="54429" marT="54429" marB="54429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GB" sz="1300" b="1" dirty="0">
                          <a:effectLst/>
                        </a:rPr>
                        <a:t>Collapsed to start, horizontal above breakpoints</a:t>
                      </a:r>
                    </a:p>
                  </a:txBody>
                  <a:tcPr marL="54429" marR="54429" marT="54429" marB="54429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GB" sz="1300" b="1" dirty="0">
                          <a:effectLst/>
                        </a:rPr>
                        <a:t>Collapsed to start, horizontal above breakpoints</a:t>
                      </a:r>
                    </a:p>
                  </a:txBody>
                  <a:tcPr marL="54429" marR="54429" marT="54429" marB="54429"/>
                </a:tc>
                <a:extLst>
                  <a:ext uri="{0D108BD9-81ED-4DB2-BD59-A6C34878D82A}">
                    <a16:rowId xmlns:a16="http://schemas.microsoft.com/office/drawing/2014/main" val="1402932450"/>
                  </a:ext>
                </a:extLst>
              </a:tr>
              <a:tr h="149515">
                <a:tc>
                  <a:txBody>
                    <a:bodyPr/>
                    <a:lstStyle/>
                    <a:p>
                      <a:pPr algn="l" fontAlgn="t"/>
                      <a:r>
                        <a:rPr lang="en-GB" sz="1300" dirty="0">
                          <a:effectLst/>
                        </a:rPr>
                        <a:t>Container width</a:t>
                      </a:r>
                    </a:p>
                  </a:txBody>
                  <a:tcPr marL="54429" marR="54429" marT="54429" marB="54429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GB" sz="1300" b="1">
                          <a:effectLst/>
                        </a:rPr>
                        <a:t>None (auto)</a:t>
                      </a:r>
                    </a:p>
                  </a:txBody>
                  <a:tcPr marL="54429" marR="54429" marT="54429" marB="54429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GB" sz="1300" b="1">
                          <a:effectLst/>
                        </a:rPr>
                        <a:t>750px</a:t>
                      </a:r>
                    </a:p>
                  </a:txBody>
                  <a:tcPr marL="54429" marR="54429" marT="54429" marB="54429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GB" sz="1300" b="1">
                          <a:effectLst/>
                        </a:rPr>
                        <a:t>970px</a:t>
                      </a:r>
                    </a:p>
                  </a:txBody>
                  <a:tcPr marL="54429" marR="54429" marT="54429" marB="54429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GB" sz="1300" b="1" dirty="0">
                          <a:effectLst/>
                        </a:rPr>
                        <a:t>1170px</a:t>
                      </a:r>
                    </a:p>
                  </a:txBody>
                  <a:tcPr marL="54429" marR="54429" marT="54429" marB="54429"/>
                </a:tc>
                <a:extLst>
                  <a:ext uri="{0D108BD9-81ED-4DB2-BD59-A6C34878D82A}">
                    <a16:rowId xmlns:a16="http://schemas.microsoft.com/office/drawing/2014/main" val="3809962175"/>
                  </a:ext>
                </a:extLst>
              </a:tr>
              <a:tr h="149515">
                <a:tc>
                  <a:txBody>
                    <a:bodyPr/>
                    <a:lstStyle/>
                    <a:p>
                      <a:pPr algn="l" fontAlgn="t"/>
                      <a:r>
                        <a:rPr lang="en-GB" sz="1300">
                          <a:effectLst/>
                        </a:rPr>
                        <a:t>Class prefix</a:t>
                      </a:r>
                    </a:p>
                  </a:txBody>
                  <a:tcPr marL="54429" marR="54429" marT="54429" marB="54429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GB" sz="1300" b="1">
                          <a:effectLst/>
                        </a:rPr>
                        <a:t>.col-xs-</a:t>
                      </a:r>
                    </a:p>
                  </a:txBody>
                  <a:tcPr marL="54429" marR="54429" marT="54429" marB="54429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GB" sz="1300" b="1">
                          <a:effectLst/>
                        </a:rPr>
                        <a:t>.col-sm-</a:t>
                      </a:r>
                    </a:p>
                  </a:txBody>
                  <a:tcPr marL="54429" marR="54429" marT="54429" marB="54429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GB" sz="1300" b="1">
                          <a:effectLst/>
                        </a:rPr>
                        <a:t>.col-md-</a:t>
                      </a:r>
                    </a:p>
                  </a:txBody>
                  <a:tcPr marL="54429" marR="54429" marT="54429" marB="54429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GB" sz="1300" b="1" dirty="0">
                          <a:effectLst/>
                        </a:rPr>
                        <a:t>.col-</a:t>
                      </a:r>
                      <a:r>
                        <a:rPr lang="en-GB" sz="1300" b="1" dirty="0" err="1">
                          <a:effectLst/>
                        </a:rPr>
                        <a:t>lg</a:t>
                      </a:r>
                      <a:r>
                        <a:rPr lang="en-GB" sz="1300" b="1" dirty="0">
                          <a:effectLst/>
                        </a:rPr>
                        <a:t>-</a:t>
                      </a:r>
                    </a:p>
                  </a:txBody>
                  <a:tcPr marL="54429" marR="54429" marT="54429" marB="54429"/>
                </a:tc>
                <a:extLst>
                  <a:ext uri="{0D108BD9-81ED-4DB2-BD59-A6C34878D82A}">
                    <a16:rowId xmlns:a16="http://schemas.microsoft.com/office/drawing/2014/main" val="3460407581"/>
                  </a:ext>
                </a:extLst>
              </a:tr>
              <a:tr h="149515">
                <a:tc>
                  <a:txBody>
                    <a:bodyPr/>
                    <a:lstStyle/>
                    <a:p>
                      <a:pPr algn="l" fontAlgn="t"/>
                      <a:r>
                        <a:rPr lang="en-GB" sz="1300" dirty="0">
                          <a:effectLst/>
                        </a:rPr>
                        <a:t>Column width</a:t>
                      </a:r>
                    </a:p>
                  </a:txBody>
                  <a:tcPr marL="54429" marR="54429" marT="54429" marB="54429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GB" sz="1300" b="1">
                          <a:effectLst/>
                        </a:rPr>
                        <a:t>Auto</a:t>
                      </a:r>
                    </a:p>
                  </a:txBody>
                  <a:tcPr marL="54429" marR="54429" marT="54429" marB="54429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GB" sz="1300" b="1">
                          <a:effectLst/>
                        </a:rPr>
                        <a:t>~62px</a:t>
                      </a:r>
                    </a:p>
                  </a:txBody>
                  <a:tcPr marL="54429" marR="54429" marT="54429" marB="54429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GB" sz="1300" b="1">
                          <a:effectLst/>
                        </a:rPr>
                        <a:t>~81px</a:t>
                      </a:r>
                    </a:p>
                  </a:txBody>
                  <a:tcPr marL="54429" marR="54429" marT="54429" marB="54429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GB" sz="1300" b="1" dirty="0">
                          <a:effectLst/>
                        </a:rPr>
                        <a:t>~97px</a:t>
                      </a:r>
                    </a:p>
                  </a:txBody>
                  <a:tcPr marL="54429" marR="54429" marT="54429" marB="54429"/>
                </a:tc>
                <a:extLst>
                  <a:ext uri="{0D108BD9-81ED-4DB2-BD59-A6C34878D82A}">
                    <a16:rowId xmlns:a16="http://schemas.microsoft.com/office/drawing/2014/main" val="51773851"/>
                  </a:ext>
                </a:extLst>
              </a:tr>
              <a:tr h="342506">
                <a:tc>
                  <a:txBody>
                    <a:bodyPr/>
                    <a:lstStyle/>
                    <a:p>
                      <a:pPr algn="l" fontAlgn="t"/>
                      <a:r>
                        <a:rPr lang="en-GB" sz="1300" dirty="0">
                          <a:effectLst/>
                        </a:rPr>
                        <a:t>Gutter width</a:t>
                      </a:r>
                    </a:p>
                  </a:txBody>
                  <a:tcPr marL="54429" marR="54429" marT="54429" marB="54429"/>
                </a:tc>
                <a:tc gridSpan="4">
                  <a:txBody>
                    <a:bodyPr/>
                    <a:lstStyle/>
                    <a:p>
                      <a:pPr algn="ctr" fontAlgn="t"/>
                      <a:r>
                        <a:rPr lang="en-GB" sz="1300" b="1" dirty="0">
                          <a:effectLst/>
                        </a:rPr>
                        <a:t>30px (15px on each side of a column)</a:t>
                      </a:r>
                    </a:p>
                  </a:txBody>
                  <a:tcPr marL="54429" marR="54429" marT="54429" marB="54429"/>
                </a:tc>
                <a:tc hMerge="1">
                  <a:txBody>
                    <a:bodyPr/>
                    <a:lstStyle/>
                    <a:p>
                      <a:pPr algn="l" fontAlgn="t"/>
                      <a:endParaRPr lang="en-GB" sz="1300" dirty="0">
                        <a:effectLst/>
                      </a:endParaRPr>
                    </a:p>
                  </a:txBody>
                  <a:tcPr marL="54429" marR="54429" marT="54429" marB="54429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t"/>
                      <a:endParaRPr lang="en-GB" sz="1300" dirty="0">
                        <a:effectLst/>
                      </a:endParaRPr>
                    </a:p>
                  </a:txBody>
                  <a:tcPr marL="54429" marR="54429" marT="54429" marB="54429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t"/>
                      <a:endParaRPr lang="en-GB" sz="1300" dirty="0">
                        <a:effectLst/>
                      </a:endParaRPr>
                    </a:p>
                  </a:txBody>
                  <a:tcPr marL="54429" marR="54429" marT="54429" marB="54429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2770302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3700856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Grid System - </a:t>
            </a:r>
            <a:r>
              <a:rPr lang="en-GB" dirty="0" err="1"/>
              <a:t>lg</a:t>
            </a:r>
            <a:endParaRPr lang="en-GB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b="4047"/>
          <a:stretch/>
        </p:blipFill>
        <p:spPr>
          <a:xfrm>
            <a:off x="457200" y="1600200"/>
            <a:ext cx="7906047" cy="4267200"/>
          </a:xfrm>
          <a:prstGeom prst="rect">
            <a:avLst/>
          </a:prstGeom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lnSpcReduction="10000"/>
          </a:bodyPr>
          <a:lstStyle/>
          <a:p>
            <a:fld id="{8746D3AE-9A6B-4724-B938-46259D069CC8}" type="slidenum">
              <a:rPr lang="en-US" smtClean="0"/>
              <a:pPr/>
              <a:t>12</a:t>
            </a:fld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3"/>
          </p:nvPr>
        </p:nvSpPr>
        <p:spPr/>
        <p:txBody>
          <a:bodyPr>
            <a:normAutofit lnSpcReduction="10000"/>
          </a:bodyPr>
          <a:lstStyle/>
          <a:p>
            <a:r>
              <a:rPr lang="en-GB" dirty="0"/>
              <a:t>Large</a:t>
            </a:r>
          </a:p>
        </p:txBody>
      </p:sp>
    </p:spTree>
    <p:extLst>
      <p:ext uri="{BB962C8B-B14F-4D97-AF65-F5344CB8AC3E}">
        <p14:creationId xmlns:p14="http://schemas.microsoft.com/office/powerpoint/2010/main" val="210011121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Grid System - md</a:t>
            </a:r>
          </a:p>
        </p:txBody>
      </p:sp>
      <p:pic>
        <p:nvPicPr>
          <p:cNvPr id="8" name="Content Placeholder 7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833835" y="1600200"/>
            <a:ext cx="5933530" cy="4525962"/>
          </a:xfrm>
          <a:prstGeom prst="rect">
            <a:avLst/>
          </a:prstGeom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lnSpcReduction="10000"/>
          </a:bodyPr>
          <a:lstStyle/>
          <a:p>
            <a:fld id="{8746D3AE-9A6B-4724-B938-46259D069CC8}" type="slidenum">
              <a:rPr lang="en-US" smtClean="0"/>
              <a:pPr/>
              <a:t>13</a:t>
            </a:fld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3"/>
          </p:nvPr>
        </p:nvSpPr>
        <p:spPr/>
        <p:txBody>
          <a:bodyPr>
            <a:normAutofit lnSpcReduction="10000"/>
          </a:bodyPr>
          <a:lstStyle/>
          <a:p>
            <a:r>
              <a:rPr lang="en-GB" dirty="0"/>
              <a:t>Medium</a:t>
            </a:r>
          </a:p>
        </p:txBody>
      </p:sp>
    </p:spTree>
    <p:extLst>
      <p:ext uri="{BB962C8B-B14F-4D97-AF65-F5344CB8AC3E}">
        <p14:creationId xmlns:p14="http://schemas.microsoft.com/office/powerpoint/2010/main" val="121403784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Grid System – </a:t>
            </a:r>
            <a:r>
              <a:rPr lang="en-GB" dirty="0" err="1"/>
              <a:t>sm</a:t>
            </a:r>
            <a:r>
              <a:rPr lang="en-GB" dirty="0"/>
              <a:t> &amp; </a:t>
            </a:r>
            <a:r>
              <a:rPr lang="en-GB" dirty="0" err="1"/>
              <a:t>xs</a:t>
            </a:r>
            <a:endParaRPr lang="en-GB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dirty="0"/>
              <a:t>		Small 					X-Small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lnSpcReduction="10000"/>
          </a:bodyPr>
          <a:lstStyle/>
          <a:p>
            <a:fld id="{8746D3AE-9A6B-4724-B938-46259D069CC8}" type="slidenum">
              <a:rPr lang="en-US" smtClean="0"/>
              <a:pPr/>
              <a:t>14</a:t>
            </a:fld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/>
          <a:srcRect l="37500" t="14042" r="37500" b="25652"/>
          <a:stretch/>
        </p:blipFill>
        <p:spPr>
          <a:xfrm>
            <a:off x="685800" y="1147065"/>
            <a:ext cx="3962400" cy="5217159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3"/>
          <a:srcRect l="40417" t="13699" r="40367" b="29630"/>
          <a:stretch/>
        </p:blipFill>
        <p:spPr>
          <a:xfrm>
            <a:off x="5145024" y="1143000"/>
            <a:ext cx="3169541" cy="5257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444961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/>
              <a:t>Combinando</a:t>
            </a:r>
            <a:r>
              <a:rPr lang="en-GB" dirty="0"/>
              <a:t> Grid Classes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914400" y="1371601"/>
            <a:ext cx="7239000" cy="4800600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dirty="0"/>
              <a:t>Voce </a:t>
            </a:r>
            <a:r>
              <a:rPr lang="en-GB" dirty="0" err="1"/>
              <a:t>pode</a:t>
            </a:r>
            <a:r>
              <a:rPr lang="en-GB" dirty="0"/>
              <a:t> combiner as </a:t>
            </a:r>
            <a:r>
              <a:rPr lang="en-GB" dirty="0" err="1"/>
              <a:t>diferentes</a:t>
            </a:r>
            <a:r>
              <a:rPr lang="en-GB" dirty="0"/>
              <a:t> classes, por </a:t>
            </a:r>
            <a:r>
              <a:rPr lang="en-GB" dirty="0" err="1"/>
              <a:t>exemplo</a:t>
            </a:r>
            <a:r>
              <a:rPr lang="en-GB" dirty="0"/>
              <a:t> </a:t>
            </a:r>
            <a:r>
              <a:rPr lang="en-GB" dirty="0" err="1"/>
              <a:t>em</a:t>
            </a:r>
            <a:r>
              <a:rPr lang="en-GB" dirty="0"/>
              <a:t> um desktop </a:t>
            </a:r>
            <a:r>
              <a:rPr lang="en-GB" dirty="0" err="1"/>
              <a:t>você</a:t>
            </a:r>
            <a:r>
              <a:rPr lang="en-GB" dirty="0"/>
              <a:t> </a:t>
            </a:r>
            <a:r>
              <a:rPr lang="en-GB" dirty="0" err="1"/>
              <a:t>pode</a:t>
            </a:r>
            <a:r>
              <a:rPr lang="en-GB" dirty="0"/>
              <a:t> </a:t>
            </a:r>
            <a:r>
              <a:rPr lang="en-GB" dirty="0" err="1"/>
              <a:t>ter</a:t>
            </a:r>
            <a:r>
              <a:rPr lang="en-GB" dirty="0"/>
              <a:t> a </a:t>
            </a:r>
            <a:r>
              <a:rPr lang="en-GB" dirty="0" err="1"/>
              <a:t>divisão</a:t>
            </a:r>
            <a:r>
              <a:rPr lang="en-GB" dirty="0"/>
              <a:t> 9/3 para caber </a:t>
            </a:r>
            <a:r>
              <a:rPr lang="en-GB" dirty="0" err="1"/>
              <a:t>em</a:t>
            </a:r>
            <a:r>
              <a:rPr lang="en-GB" dirty="0"/>
              <a:t> </a:t>
            </a:r>
            <a:r>
              <a:rPr lang="en-GB" dirty="0" err="1"/>
              <a:t>uma</a:t>
            </a:r>
            <a:r>
              <a:rPr lang="en-GB" dirty="0"/>
              <a:t> </a:t>
            </a:r>
            <a:r>
              <a:rPr lang="en-GB" dirty="0" err="1"/>
              <a:t>tela</a:t>
            </a:r>
            <a:r>
              <a:rPr lang="en-GB" dirty="0"/>
              <a:t> </a:t>
            </a:r>
            <a:r>
              <a:rPr lang="en-GB" dirty="0" err="1"/>
              <a:t>grande</a:t>
            </a:r>
            <a:r>
              <a:rPr lang="en-GB" dirty="0"/>
              <a:t>, e </a:t>
            </a:r>
            <a:r>
              <a:rPr lang="en-GB" dirty="0" err="1"/>
              <a:t>uma</a:t>
            </a:r>
            <a:r>
              <a:rPr lang="en-GB" dirty="0"/>
              <a:t> 6/6 para </a:t>
            </a:r>
            <a:r>
              <a:rPr lang="en-GB" dirty="0" err="1"/>
              <a:t>telas</a:t>
            </a:r>
            <a:r>
              <a:rPr lang="en-GB" dirty="0"/>
              <a:t> medias. 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dirty="0"/>
              <a:t>Para </a:t>
            </a:r>
            <a:r>
              <a:rPr lang="en-GB" dirty="0" err="1"/>
              <a:t>cada</a:t>
            </a:r>
            <a:r>
              <a:rPr lang="en-GB" dirty="0"/>
              <a:t> </a:t>
            </a:r>
            <a:r>
              <a:rPr lang="en-GB" dirty="0" err="1"/>
              <a:t>tela</a:t>
            </a:r>
            <a:r>
              <a:rPr lang="en-GB" dirty="0"/>
              <a:t> </a:t>
            </a:r>
            <a:r>
              <a:rPr lang="en-GB" dirty="0" err="1"/>
              <a:t>você</a:t>
            </a:r>
            <a:r>
              <a:rPr lang="en-GB" dirty="0"/>
              <a:t> </a:t>
            </a:r>
            <a:r>
              <a:rPr lang="en-GB" dirty="0" err="1"/>
              <a:t>pode</a:t>
            </a:r>
            <a:r>
              <a:rPr lang="en-GB" dirty="0"/>
              <a:t> combiner </a:t>
            </a:r>
            <a:r>
              <a:rPr lang="en-GB" dirty="0" err="1"/>
              <a:t>os</a:t>
            </a:r>
            <a:r>
              <a:rPr lang="en-GB" dirty="0"/>
              <a:t> </a:t>
            </a:r>
            <a:r>
              <a:rPr lang="en-GB" dirty="0" err="1"/>
              <a:t>padroes</a:t>
            </a:r>
            <a:r>
              <a:rPr lang="en-GB" dirty="0"/>
              <a:t>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lnSpcReduction="10000"/>
          </a:bodyPr>
          <a:lstStyle/>
          <a:p>
            <a:fld id="{8746D3AE-9A6B-4724-B938-46259D069CC8}" type="slidenum">
              <a:rPr lang="en-US" smtClean="0"/>
              <a:pPr/>
              <a:t>15</a:t>
            </a:fld>
            <a:endParaRPr lang="en-US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3"/>
          </p:nvPr>
        </p:nvSpPr>
        <p:spPr/>
        <p:txBody>
          <a:bodyPr>
            <a:normAutofit lnSpcReduction="10000"/>
          </a:bodyPr>
          <a:lstStyle/>
          <a:p>
            <a:endParaRPr lang="en-GB"/>
          </a:p>
        </p:txBody>
      </p:sp>
      <p:sp>
        <p:nvSpPr>
          <p:cNvPr id="6" name="Rectangle 1"/>
          <p:cNvSpPr>
            <a:spLocks noChangeArrowheads="1"/>
          </p:cNvSpPr>
          <p:nvPr/>
        </p:nvSpPr>
        <p:spPr bwMode="auto">
          <a:xfrm>
            <a:off x="1143000" y="3583108"/>
            <a:ext cx="6858000" cy="2817694"/>
          </a:xfrm>
          <a:prstGeom prst="rect">
            <a:avLst/>
          </a:prstGeom>
          <a:solidFill>
            <a:srgbClr val="F2F2F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>
              <a:lnSpc>
                <a:spcPct val="115000"/>
              </a:lnSpc>
              <a:tabLst>
                <a:tab pos="342900" algn="l"/>
                <a:tab pos="685800" algn="l"/>
                <a:tab pos="1028700" algn="l"/>
                <a:tab pos="1371600" algn="l"/>
                <a:tab pos="1714500" algn="l"/>
              </a:tabLst>
            </a:pPr>
            <a:r>
              <a:rPr lang="en-GB" sz="1400" dirty="0">
                <a:latin typeface="Consolas"/>
                <a:ea typeface="Calibri"/>
                <a:cs typeface="Times New Roman"/>
              </a:rPr>
              <a:t>&lt;div class="container"&gt;</a:t>
            </a:r>
          </a:p>
          <a:p>
            <a:pPr>
              <a:lnSpc>
                <a:spcPct val="115000"/>
              </a:lnSpc>
              <a:tabLst>
                <a:tab pos="342900" algn="l"/>
                <a:tab pos="685800" algn="l"/>
                <a:tab pos="1028700" algn="l"/>
                <a:tab pos="1371600" algn="l"/>
                <a:tab pos="1714500" algn="l"/>
              </a:tabLst>
            </a:pPr>
            <a:r>
              <a:rPr lang="en-GB" sz="1400" dirty="0">
                <a:latin typeface="Consolas"/>
                <a:ea typeface="Calibri"/>
                <a:cs typeface="Times New Roman"/>
              </a:rPr>
              <a:t>	&lt;div class="row"&gt;</a:t>
            </a:r>
          </a:p>
          <a:p>
            <a:pPr>
              <a:lnSpc>
                <a:spcPct val="115000"/>
              </a:lnSpc>
              <a:tabLst>
                <a:tab pos="342900" algn="l"/>
                <a:tab pos="685800" algn="l"/>
                <a:tab pos="1028700" algn="l"/>
                <a:tab pos="1371600" algn="l"/>
                <a:tab pos="1714500" algn="l"/>
              </a:tabLst>
            </a:pPr>
            <a:r>
              <a:rPr lang="en-GB" sz="1400" dirty="0">
                <a:latin typeface="Consolas"/>
                <a:ea typeface="Calibri"/>
                <a:cs typeface="Times New Roman"/>
              </a:rPr>
              <a:t>		&lt;div </a:t>
            </a:r>
            <a:r>
              <a:rPr lang="en-GB" sz="1400" b="1" dirty="0">
                <a:solidFill>
                  <a:schemeClr val="accent2"/>
                </a:solidFill>
                <a:latin typeface="Consolas"/>
                <a:ea typeface="Calibri"/>
                <a:cs typeface="Times New Roman"/>
              </a:rPr>
              <a:t>class="col-xs-6 col-md-8"</a:t>
            </a:r>
            <a:r>
              <a:rPr lang="en-GB" sz="1400" dirty="0">
                <a:latin typeface="Consolas"/>
                <a:ea typeface="Calibri"/>
                <a:cs typeface="Times New Roman"/>
              </a:rPr>
              <a:t>&gt;.col-xs-12 .col-md-8&lt;/div&gt;</a:t>
            </a:r>
          </a:p>
          <a:p>
            <a:pPr>
              <a:lnSpc>
                <a:spcPct val="115000"/>
              </a:lnSpc>
              <a:tabLst>
                <a:tab pos="342900" algn="l"/>
                <a:tab pos="685800" algn="l"/>
                <a:tab pos="1028700" algn="l"/>
                <a:tab pos="1371600" algn="l"/>
                <a:tab pos="1714500" algn="l"/>
              </a:tabLst>
            </a:pPr>
            <a:r>
              <a:rPr lang="en-GB" sz="1400" dirty="0">
                <a:latin typeface="Consolas"/>
                <a:ea typeface="Calibri"/>
                <a:cs typeface="Times New Roman"/>
              </a:rPr>
              <a:t>		&lt;div </a:t>
            </a:r>
            <a:r>
              <a:rPr lang="en-GB" sz="1400" b="1" dirty="0">
                <a:solidFill>
                  <a:schemeClr val="accent2"/>
                </a:solidFill>
                <a:latin typeface="Consolas"/>
                <a:ea typeface="Calibri"/>
                <a:cs typeface="Times New Roman"/>
              </a:rPr>
              <a:t>class="col-xs-6 col-md-4"</a:t>
            </a:r>
            <a:r>
              <a:rPr lang="en-GB" sz="1400" dirty="0">
                <a:latin typeface="Consolas"/>
                <a:ea typeface="Calibri"/>
                <a:cs typeface="Times New Roman"/>
              </a:rPr>
              <a:t>&gt;.col-xs-6 .col-md-4&lt;/div&gt;</a:t>
            </a:r>
          </a:p>
          <a:p>
            <a:pPr>
              <a:lnSpc>
                <a:spcPct val="115000"/>
              </a:lnSpc>
              <a:tabLst>
                <a:tab pos="342900" algn="l"/>
                <a:tab pos="685800" algn="l"/>
                <a:tab pos="1028700" algn="l"/>
                <a:tab pos="1371600" algn="l"/>
                <a:tab pos="1714500" algn="l"/>
              </a:tabLst>
            </a:pPr>
            <a:r>
              <a:rPr lang="en-GB" sz="1400" dirty="0">
                <a:latin typeface="Consolas"/>
                <a:ea typeface="Calibri"/>
                <a:cs typeface="Times New Roman"/>
              </a:rPr>
              <a:t>	&lt;/div&gt;</a:t>
            </a:r>
          </a:p>
          <a:p>
            <a:pPr>
              <a:lnSpc>
                <a:spcPct val="115000"/>
              </a:lnSpc>
              <a:tabLst>
                <a:tab pos="342900" algn="l"/>
                <a:tab pos="685800" algn="l"/>
                <a:tab pos="1028700" algn="l"/>
                <a:tab pos="1371600" algn="l"/>
                <a:tab pos="1714500" algn="l"/>
              </a:tabLst>
            </a:pPr>
            <a:r>
              <a:rPr lang="en-GB" sz="1400" dirty="0">
                <a:latin typeface="Consolas"/>
                <a:ea typeface="Calibri"/>
                <a:cs typeface="Times New Roman"/>
              </a:rPr>
              <a:t>	&lt;div class="row"&gt;</a:t>
            </a:r>
          </a:p>
          <a:p>
            <a:pPr>
              <a:lnSpc>
                <a:spcPct val="115000"/>
              </a:lnSpc>
              <a:tabLst>
                <a:tab pos="342900" algn="l"/>
                <a:tab pos="685800" algn="l"/>
                <a:tab pos="1028700" algn="l"/>
                <a:tab pos="1371600" algn="l"/>
                <a:tab pos="1714500" algn="l"/>
              </a:tabLst>
            </a:pPr>
            <a:r>
              <a:rPr lang="en-GB" sz="1400" dirty="0">
                <a:latin typeface="Consolas"/>
                <a:ea typeface="Calibri"/>
                <a:cs typeface="Times New Roman"/>
              </a:rPr>
              <a:t>		&lt;div </a:t>
            </a:r>
            <a:r>
              <a:rPr lang="en-GB" sz="1400" b="1" dirty="0">
                <a:solidFill>
                  <a:schemeClr val="accent2"/>
                </a:solidFill>
                <a:latin typeface="Consolas"/>
                <a:ea typeface="Calibri"/>
                <a:cs typeface="Times New Roman"/>
              </a:rPr>
              <a:t>class="col-sm-3 col-md-4"</a:t>
            </a:r>
            <a:r>
              <a:rPr lang="en-GB" sz="1400" dirty="0">
                <a:latin typeface="Consolas"/>
                <a:ea typeface="Calibri"/>
                <a:cs typeface="Times New Roman"/>
              </a:rPr>
              <a:t>&gt;.col-xs-6 .col-md-4&lt;/div&gt;</a:t>
            </a:r>
          </a:p>
          <a:p>
            <a:pPr>
              <a:lnSpc>
                <a:spcPct val="115000"/>
              </a:lnSpc>
              <a:tabLst>
                <a:tab pos="342900" algn="l"/>
                <a:tab pos="685800" algn="l"/>
                <a:tab pos="1028700" algn="l"/>
                <a:tab pos="1371600" algn="l"/>
                <a:tab pos="1714500" algn="l"/>
              </a:tabLst>
            </a:pPr>
            <a:r>
              <a:rPr lang="en-GB" sz="1400" dirty="0">
                <a:latin typeface="Consolas"/>
                <a:ea typeface="Calibri"/>
                <a:cs typeface="Times New Roman"/>
              </a:rPr>
              <a:t>		&lt;div </a:t>
            </a:r>
            <a:r>
              <a:rPr lang="en-GB" sz="1400" b="1" dirty="0">
                <a:solidFill>
                  <a:schemeClr val="accent2"/>
                </a:solidFill>
                <a:latin typeface="Consolas"/>
                <a:ea typeface="Calibri"/>
                <a:cs typeface="Times New Roman"/>
              </a:rPr>
              <a:t>class="col-sm-6 col-md-4"</a:t>
            </a:r>
            <a:r>
              <a:rPr lang="en-GB" sz="1400" dirty="0">
                <a:latin typeface="Consolas"/>
                <a:ea typeface="Calibri"/>
                <a:cs typeface="Times New Roman"/>
              </a:rPr>
              <a:t>&gt;.col-xs-6 .col-md-4&lt;/div&gt;</a:t>
            </a:r>
          </a:p>
          <a:p>
            <a:pPr>
              <a:lnSpc>
                <a:spcPct val="115000"/>
              </a:lnSpc>
              <a:tabLst>
                <a:tab pos="342900" algn="l"/>
                <a:tab pos="685800" algn="l"/>
                <a:tab pos="1028700" algn="l"/>
                <a:tab pos="1371600" algn="l"/>
                <a:tab pos="1714500" algn="l"/>
              </a:tabLst>
            </a:pPr>
            <a:r>
              <a:rPr lang="en-GB" sz="1400" dirty="0">
                <a:latin typeface="Consolas"/>
                <a:ea typeface="Calibri"/>
                <a:cs typeface="Times New Roman"/>
              </a:rPr>
              <a:t>		&lt;div </a:t>
            </a:r>
            <a:r>
              <a:rPr lang="en-GB" sz="1400" b="1" dirty="0">
                <a:solidFill>
                  <a:schemeClr val="accent2"/>
                </a:solidFill>
                <a:latin typeface="Consolas"/>
                <a:ea typeface="Calibri"/>
                <a:cs typeface="Times New Roman"/>
              </a:rPr>
              <a:t>class="col-sm-3 col-md-4"</a:t>
            </a:r>
            <a:r>
              <a:rPr lang="en-GB" sz="1400" dirty="0">
                <a:latin typeface="Consolas"/>
                <a:ea typeface="Calibri"/>
                <a:cs typeface="Times New Roman"/>
              </a:rPr>
              <a:t>&gt;.col-xs-6 .col-md-4&lt;/div&gt;</a:t>
            </a:r>
          </a:p>
          <a:p>
            <a:pPr>
              <a:lnSpc>
                <a:spcPct val="115000"/>
              </a:lnSpc>
              <a:tabLst>
                <a:tab pos="342900" algn="l"/>
                <a:tab pos="685800" algn="l"/>
                <a:tab pos="1028700" algn="l"/>
                <a:tab pos="1371600" algn="l"/>
                <a:tab pos="1714500" algn="l"/>
              </a:tabLst>
            </a:pPr>
            <a:r>
              <a:rPr lang="en-GB" sz="1400" dirty="0">
                <a:latin typeface="Consolas"/>
                <a:ea typeface="Calibri"/>
                <a:cs typeface="Times New Roman"/>
              </a:rPr>
              <a:t>&lt;/div&gt;</a:t>
            </a:r>
          </a:p>
          <a:p>
            <a:pPr>
              <a:lnSpc>
                <a:spcPct val="115000"/>
              </a:lnSpc>
              <a:tabLst>
                <a:tab pos="342900" algn="l"/>
                <a:tab pos="685800" algn="l"/>
                <a:tab pos="1028700" algn="l"/>
                <a:tab pos="1371600" algn="l"/>
                <a:tab pos="1714500" algn="l"/>
              </a:tabLst>
            </a:pPr>
            <a:r>
              <a:rPr lang="en-GB" sz="1400" dirty="0">
                <a:latin typeface="Consolas"/>
                <a:ea typeface="Calibri"/>
                <a:cs typeface="Times New Roman"/>
              </a:rPr>
              <a:t>&lt;/div&gt;</a:t>
            </a:r>
          </a:p>
        </p:txBody>
      </p:sp>
    </p:spTree>
    <p:extLst>
      <p:ext uri="{BB962C8B-B14F-4D97-AF65-F5344CB8AC3E}">
        <p14:creationId xmlns:p14="http://schemas.microsoft.com/office/powerpoint/2010/main" val="401634338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Grid Offset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584074"/>
            <a:ext cx="7162800" cy="4525963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 err="1"/>
              <a:t>Você</a:t>
            </a:r>
            <a:r>
              <a:rPr lang="en-US" dirty="0"/>
              <a:t> </a:t>
            </a:r>
            <a:r>
              <a:rPr lang="en-US" dirty="0" err="1"/>
              <a:t>pode</a:t>
            </a:r>
            <a:r>
              <a:rPr lang="en-US" dirty="0"/>
              <a:t> </a:t>
            </a:r>
            <a:r>
              <a:rPr lang="en-US" dirty="0" err="1"/>
              <a:t>criar</a:t>
            </a:r>
            <a:r>
              <a:rPr lang="en-US" dirty="0"/>
              <a:t> um </a:t>
            </a:r>
            <a:r>
              <a:rPr lang="en-US" dirty="0" err="1"/>
              <a:t>espaço</a:t>
            </a:r>
            <a:r>
              <a:rPr lang="en-US" dirty="0"/>
              <a:t> entre as </a:t>
            </a:r>
            <a:r>
              <a:rPr lang="en-US" dirty="0" err="1"/>
              <a:t>colunas</a:t>
            </a:r>
            <a:r>
              <a:rPr lang="en-US" dirty="0"/>
              <a:t> com a </a:t>
            </a:r>
            <a:r>
              <a:rPr lang="en-US" dirty="0" err="1"/>
              <a:t>classe</a:t>
            </a:r>
            <a:r>
              <a:rPr lang="en-US" dirty="0"/>
              <a:t> grid offset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 err="1"/>
              <a:t>Movendo</a:t>
            </a:r>
            <a:r>
              <a:rPr lang="en-US" dirty="0"/>
              <a:t> a </a:t>
            </a:r>
            <a:r>
              <a:rPr lang="en-US" dirty="0" err="1"/>
              <a:t>coluna</a:t>
            </a:r>
            <a:r>
              <a:rPr lang="en-US" dirty="0"/>
              <a:t> a </a:t>
            </a:r>
            <a:r>
              <a:rPr lang="en-US" dirty="0" err="1"/>
              <a:t>direita</a:t>
            </a:r>
            <a:r>
              <a:rPr lang="en-US" dirty="0"/>
              <a:t> </a:t>
            </a:r>
            <a:r>
              <a:rPr lang="en-US" dirty="0" err="1"/>
              <a:t>usanso</a:t>
            </a:r>
            <a:r>
              <a:rPr lang="en-US" dirty="0"/>
              <a:t> a </a:t>
            </a:r>
            <a:r>
              <a:rPr lang="en-US" dirty="0" err="1"/>
              <a:t>classe</a:t>
            </a:r>
            <a:r>
              <a:rPr lang="en-US" dirty="0"/>
              <a:t> </a:t>
            </a:r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.col-md-offset-*</a:t>
            </a:r>
            <a:r>
              <a:rPr lang="en-US" dirty="0"/>
              <a:t> </a:t>
            </a:r>
            <a:r>
              <a:rPr lang="en-US" dirty="0" err="1"/>
              <a:t>Estas</a:t>
            </a:r>
            <a:r>
              <a:rPr lang="en-US" dirty="0"/>
              <a:t> classes </a:t>
            </a:r>
            <a:r>
              <a:rPr lang="en-US" dirty="0" err="1"/>
              <a:t>permitem</a:t>
            </a:r>
            <a:r>
              <a:rPr lang="en-US" dirty="0"/>
              <a:t> </a:t>
            </a:r>
            <a:r>
              <a:rPr lang="en-US" dirty="0" err="1"/>
              <a:t>aumentar</a:t>
            </a:r>
            <a:r>
              <a:rPr lang="en-US" dirty="0"/>
              <a:t> </a:t>
            </a:r>
            <a:br>
              <a:rPr lang="en-US" dirty="0"/>
            </a:br>
            <a:r>
              <a:rPr lang="en-US" dirty="0"/>
              <a:t>a </a:t>
            </a:r>
            <a:r>
              <a:rPr lang="en-US" dirty="0" err="1"/>
              <a:t>margem</a:t>
            </a:r>
            <a:r>
              <a:rPr lang="en-US" dirty="0"/>
              <a:t> </a:t>
            </a:r>
            <a:r>
              <a:rPr lang="en-US" dirty="0" err="1"/>
              <a:t>esquerda</a:t>
            </a:r>
            <a:r>
              <a:rPr lang="en-US" dirty="0"/>
              <a:t> </a:t>
            </a:r>
            <a:r>
              <a:rPr lang="en-US" dirty="0" err="1"/>
              <a:t>usando</a:t>
            </a:r>
            <a:r>
              <a:rPr lang="en-US" dirty="0"/>
              <a:t> * :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lnSpcReduction="10000"/>
          </a:bodyPr>
          <a:lstStyle/>
          <a:p>
            <a:fld id="{8746D3AE-9A6B-4724-B938-46259D069CC8}" type="slidenum">
              <a:rPr lang="en-US" smtClean="0"/>
              <a:pPr/>
              <a:t>16</a:t>
            </a:fld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/>
        <p:txBody>
          <a:bodyPr>
            <a:normAutofit lnSpcReduction="10000"/>
          </a:bodyPr>
          <a:lstStyle/>
          <a:p>
            <a:endParaRPr lang="en-GB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"/>
          <a:srcRect r="1629"/>
          <a:stretch/>
        </p:blipFill>
        <p:spPr>
          <a:xfrm>
            <a:off x="457200" y="3847056"/>
            <a:ext cx="8153400" cy="426839"/>
          </a:xfrm>
          <a:prstGeom prst="rect">
            <a:avLst/>
          </a:prstGeom>
        </p:spPr>
      </p:pic>
      <p:sp>
        <p:nvSpPr>
          <p:cNvPr id="8" name="Rectangle 1"/>
          <p:cNvSpPr>
            <a:spLocks noChangeArrowheads="1"/>
          </p:cNvSpPr>
          <p:nvPr/>
        </p:nvSpPr>
        <p:spPr bwMode="auto">
          <a:xfrm>
            <a:off x="685800" y="4563713"/>
            <a:ext cx="7162800" cy="1083374"/>
          </a:xfrm>
          <a:prstGeom prst="rect">
            <a:avLst/>
          </a:prstGeom>
          <a:solidFill>
            <a:srgbClr val="F2F2F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>
              <a:lnSpc>
                <a:spcPct val="115000"/>
              </a:lnSpc>
              <a:tabLst>
                <a:tab pos="342900" algn="l"/>
                <a:tab pos="685800" algn="l"/>
                <a:tab pos="1028700" algn="l"/>
                <a:tab pos="1371600" algn="l"/>
                <a:tab pos="1714500" algn="l"/>
              </a:tabLst>
            </a:pPr>
            <a:r>
              <a:rPr lang="en-US" sz="1400" dirty="0">
                <a:latin typeface="Consolas"/>
                <a:ea typeface="Calibri"/>
                <a:cs typeface="Times New Roman"/>
              </a:rPr>
              <a:t>&lt;div class="row"&gt;</a:t>
            </a:r>
          </a:p>
          <a:p>
            <a:pPr>
              <a:lnSpc>
                <a:spcPct val="115000"/>
              </a:lnSpc>
              <a:tabLst>
                <a:tab pos="342900" algn="l"/>
                <a:tab pos="685800" algn="l"/>
                <a:tab pos="1028700" algn="l"/>
                <a:tab pos="1371600" algn="l"/>
                <a:tab pos="1714500" algn="l"/>
              </a:tabLst>
            </a:pPr>
            <a:r>
              <a:rPr lang="en-US" sz="1400" dirty="0">
                <a:latin typeface="Consolas"/>
                <a:ea typeface="Calibri"/>
                <a:cs typeface="Times New Roman"/>
              </a:rPr>
              <a:t>	&lt;div class="col-md-6 col1"&gt;.col-md-6&lt;/div&gt;</a:t>
            </a:r>
          </a:p>
          <a:p>
            <a:pPr>
              <a:lnSpc>
                <a:spcPct val="115000"/>
              </a:lnSpc>
              <a:tabLst>
                <a:tab pos="342900" algn="l"/>
                <a:tab pos="685800" algn="l"/>
                <a:tab pos="1028700" algn="l"/>
                <a:tab pos="1371600" algn="l"/>
                <a:tab pos="1714500" algn="l"/>
              </a:tabLst>
            </a:pPr>
            <a:r>
              <a:rPr lang="en-US" sz="1400" dirty="0">
                <a:latin typeface="Consolas"/>
                <a:ea typeface="Calibri"/>
                <a:cs typeface="Times New Roman"/>
              </a:rPr>
              <a:t>	&lt;div class="</a:t>
            </a:r>
            <a:r>
              <a:rPr lang="en-US" sz="1400" b="1" dirty="0">
                <a:solidFill>
                  <a:schemeClr val="accent2"/>
                </a:solidFill>
                <a:latin typeface="Consolas"/>
                <a:ea typeface="Calibri"/>
                <a:cs typeface="Times New Roman"/>
              </a:rPr>
              <a:t>col-md-5 col-md-offset-1"</a:t>
            </a:r>
            <a:r>
              <a:rPr lang="en-US" sz="1400" dirty="0">
                <a:latin typeface="Consolas"/>
                <a:ea typeface="Calibri"/>
                <a:cs typeface="Times New Roman"/>
              </a:rPr>
              <a:t>&gt;.col-md-5 and offset-1&lt;/div&gt;</a:t>
            </a:r>
          </a:p>
          <a:p>
            <a:pPr>
              <a:lnSpc>
                <a:spcPct val="115000"/>
              </a:lnSpc>
              <a:tabLst>
                <a:tab pos="342900" algn="l"/>
                <a:tab pos="685800" algn="l"/>
                <a:tab pos="1028700" algn="l"/>
                <a:tab pos="1371600" algn="l"/>
                <a:tab pos="1714500" algn="l"/>
              </a:tabLst>
            </a:pPr>
            <a:r>
              <a:rPr lang="en-US" sz="1400" dirty="0">
                <a:latin typeface="Consolas"/>
                <a:ea typeface="Calibri"/>
                <a:cs typeface="Times New Roman"/>
              </a:rPr>
              <a:t>&lt;/div&gt;</a:t>
            </a:r>
            <a:endParaRPr lang="en-GB" sz="1400" dirty="0">
              <a:latin typeface="Consolas"/>
              <a:ea typeface="Calibri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50834439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err="1"/>
              <a:t>Exibindo</a:t>
            </a:r>
            <a:r>
              <a:rPr lang="en-GB" dirty="0"/>
              <a:t> </a:t>
            </a:r>
            <a:r>
              <a:rPr lang="en-GB" dirty="0" err="1"/>
              <a:t>ou</a:t>
            </a:r>
            <a:r>
              <a:rPr lang="en-GB" dirty="0"/>
              <a:t> </a:t>
            </a:r>
            <a:r>
              <a:rPr lang="en-GB" dirty="0" err="1"/>
              <a:t>Escondendo</a:t>
            </a:r>
            <a:r>
              <a:rPr lang="en-GB" dirty="0"/>
              <a:t> um </a:t>
            </a:r>
            <a:r>
              <a:rPr lang="en-GB" dirty="0" err="1"/>
              <a:t>elemento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646237"/>
            <a:ext cx="6934200" cy="4525963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dirty="0"/>
              <a:t>Nos </a:t>
            </a:r>
            <a:r>
              <a:rPr lang="en-GB" dirty="0" err="1"/>
              <a:t>tambem</a:t>
            </a:r>
            <a:r>
              <a:rPr lang="en-GB" dirty="0"/>
              <a:t> Podemos definer um </a:t>
            </a:r>
            <a:r>
              <a:rPr lang="en-GB" dirty="0" err="1"/>
              <a:t>tamanho</a:t>
            </a:r>
            <a:r>
              <a:rPr lang="en-GB" dirty="0"/>
              <a:t> da </a:t>
            </a:r>
            <a:r>
              <a:rPr lang="en-GB" dirty="0" err="1"/>
              <a:t>tela</a:t>
            </a:r>
            <a:r>
              <a:rPr lang="en-GB" dirty="0"/>
              <a:t> para definer se um element </a:t>
            </a:r>
            <a:r>
              <a:rPr lang="en-GB" dirty="0" err="1"/>
              <a:t>estara</a:t>
            </a:r>
            <a:r>
              <a:rPr lang="en-GB" dirty="0"/>
              <a:t> </a:t>
            </a:r>
            <a:r>
              <a:rPr lang="en-GB" dirty="0" err="1"/>
              <a:t>visivel</a:t>
            </a:r>
            <a:r>
              <a:rPr lang="en-GB" dirty="0"/>
              <a:t> </a:t>
            </a:r>
            <a:r>
              <a:rPr lang="en-GB" dirty="0" err="1"/>
              <a:t>ou</a:t>
            </a:r>
            <a:r>
              <a:rPr lang="en-GB" dirty="0"/>
              <a:t> </a:t>
            </a:r>
            <a:r>
              <a:rPr lang="en-GB" dirty="0" err="1"/>
              <a:t>invisivel</a:t>
            </a:r>
            <a:r>
              <a:rPr lang="en-GB" dirty="0"/>
              <a:t> de </a:t>
            </a:r>
            <a:r>
              <a:rPr lang="en-GB" dirty="0" err="1"/>
              <a:t>agordo</a:t>
            </a:r>
            <a:r>
              <a:rPr lang="en-GB" dirty="0"/>
              <a:t> com o </a:t>
            </a:r>
            <a:r>
              <a:rPr lang="en-GB" dirty="0" err="1"/>
              <a:t>tamanho</a:t>
            </a:r>
            <a:r>
              <a:rPr lang="en-GB" dirty="0"/>
              <a:t> da </a:t>
            </a:r>
            <a:r>
              <a:rPr lang="en-GB" dirty="0" err="1"/>
              <a:t>tela</a:t>
            </a:r>
            <a:r>
              <a:rPr lang="en-GB" dirty="0"/>
              <a:t>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dirty="0" err="1"/>
              <a:t>Usando</a:t>
            </a:r>
            <a:r>
              <a:rPr lang="en-GB" dirty="0"/>
              <a:t> a </a:t>
            </a:r>
            <a:r>
              <a:rPr lang="en-GB" dirty="0" err="1"/>
              <a:t>classe</a:t>
            </a:r>
            <a:r>
              <a:rPr lang="en-GB" dirty="0"/>
              <a:t> </a:t>
            </a:r>
            <a:r>
              <a:rPr lang="en-GB" dirty="0">
                <a:latin typeface="Courier New" panose="02070309020205020404" pitchFamily="49" charset="0"/>
                <a:cs typeface="Courier New" panose="02070309020205020404" pitchFamily="49" charset="0"/>
              </a:rPr>
              <a:t>visible-xx</a:t>
            </a:r>
            <a:r>
              <a:rPr lang="en-GB" dirty="0"/>
              <a:t> </a:t>
            </a:r>
            <a:r>
              <a:rPr lang="en-GB" dirty="0" err="1"/>
              <a:t>ou</a:t>
            </a:r>
            <a:r>
              <a:rPr lang="en-GB" dirty="0"/>
              <a:t> </a:t>
            </a:r>
            <a:r>
              <a:rPr lang="en-GB" dirty="0">
                <a:latin typeface="Courier New" panose="02070309020205020404" pitchFamily="49" charset="0"/>
                <a:cs typeface="Courier New" panose="02070309020205020404" pitchFamily="49" charset="0"/>
              </a:rPr>
              <a:t>hidden-xx</a:t>
            </a:r>
            <a:r>
              <a:rPr lang="en-GB" dirty="0"/>
              <a:t> dentro de </a:t>
            </a:r>
            <a:r>
              <a:rPr lang="en-GB" dirty="0" err="1"/>
              <a:t>uma</a:t>
            </a:r>
            <a:r>
              <a:rPr lang="en-GB" dirty="0"/>
              <a:t> div para </a:t>
            </a:r>
            <a:r>
              <a:rPr lang="en-GB" dirty="0" err="1"/>
              <a:t>mostrar</a:t>
            </a:r>
            <a:r>
              <a:rPr lang="en-GB" dirty="0"/>
              <a:t> </a:t>
            </a:r>
            <a:r>
              <a:rPr lang="en-GB" dirty="0" err="1"/>
              <a:t>ou</a:t>
            </a:r>
            <a:r>
              <a:rPr lang="en-GB" dirty="0"/>
              <a:t> </a:t>
            </a:r>
            <a:r>
              <a:rPr lang="en-GB" dirty="0" err="1"/>
              <a:t>esconder</a:t>
            </a:r>
            <a:r>
              <a:rPr lang="en-GB" dirty="0"/>
              <a:t> </a:t>
            </a:r>
            <a:r>
              <a:rPr lang="en-GB" dirty="0" err="1"/>
              <a:t>em</a:t>
            </a:r>
            <a:r>
              <a:rPr lang="en-GB" dirty="0"/>
              <a:t> um </a:t>
            </a:r>
            <a:r>
              <a:rPr lang="en-GB" dirty="0" err="1"/>
              <a:t>tamanho</a:t>
            </a:r>
            <a:r>
              <a:rPr lang="en-GB" dirty="0"/>
              <a:t> pre </a:t>
            </a:r>
            <a:r>
              <a:rPr lang="en-GB" dirty="0" err="1"/>
              <a:t>definido</a:t>
            </a:r>
            <a:r>
              <a:rPr lang="en-GB" dirty="0"/>
              <a:t>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dirty="0" err="1"/>
              <a:t>Exemplo</a:t>
            </a:r>
            <a:r>
              <a:rPr lang="en-GB" dirty="0"/>
              <a:t>: </a:t>
            </a:r>
            <a:r>
              <a:rPr lang="en-GB" dirty="0" err="1"/>
              <a:t>Somente</a:t>
            </a:r>
            <a:r>
              <a:rPr lang="en-GB" dirty="0"/>
              <a:t> sera </a:t>
            </a:r>
            <a:r>
              <a:rPr lang="en-GB" dirty="0" err="1"/>
              <a:t>exibido</a:t>
            </a:r>
            <a:r>
              <a:rPr lang="en-GB" dirty="0"/>
              <a:t> a tag </a:t>
            </a:r>
            <a:r>
              <a:rPr lang="en-GB" dirty="0" err="1">
                <a:latin typeface="Courier New" panose="02070309020205020404" pitchFamily="49" charset="0"/>
                <a:cs typeface="Courier New" panose="02070309020205020404" pitchFamily="49" charset="0"/>
              </a:rPr>
              <a:t>img</a:t>
            </a:r>
            <a:r>
              <a:rPr lang="en-GB" dirty="0"/>
              <a:t> para </a:t>
            </a:r>
            <a:r>
              <a:rPr lang="en-GB" dirty="0" err="1"/>
              <a:t>resoluções</a:t>
            </a:r>
            <a:r>
              <a:rPr lang="en-GB" dirty="0"/>
              <a:t> large e medium: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lnSpcReduction="10000"/>
          </a:bodyPr>
          <a:lstStyle/>
          <a:p>
            <a:fld id="{8746D3AE-9A6B-4724-B938-46259D069CC8}" type="slidenum">
              <a:rPr lang="en-US" smtClean="0"/>
              <a:pPr/>
              <a:t>17</a:t>
            </a:fld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3"/>
          </p:nvPr>
        </p:nvSpPr>
        <p:spPr/>
        <p:txBody>
          <a:bodyPr>
            <a:normAutofit lnSpcReduction="10000"/>
          </a:bodyPr>
          <a:lstStyle/>
          <a:p>
            <a:endParaRPr lang="en-GB" dirty="0"/>
          </a:p>
        </p:txBody>
      </p:sp>
      <p:sp>
        <p:nvSpPr>
          <p:cNvPr id="5" name="Rectangle 4"/>
          <p:cNvSpPr/>
          <p:nvPr/>
        </p:nvSpPr>
        <p:spPr>
          <a:xfrm>
            <a:off x="1295400" y="5336587"/>
            <a:ext cx="6553200" cy="835613"/>
          </a:xfrm>
          <a:prstGeom prst="rect">
            <a:avLst/>
          </a:prstGeom>
          <a:solidFill>
            <a:srgbClr val="F2F2F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>
              <a:lnSpc>
                <a:spcPct val="115000"/>
              </a:lnSpc>
              <a:tabLst>
                <a:tab pos="342900" algn="l"/>
                <a:tab pos="685800" algn="l"/>
                <a:tab pos="1028700" algn="l"/>
                <a:tab pos="1371600" algn="l"/>
                <a:tab pos="1714500" algn="l"/>
              </a:tabLst>
            </a:pPr>
            <a:r>
              <a:rPr lang="en-GB" sz="1400" dirty="0">
                <a:latin typeface="Consolas"/>
                <a:ea typeface="Calibri"/>
                <a:cs typeface="Times New Roman"/>
              </a:rPr>
              <a:t>&lt;div class='</a:t>
            </a:r>
            <a:r>
              <a:rPr lang="en-GB" sz="1400" b="1" dirty="0">
                <a:solidFill>
                  <a:schemeClr val="accent2"/>
                </a:solidFill>
                <a:latin typeface="Consolas"/>
                <a:ea typeface="Calibri"/>
                <a:cs typeface="Times New Roman"/>
              </a:rPr>
              <a:t>visible-md visible-</a:t>
            </a:r>
            <a:r>
              <a:rPr lang="en-GB" sz="1400" b="1" dirty="0" err="1">
                <a:solidFill>
                  <a:schemeClr val="accent2"/>
                </a:solidFill>
                <a:latin typeface="Consolas"/>
                <a:ea typeface="Calibri"/>
                <a:cs typeface="Times New Roman"/>
              </a:rPr>
              <a:t>lg</a:t>
            </a:r>
            <a:r>
              <a:rPr lang="en-GB" sz="1400" dirty="0">
                <a:latin typeface="Consolas"/>
                <a:ea typeface="Calibri"/>
                <a:cs typeface="Times New Roman"/>
              </a:rPr>
              <a:t>'&gt;</a:t>
            </a:r>
          </a:p>
          <a:p>
            <a:pPr>
              <a:lnSpc>
                <a:spcPct val="115000"/>
              </a:lnSpc>
              <a:tabLst>
                <a:tab pos="342900" algn="l"/>
                <a:tab pos="685800" algn="l"/>
                <a:tab pos="1028700" algn="l"/>
                <a:tab pos="1371600" algn="l"/>
                <a:tab pos="1714500" algn="l"/>
              </a:tabLst>
            </a:pPr>
            <a:r>
              <a:rPr lang="en-GB" sz="1400" dirty="0">
                <a:latin typeface="Consolas"/>
                <a:ea typeface="Calibri"/>
                <a:cs typeface="Times New Roman"/>
              </a:rPr>
              <a:t>&lt;</a:t>
            </a:r>
            <a:r>
              <a:rPr lang="en-GB" sz="1400" dirty="0" err="1">
                <a:latin typeface="Consolas"/>
                <a:ea typeface="Calibri"/>
                <a:cs typeface="Times New Roman"/>
              </a:rPr>
              <a:t>img</a:t>
            </a:r>
            <a:r>
              <a:rPr lang="en-GB" sz="1400" dirty="0">
                <a:latin typeface="Consolas"/>
                <a:ea typeface="Calibri"/>
                <a:cs typeface="Times New Roman"/>
              </a:rPr>
              <a:t> </a:t>
            </a:r>
            <a:r>
              <a:rPr lang="en-GB" sz="1400" dirty="0" err="1">
                <a:latin typeface="Consolas"/>
                <a:ea typeface="Calibri"/>
                <a:cs typeface="Times New Roman"/>
              </a:rPr>
              <a:t>src</a:t>
            </a:r>
            <a:r>
              <a:rPr lang="en-GB" sz="1400" dirty="0">
                <a:latin typeface="Consolas"/>
                <a:ea typeface="Calibri"/>
                <a:cs typeface="Times New Roman"/>
              </a:rPr>
              <a:t>='images/blast.png' alt='Blasting Off' /&gt;</a:t>
            </a:r>
          </a:p>
          <a:p>
            <a:pPr>
              <a:lnSpc>
                <a:spcPct val="115000"/>
              </a:lnSpc>
              <a:tabLst>
                <a:tab pos="342900" algn="l"/>
                <a:tab pos="685800" algn="l"/>
                <a:tab pos="1028700" algn="l"/>
                <a:tab pos="1371600" algn="l"/>
                <a:tab pos="1714500" algn="l"/>
              </a:tabLst>
            </a:pPr>
            <a:r>
              <a:rPr lang="en-GB" sz="1400" dirty="0">
                <a:latin typeface="Consolas"/>
                <a:ea typeface="Calibri"/>
                <a:cs typeface="Times New Roman"/>
              </a:rPr>
              <a:t>&lt;/div&gt;</a:t>
            </a:r>
          </a:p>
        </p:txBody>
      </p:sp>
    </p:spTree>
    <p:extLst>
      <p:ext uri="{BB962C8B-B14F-4D97-AF65-F5344CB8AC3E}">
        <p14:creationId xmlns:p14="http://schemas.microsoft.com/office/powerpoint/2010/main" val="73807415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GB" dirty="0"/>
              <a:t>Navigation</a:t>
            </a:r>
            <a:br>
              <a:rPr lang="en-GB" dirty="0"/>
            </a:b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568608"/>
            <a:ext cx="8229600" cy="2569934"/>
          </a:xfrm>
        </p:spPr>
        <p:txBody>
          <a:bodyPr>
            <a:normAutofit/>
          </a:bodyPr>
          <a:lstStyle/>
          <a:p>
            <a:pPr marL="919163" lvl="1" indent="-457200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GB" sz="2400" dirty="0"/>
              <a:t>Para </a:t>
            </a:r>
            <a:r>
              <a:rPr lang="en-GB" sz="2400" dirty="0" err="1"/>
              <a:t>criar</a:t>
            </a:r>
            <a:r>
              <a:rPr lang="en-GB" sz="2400" dirty="0"/>
              <a:t> </a:t>
            </a:r>
            <a:r>
              <a:rPr lang="en-GB" sz="2400" dirty="0" err="1"/>
              <a:t>uma</a:t>
            </a:r>
            <a:r>
              <a:rPr lang="en-GB" sz="2400" dirty="0"/>
              <a:t> </a:t>
            </a:r>
            <a:r>
              <a:rPr lang="en-GB" sz="2400" dirty="0" err="1"/>
              <a:t>lista</a:t>
            </a:r>
            <a:r>
              <a:rPr lang="en-GB" sz="2400" dirty="0"/>
              <a:t> de links de um menu</a:t>
            </a:r>
          </a:p>
          <a:p>
            <a:pPr marL="919163" lvl="1" indent="-457200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GB" sz="2400" dirty="0" err="1"/>
              <a:t>Adicione</a:t>
            </a:r>
            <a:r>
              <a:rPr lang="en-GB" sz="2400" dirty="0"/>
              <a:t> a tag html5 </a:t>
            </a:r>
            <a:r>
              <a:rPr lang="en-GB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nav</a:t>
            </a:r>
            <a:r>
              <a:rPr lang="en-GB" sz="2400" dirty="0"/>
              <a:t> e </a:t>
            </a:r>
            <a:r>
              <a:rPr lang="en-GB" sz="2400" dirty="0" err="1"/>
              <a:t>associe</a:t>
            </a:r>
            <a:r>
              <a:rPr lang="en-GB" sz="2400" dirty="0"/>
              <a:t> a </a:t>
            </a:r>
            <a:r>
              <a:rPr lang="en-GB" sz="2400" dirty="0" err="1"/>
              <a:t>classe</a:t>
            </a:r>
            <a:r>
              <a:rPr lang="en-GB" sz="2400" dirty="0"/>
              <a:t> </a:t>
            </a:r>
            <a:r>
              <a:rPr lang="en-GB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navbar</a:t>
            </a:r>
            <a:r>
              <a:rPr lang="en-GB" sz="2400" dirty="0"/>
              <a:t>.</a:t>
            </a:r>
          </a:p>
          <a:p>
            <a:pPr marL="919163" lvl="1" indent="-457200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GB" sz="2400" dirty="0"/>
              <a:t>No </a:t>
            </a:r>
            <a:r>
              <a:rPr lang="en-GB" sz="2400" dirty="0" err="1"/>
              <a:t>titulo</a:t>
            </a:r>
            <a:r>
              <a:rPr lang="en-GB" sz="2400" dirty="0"/>
              <a:t> </a:t>
            </a:r>
            <a:r>
              <a:rPr lang="en-GB" sz="2400" dirty="0" err="1"/>
              <a:t>adicione</a:t>
            </a:r>
            <a:r>
              <a:rPr lang="en-GB" sz="2400" dirty="0"/>
              <a:t> a </a:t>
            </a:r>
            <a:r>
              <a:rPr lang="en-GB" sz="2400" dirty="0" err="1"/>
              <a:t>classe</a:t>
            </a:r>
            <a:r>
              <a:rPr lang="en-GB" sz="2400" dirty="0"/>
              <a:t> </a:t>
            </a:r>
            <a:r>
              <a:rPr lang="en-GB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navbar-brand</a:t>
            </a:r>
            <a:r>
              <a:rPr lang="en-GB" sz="2400" dirty="0"/>
              <a:t>.</a:t>
            </a:r>
          </a:p>
          <a:p>
            <a:pPr marL="919163" lvl="1" indent="-457200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GB" sz="2400" dirty="0"/>
              <a:t>E </a:t>
            </a:r>
            <a:r>
              <a:rPr lang="en-GB" sz="2400" dirty="0" err="1"/>
              <a:t>nos</a:t>
            </a:r>
            <a:r>
              <a:rPr lang="en-GB" sz="2400" dirty="0"/>
              <a:t> links as classes </a:t>
            </a:r>
            <a:r>
              <a:rPr lang="en-GB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nav navbar-nav </a:t>
            </a:r>
            <a:r>
              <a:rPr lang="en-GB" sz="2400" dirty="0"/>
              <a:t>e a </a:t>
            </a:r>
            <a:r>
              <a:rPr lang="en-GB" sz="2400" dirty="0" err="1"/>
              <a:t>classe</a:t>
            </a:r>
            <a:r>
              <a:rPr lang="en-GB" sz="2400" dirty="0"/>
              <a:t> </a:t>
            </a:r>
            <a:r>
              <a:rPr lang="en-GB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navbar-right</a:t>
            </a:r>
            <a:r>
              <a:rPr lang="en-GB" sz="2400" dirty="0"/>
              <a:t> para </a:t>
            </a:r>
            <a:r>
              <a:rPr lang="en-GB" sz="2400" dirty="0" err="1"/>
              <a:t>ficar</a:t>
            </a:r>
            <a:r>
              <a:rPr lang="en-GB" sz="2400" dirty="0"/>
              <a:t> </a:t>
            </a:r>
            <a:r>
              <a:rPr lang="en-GB" sz="2400" dirty="0" err="1"/>
              <a:t>alinhado</a:t>
            </a:r>
            <a:r>
              <a:rPr lang="en-GB" sz="2400" dirty="0"/>
              <a:t> a </a:t>
            </a:r>
            <a:r>
              <a:rPr lang="en-GB" sz="2400" dirty="0" err="1"/>
              <a:t>direita</a:t>
            </a:r>
            <a:r>
              <a:rPr lang="en-GB" sz="2400" dirty="0"/>
              <a:t> .</a:t>
            </a:r>
          </a:p>
          <a:p>
            <a:pPr marL="919163" lvl="1" indent="-457200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GB" sz="2400" dirty="0"/>
              <a:t>Par </a:t>
            </a:r>
            <a:r>
              <a:rPr lang="en-GB" sz="2400" dirty="0" err="1"/>
              <a:t>dar</a:t>
            </a:r>
            <a:r>
              <a:rPr lang="en-GB" sz="2400" dirty="0"/>
              <a:t> </a:t>
            </a:r>
            <a:r>
              <a:rPr lang="en-GB" sz="2400" dirty="0" err="1"/>
              <a:t>destaque</a:t>
            </a:r>
            <a:r>
              <a:rPr lang="en-GB" sz="2400" dirty="0"/>
              <a:t> a um link use a </a:t>
            </a:r>
            <a:r>
              <a:rPr lang="en-GB" sz="2400" dirty="0" err="1"/>
              <a:t>classe</a:t>
            </a:r>
            <a:r>
              <a:rPr lang="en-GB" sz="2400" dirty="0"/>
              <a:t> </a:t>
            </a:r>
            <a:r>
              <a:rPr lang="en-GB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active</a:t>
            </a:r>
            <a:r>
              <a:rPr lang="en-GB" sz="2400" dirty="0"/>
              <a:t>.</a:t>
            </a:r>
          </a:p>
          <a:p>
            <a:pPr lvl="1" indent="0">
              <a:spcBef>
                <a:spcPts val="0"/>
              </a:spcBef>
              <a:spcAft>
                <a:spcPts val="0"/>
              </a:spcAft>
            </a:pPr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lnSpcReduction="10000"/>
          </a:bodyPr>
          <a:lstStyle/>
          <a:p>
            <a:fld id="{8746D3AE-9A6B-4724-B938-46259D069CC8}" type="slidenum">
              <a:rPr lang="en-US" smtClean="0"/>
              <a:pPr/>
              <a:t>18</a:t>
            </a:fld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3"/>
          </p:nvPr>
        </p:nvSpPr>
        <p:spPr/>
        <p:txBody>
          <a:bodyPr>
            <a:normAutofit lnSpcReduction="10000"/>
          </a:bodyPr>
          <a:lstStyle/>
          <a:p>
            <a:r>
              <a:rPr lang="en-GB" dirty="0"/>
              <a:t>Navigation Bar</a:t>
            </a:r>
          </a:p>
        </p:txBody>
      </p:sp>
      <p:sp>
        <p:nvSpPr>
          <p:cNvPr id="6" name="Rectangle 1"/>
          <p:cNvSpPr>
            <a:spLocks noChangeArrowheads="1"/>
          </p:cNvSpPr>
          <p:nvPr/>
        </p:nvSpPr>
        <p:spPr bwMode="auto">
          <a:xfrm>
            <a:off x="1295400" y="4155308"/>
            <a:ext cx="6400800" cy="2569934"/>
          </a:xfrm>
          <a:prstGeom prst="rect">
            <a:avLst/>
          </a:prstGeom>
          <a:solidFill>
            <a:srgbClr val="F2F2F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>
              <a:lnSpc>
                <a:spcPct val="115000"/>
              </a:lnSpc>
              <a:tabLst>
                <a:tab pos="342900" algn="l"/>
                <a:tab pos="685800" algn="l"/>
                <a:tab pos="1028700" algn="l"/>
                <a:tab pos="1371600" algn="l"/>
                <a:tab pos="1714500" algn="l"/>
              </a:tabLst>
            </a:pPr>
            <a:r>
              <a:rPr lang="en-GB" sz="1400" dirty="0">
                <a:latin typeface="Consolas"/>
                <a:ea typeface="Calibri"/>
                <a:cs typeface="Times New Roman"/>
              </a:rPr>
              <a:t>&lt;</a:t>
            </a:r>
            <a:r>
              <a:rPr lang="en-GB" sz="1400" dirty="0" err="1">
                <a:latin typeface="Consolas"/>
                <a:ea typeface="Calibri"/>
                <a:cs typeface="Times New Roman"/>
              </a:rPr>
              <a:t>nav</a:t>
            </a:r>
            <a:r>
              <a:rPr lang="en-GB" sz="1400" dirty="0">
                <a:latin typeface="Consolas"/>
                <a:ea typeface="Calibri"/>
                <a:cs typeface="Times New Roman"/>
              </a:rPr>
              <a:t> </a:t>
            </a:r>
            <a:r>
              <a:rPr lang="en-GB" sz="1400" b="1" dirty="0">
                <a:solidFill>
                  <a:schemeClr val="accent2"/>
                </a:solidFill>
                <a:latin typeface="Consolas"/>
                <a:ea typeface="Calibri"/>
                <a:cs typeface="Times New Roman"/>
              </a:rPr>
              <a:t>class="</a:t>
            </a:r>
            <a:r>
              <a:rPr lang="en-GB" sz="1400" b="1" dirty="0" err="1">
                <a:solidFill>
                  <a:schemeClr val="accent2"/>
                </a:solidFill>
                <a:latin typeface="Consolas"/>
                <a:ea typeface="Calibri"/>
                <a:cs typeface="Times New Roman"/>
              </a:rPr>
              <a:t>navbar</a:t>
            </a:r>
            <a:r>
              <a:rPr lang="en-GB" sz="1400" b="1" dirty="0">
                <a:solidFill>
                  <a:schemeClr val="accent2"/>
                </a:solidFill>
                <a:latin typeface="Consolas"/>
                <a:ea typeface="Calibri"/>
                <a:cs typeface="Times New Roman"/>
              </a:rPr>
              <a:t> </a:t>
            </a:r>
            <a:r>
              <a:rPr lang="en-GB" sz="1400" dirty="0" err="1">
                <a:latin typeface="Consolas"/>
                <a:ea typeface="Calibri"/>
                <a:cs typeface="Times New Roman"/>
              </a:rPr>
              <a:t>navbar-deafult</a:t>
            </a:r>
            <a:r>
              <a:rPr lang="en-GB" sz="1400" dirty="0">
                <a:latin typeface="Consolas"/>
                <a:ea typeface="Calibri"/>
                <a:cs typeface="Times New Roman"/>
              </a:rPr>
              <a:t>"&gt;</a:t>
            </a:r>
          </a:p>
          <a:p>
            <a:pPr>
              <a:lnSpc>
                <a:spcPct val="115000"/>
              </a:lnSpc>
              <a:tabLst>
                <a:tab pos="342900" algn="l"/>
                <a:tab pos="685800" algn="l"/>
                <a:tab pos="1028700" algn="l"/>
                <a:tab pos="1371600" algn="l"/>
                <a:tab pos="1714500" algn="l"/>
              </a:tabLst>
            </a:pPr>
            <a:r>
              <a:rPr lang="en-GB" sz="1400" dirty="0">
                <a:latin typeface="Consolas"/>
                <a:ea typeface="Calibri"/>
                <a:cs typeface="Times New Roman"/>
              </a:rPr>
              <a:t>  &lt;div class="container"&gt;</a:t>
            </a:r>
          </a:p>
          <a:p>
            <a:pPr>
              <a:lnSpc>
                <a:spcPct val="115000"/>
              </a:lnSpc>
              <a:tabLst>
                <a:tab pos="342900" algn="l"/>
                <a:tab pos="685800" algn="l"/>
                <a:tab pos="1028700" algn="l"/>
                <a:tab pos="1371600" algn="l"/>
                <a:tab pos="1714500" algn="l"/>
              </a:tabLst>
            </a:pPr>
            <a:r>
              <a:rPr lang="en-GB" sz="1400" dirty="0">
                <a:latin typeface="Consolas"/>
                <a:ea typeface="Calibri"/>
                <a:cs typeface="Times New Roman"/>
              </a:rPr>
              <a:t>	&lt;a </a:t>
            </a:r>
            <a:r>
              <a:rPr lang="en-GB" sz="1400" b="1" dirty="0">
                <a:solidFill>
                  <a:schemeClr val="accent2"/>
                </a:solidFill>
                <a:latin typeface="Consolas"/>
                <a:ea typeface="Calibri"/>
                <a:cs typeface="Times New Roman"/>
              </a:rPr>
              <a:t>class="</a:t>
            </a:r>
            <a:r>
              <a:rPr lang="en-GB" sz="1400" b="1" dirty="0" err="1">
                <a:solidFill>
                  <a:schemeClr val="accent2"/>
                </a:solidFill>
                <a:latin typeface="Consolas"/>
                <a:ea typeface="Calibri"/>
                <a:cs typeface="Times New Roman"/>
              </a:rPr>
              <a:t>navbar</a:t>
            </a:r>
            <a:r>
              <a:rPr lang="en-GB" sz="1400" b="1" dirty="0">
                <a:solidFill>
                  <a:schemeClr val="accent2"/>
                </a:solidFill>
                <a:latin typeface="Consolas"/>
                <a:ea typeface="Calibri"/>
                <a:cs typeface="Times New Roman"/>
              </a:rPr>
              <a:t>-brand" </a:t>
            </a:r>
            <a:r>
              <a:rPr lang="en-GB" sz="1400" dirty="0" err="1">
                <a:latin typeface="Consolas"/>
                <a:ea typeface="Calibri"/>
                <a:cs typeface="Times New Roman"/>
              </a:rPr>
              <a:t>href</a:t>
            </a:r>
            <a:r>
              <a:rPr lang="en-GB" sz="1400" dirty="0">
                <a:latin typeface="Consolas"/>
                <a:ea typeface="Calibri"/>
                <a:cs typeface="Times New Roman"/>
              </a:rPr>
              <a:t>="index.html"&gt;</a:t>
            </a:r>
            <a:r>
              <a:rPr lang="en-GB" sz="1400" dirty="0" err="1">
                <a:latin typeface="Consolas"/>
                <a:ea typeface="Calibri"/>
                <a:cs typeface="Times New Roman"/>
              </a:rPr>
              <a:t>WebSiteName</a:t>
            </a:r>
            <a:r>
              <a:rPr lang="en-GB" sz="1400" dirty="0">
                <a:latin typeface="Consolas"/>
                <a:ea typeface="Calibri"/>
                <a:cs typeface="Times New Roman"/>
              </a:rPr>
              <a:t>&lt;/a&gt;</a:t>
            </a:r>
          </a:p>
          <a:p>
            <a:pPr>
              <a:lnSpc>
                <a:spcPct val="115000"/>
              </a:lnSpc>
              <a:tabLst>
                <a:tab pos="342900" algn="l"/>
                <a:tab pos="685800" algn="l"/>
                <a:tab pos="1028700" algn="l"/>
                <a:tab pos="1371600" algn="l"/>
                <a:tab pos="1714500" algn="l"/>
              </a:tabLst>
            </a:pPr>
            <a:r>
              <a:rPr lang="en-GB" sz="1400" dirty="0">
                <a:latin typeface="Consolas"/>
                <a:ea typeface="Calibri"/>
                <a:cs typeface="Times New Roman"/>
              </a:rPr>
              <a:t>	&lt;</a:t>
            </a:r>
            <a:r>
              <a:rPr lang="en-GB" sz="1400" dirty="0" err="1">
                <a:latin typeface="Consolas"/>
                <a:ea typeface="Calibri"/>
                <a:cs typeface="Times New Roman"/>
              </a:rPr>
              <a:t>ul</a:t>
            </a:r>
            <a:r>
              <a:rPr lang="en-GB" sz="1400" dirty="0">
                <a:latin typeface="Consolas"/>
                <a:ea typeface="Calibri"/>
                <a:cs typeface="Times New Roman"/>
              </a:rPr>
              <a:t> </a:t>
            </a:r>
            <a:r>
              <a:rPr lang="en-GB" sz="1400" b="1" dirty="0">
                <a:solidFill>
                  <a:schemeClr val="accent2"/>
                </a:solidFill>
                <a:latin typeface="Consolas"/>
                <a:ea typeface="Calibri"/>
                <a:cs typeface="Times New Roman"/>
              </a:rPr>
              <a:t>class="</a:t>
            </a:r>
            <a:r>
              <a:rPr lang="en-GB" sz="1400" b="1" dirty="0" err="1">
                <a:solidFill>
                  <a:schemeClr val="accent2"/>
                </a:solidFill>
                <a:latin typeface="Consolas"/>
                <a:ea typeface="Calibri"/>
                <a:cs typeface="Times New Roman"/>
              </a:rPr>
              <a:t>nav</a:t>
            </a:r>
            <a:r>
              <a:rPr lang="en-GB" sz="1400" b="1" dirty="0">
                <a:solidFill>
                  <a:schemeClr val="accent2"/>
                </a:solidFill>
                <a:latin typeface="Consolas"/>
                <a:ea typeface="Calibri"/>
                <a:cs typeface="Times New Roman"/>
              </a:rPr>
              <a:t> </a:t>
            </a:r>
            <a:r>
              <a:rPr lang="en-GB" sz="1400" b="1" dirty="0" err="1">
                <a:solidFill>
                  <a:schemeClr val="accent2"/>
                </a:solidFill>
                <a:latin typeface="Consolas"/>
                <a:ea typeface="Calibri"/>
                <a:cs typeface="Times New Roman"/>
              </a:rPr>
              <a:t>navbar-nav</a:t>
            </a:r>
            <a:r>
              <a:rPr lang="en-GB" sz="1400" b="1" dirty="0">
                <a:solidFill>
                  <a:schemeClr val="accent2"/>
                </a:solidFill>
                <a:latin typeface="Consolas"/>
                <a:ea typeface="Calibri"/>
                <a:cs typeface="Times New Roman"/>
              </a:rPr>
              <a:t> </a:t>
            </a:r>
            <a:r>
              <a:rPr lang="en-GB" sz="1400" b="1" dirty="0" err="1">
                <a:solidFill>
                  <a:schemeClr val="accent2"/>
                </a:solidFill>
                <a:latin typeface="Consolas"/>
                <a:ea typeface="Calibri"/>
                <a:cs typeface="Times New Roman"/>
              </a:rPr>
              <a:t>navbar</a:t>
            </a:r>
            <a:r>
              <a:rPr lang="en-GB" sz="1400" b="1" dirty="0">
                <a:solidFill>
                  <a:schemeClr val="accent2"/>
                </a:solidFill>
                <a:latin typeface="Consolas"/>
                <a:ea typeface="Calibri"/>
                <a:cs typeface="Times New Roman"/>
              </a:rPr>
              <a:t>-right "&gt;</a:t>
            </a:r>
          </a:p>
          <a:p>
            <a:pPr>
              <a:lnSpc>
                <a:spcPct val="115000"/>
              </a:lnSpc>
              <a:tabLst>
                <a:tab pos="342900" algn="l"/>
                <a:tab pos="685800" algn="l"/>
                <a:tab pos="1028700" algn="l"/>
                <a:tab pos="1371600" algn="l"/>
                <a:tab pos="1714500" algn="l"/>
              </a:tabLst>
            </a:pPr>
            <a:r>
              <a:rPr lang="en-GB" sz="1400" dirty="0">
                <a:latin typeface="Consolas"/>
                <a:ea typeface="Calibri"/>
                <a:cs typeface="Times New Roman"/>
              </a:rPr>
              <a:t>		&lt;li </a:t>
            </a:r>
            <a:r>
              <a:rPr lang="en-GB" sz="1400" b="1" dirty="0">
                <a:solidFill>
                  <a:schemeClr val="accent2"/>
                </a:solidFill>
                <a:latin typeface="Consolas"/>
                <a:ea typeface="Calibri"/>
                <a:cs typeface="Times New Roman"/>
              </a:rPr>
              <a:t>class="active"</a:t>
            </a:r>
            <a:r>
              <a:rPr lang="en-GB" sz="1400" dirty="0">
                <a:latin typeface="Consolas"/>
                <a:ea typeface="Calibri"/>
                <a:cs typeface="Times New Roman"/>
              </a:rPr>
              <a:t>&gt;&lt;a </a:t>
            </a:r>
            <a:r>
              <a:rPr lang="en-GB" sz="1400" dirty="0" err="1">
                <a:latin typeface="Consolas"/>
                <a:ea typeface="Calibri"/>
                <a:cs typeface="Times New Roman"/>
              </a:rPr>
              <a:t>href</a:t>
            </a:r>
            <a:r>
              <a:rPr lang="en-GB" sz="1400" dirty="0">
                <a:latin typeface="Consolas"/>
                <a:ea typeface="Calibri"/>
                <a:cs typeface="Times New Roman"/>
              </a:rPr>
              <a:t>="page1.html"&gt;Page 1&lt;/a&gt;&lt;/li&gt;</a:t>
            </a:r>
          </a:p>
          <a:p>
            <a:pPr>
              <a:lnSpc>
                <a:spcPct val="115000"/>
              </a:lnSpc>
              <a:tabLst>
                <a:tab pos="342900" algn="l"/>
                <a:tab pos="685800" algn="l"/>
                <a:tab pos="1028700" algn="l"/>
                <a:tab pos="1371600" algn="l"/>
                <a:tab pos="1714500" algn="l"/>
              </a:tabLst>
            </a:pPr>
            <a:r>
              <a:rPr lang="en-GB" sz="1400" dirty="0">
                <a:latin typeface="Consolas"/>
                <a:ea typeface="Calibri"/>
                <a:cs typeface="Times New Roman"/>
              </a:rPr>
              <a:t>		&lt;li&gt;&lt;a </a:t>
            </a:r>
            <a:r>
              <a:rPr lang="en-GB" sz="1400" dirty="0" err="1">
                <a:latin typeface="Consolas"/>
                <a:ea typeface="Calibri"/>
                <a:cs typeface="Times New Roman"/>
              </a:rPr>
              <a:t>href</a:t>
            </a:r>
            <a:r>
              <a:rPr lang="en-GB" sz="1400" dirty="0">
                <a:latin typeface="Consolas"/>
                <a:ea typeface="Calibri"/>
                <a:cs typeface="Times New Roman"/>
              </a:rPr>
              <a:t>="page2.html"&gt;Page 2&lt;/a&gt;&lt;/li&gt; </a:t>
            </a:r>
          </a:p>
          <a:p>
            <a:pPr>
              <a:lnSpc>
                <a:spcPct val="115000"/>
              </a:lnSpc>
              <a:tabLst>
                <a:tab pos="342900" algn="l"/>
                <a:tab pos="685800" algn="l"/>
                <a:tab pos="1028700" algn="l"/>
                <a:tab pos="1371600" algn="l"/>
                <a:tab pos="1714500" algn="l"/>
              </a:tabLst>
            </a:pPr>
            <a:r>
              <a:rPr lang="en-GB" sz="1400" dirty="0">
                <a:latin typeface="Consolas"/>
                <a:ea typeface="Calibri"/>
                <a:cs typeface="Times New Roman"/>
              </a:rPr>
              <a:t>		&lt;li&gt;&lt;a </a:t>
            </a:r>
            <a:r>
              <a:rPr lang="en-GB" sz="1400" dirty="0" err="1">
                <a:latin typeface="Consolas"/>
                <a:ea typeface="Calibri"/>
                <a:cs typeface="Times New Roman"/>
              </a:rPr>
              <a:t>href</a:t>
            </a:r>
            <a:r>
              <a:rPr lang="en-GB" sz="1400" dirty="0">
                <a:latin typeface="Consolas"/>
                <a:ea typeface="Calibri"/>
                <a:cs typeface="Times New Roman"/>
              </a:rPr>
              <a:t>="page3.html"&gt;Page 3&lt;/a&gt;&lt;/li&gt; </a:t>
            </a:r>
          </a:p>
          <a:p>
            <a:pPr>
              <a:lnSpc>
                <a:spcPct val="115000"/>
              </a:lnSpc>
              <a:tabLst>
                <a:tab pos="342900" algn="l"/>
                <a:tab pos="685800" algn="l"/>
                <a:tab pos="1028700" algn="l"/>
                <a:tab pos="1371600" algn="l"/>
                <a:tab pos="1714500" algn="l"/>
              </a:tabLst>
            </a:pPr>
            <a:r>
              <a:rPr lang="en-GB" sz="1400" dirty="0">
                <a:latin typeface="Consolas"/>
                <a:ea typeface="Calibri"/>
                <a:cs typeface="Times New Roman"/>
              </a:rPr>
              <a:t>    &lt;/</a:t>
            </a:r>
            <a:r>
              <a:rPr lang="en-GB" sz="1400" dirty="0" err="1">
                <a:latin typeface="Consolas"/>
                <a:ea typeface="Calibri"/>
                <a:cs typeface="Times New Roman"/>
              </a:rPr>
              <a:t>ul</a:t>
            </a:r>
            <a:r>
              <a:rPr lang="en-GB" sz="1400" dirty="0">
                <a:latin typeface="Consolas"/>
                <a:ea typeface="Calibri"/>
                <a:cs typeface="Times New Roman"/>
              </a:rPr>
              <a:t>&gt;</a:t>
            </a:r>
          </a:p>
          <a:p>
            <a:pPr>
              <a:lnSpc>
                <a:spcPct val="115000"/>
              </a:lnSpc>
              <a:tabLst>
                <a:tab pos="342900" algn="l"/>
                <a:tab pos="685800" algn="l"/>
                <a:tab pos="1028700" algn="l"/>
                <a:tab pos="1371600" algn="l"/>
                <a:tab pos="1714500" algn="l"/>
              </a:tabLst>
            </a:pPr>
            <a:r>
              <a:rPr lang="en-GB" sz="1400" dirty="0">
                <a:latin typeface="Consolas"/>
                <a:ea typeface="Calibri"/>
                <a:cs typeface="Times New Roman"/>
              </a:rPr>
              <a:t>  &lt;/div&gt;</a:t>
            </a:r>
          </a:p>
          <a:p>
            <a:pPr>
              <a:lnSpc>
                <a:spcPct val="115000"/>
              </a:lnSpc>
              <a:tabLst>
                <a:tab pos="342900" algn="l"/>
                <a:tab pos="685800" algn="l"/>
                <a:tab pos="1028700" algn="l"/>
                <a:tab pos="1371600" algn="l"/>
                <a:tab pos="1714500" algn="l"/>
              </a:tabLst>
            </a:pPr>
            <a:r>
              <a:rPr lang="en-GB" sz="1400" dirty="0">
                <a:latin typeface="Consolas"/>
                <a:ea typeface="Calibri"/>
                <a:cs typeface="Times New Roman"/>
              </a:rPr>
              <a:t>&lt;/</a:t>
            </a:r>
            <a:r>
              <a:rPr lang="en-GB" sz="1400" dirty="0" err="1">
                <a:latin typeface="Consolas"/>
                <a:ea typeface="Calibri"/>
                <a:cs typeface="Times New Roman"/>
              </a:rPr>
              <a:t>nav</a:t>
            </a:r>
            <a:r>
              <a:rPr lang="en-GB" sz="1400" dirty="0">
                <a:latin typeface="Consolas"/>
                <a:ea typeface="Calibri"/>
                <a:cs typeface="Times New Roman"/>
              </a:rPr>
              <a:t>&gt;</a:t>
            </a:r>
          </a:p>
        </p:txBody>
      </p:sp>
    </p:spTree>
    <p:extLst>
      <p:ext uri="{BB962C8B-B14F-4D97-AF65-F5344CB8AC3E}">
        <p14:creationId xmlns:p14="http://schemas.microsoft.com/office/powerpoint/2010/main" val="55010800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Navigation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dirty="0"/>
              <a:t>Sera </a:t>
            </a:r>
            <a:r>
              <a:rPr lang="en-GB" dirty="0" err="1"/>
              <a:t>apresentado</a:t>
            </a:r>
            <a:r>
              <a:rPr lang="en-GB" dirty="0"/>
              <a:t> da </a:t>
            </a:r>
            <a:r>
              <a:rPr lang="en-GB" dirty="0" err="1"/>
              <a:t>seguinte</a:t>
            </a:r>
            <a:r>
              <a:rPr lang="en-GB" dirty="0"/>
              <a:t> </a:t>
            </a:r>
            <a:r>
              <a:rPr lang="en-GB" dirty="0" err="1"/>
              <a:t>dorma</a:t>
            </a:r>
            <a:r>
              <a:rPr lang="en-GB" dirty="0"/>
              <a:t>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dirty="0"/>
          </a:p>
          <a:p>
            <a:endParaRPr lang="en-GB" dirty="0"/>
          </a:p>
          <a:p>
            <a:pPr marL="342900" indent="-34290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dirty="0" err="1"/>
              <a:t>Quando</a:t>
            </a:r>
            <a:r>
              <a:rPr lang="en-GB" dirty="0"/>
              <a:t> </a:t>
            </a:r>
            <a:r>
              <a:rPr lang="en-GB" dirty="0" err="1"/>
              <a:t>mudarmos</a:t>
            </a:r>
            <a:r>
              <a:rPr lang="en-GB" dirty="0"/>
              <a:t> a </a:t>
            </a:r>
            <a:r>
              <a:rPr lang="en-GB" dirty="0" err="1"/>
              <a:t>classe</a:t>
            </a:r>
            <a:r>
              <a:rPr lang="en-GB" dirty="0"/>
              <a:t> a </a:t>
            </a:r>
            <a:r>
              <a:rPr lang="en-GB" dirty="0" err="1"/>
              <a:t>ficara</a:t>
            </a:r>
            <a:r>
              <a:rPr lang="en-GB" dirty="0"/>
              <a:t> </a:t>
            </a:r>
            <a:r>
              <a:rPr lang="en-GB" dirty="0" err="1"/>
              <a:t>assim</a:t>
            </a:r>
            <a:r>
              <a:rPr lang="en-GB" dirty="0"/>
              <a:t>: </a:t>
            </a:r>
          </a:p>
          <a:p>
            <a:pPr marL="342900" indent="-342900">
              <a:buFont typeface="Courier New" panose="02070309020205020404" pitchFamily="49" charset="0"/>
              <a:buChar char="o"/>
            </a:pPr>
            <a:r>
              <a:rPr lang="en-GB" dirty="0"/>
              <a:t>Pills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sz="1050" dirty="0"/>
          </a:p>
          <a:p>
            <a:pPr marL="342900" indent="-342900">
              <a:buFont typeface="Courier New" panose="02070309020205020404" pitchFamily="49" charset="0"/>
              <a:buChar char="o"/>
            </a:pPr>
            <a:r>
              <a:rPr lang="en-GB" dirty="0"/>
              <a:t>Tabs </a:t>
            </a: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lnSpcReduction="10000"/>
          </a:bodyPr>
          <a:lstStyle/>
          <a:p>
            <a:fld id="{8746D3AE-9A6B-4724-B938-46259D069CC8}" type="slidenum">
              <a:rPr lang="en-US" smtClean="0"/>
              <a:pPr/>
              <a:t>19</a:t>
            </a:fld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3"/>
          </p:nvPr>
        </p:nvSpPr>
        <p:spPr/>
        <p:txBody>
          <a:bodyPr>
            <a:normAutofit lnSpcReduction="10000"/>
          </a:bodyPr>
          <a:lstStyle/>
          <a:p>
            <a:r>
              <a:rPr lang="en-GB" dirty="0"/>
              <a:t>Pills and Tabs</a:t>
            </a:r>
          </a:p>
        </p:txBody>
      </p:sp>
      <p:sp>
        <p:nvSpPr>
          <p:cNvPr id="6" name="Rectangle 1"/>
          <p:cNvSpPr>
            <a:spLocks noChangeArrowheads="1"/>
          </p:cNvSpPr>
          <p:nvPr/>
        </p:nvSpPr>
        <p:spPr bwMode="auto">
          <a:xfrm>
            <a:off x="2133600" y="4870662"/>
            <a:ext cx="3124200" cy="340093"/>
          </a:xfrm>
          <a:prstGeom prst="rect">
            <a:avLst/>
          </a:prstGeom>
          <a:solidFill>
            <a:srgbClr val="F2F2F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>
              <a:lnSpc>
                <a:spcPct val="115000"/>
              </a:lnSpc>
              <a:tabLst>
                <a:tab pos="342900" algn="l"/>
                <a:tab pos="685800" algn="l"/>
                <a:tab pos="1028700" algn="l"/>
                <a:tab pos="1371600" algn="l"/>
                <a:tab pos="1714500" algn="l"/>
              </a:tabLst>
            </a:pPr>
            <a:r>
              <a:rPr lang="en-GB" sz="1400" dirty="0">
                <a:latin typeface="Consolas"/>
                <a:ea typeface="Calibri"/>
                <a:cs typeface="Times New Roman"/>
              </a:rPr>
              <a:t>&lt;</a:t>
            </a:r>
            <a:r>
              <a:rPr lang="en-GB" sz="1400" dirty="0" err="1">
                <a:latin typeface="Consolas"/>
                <a:ea typeface="Calibri"/>
                <a:cs typeface="Times New Roman"/>
              </a:rPr>
              <a:t>ul</a:t>
            </a:r>
            <a:r>
              <a:rPr lang="en-GB" sz="1400" dirty="0">
                <a:latin typeface="Consolas"/>
                <a:ea typeface="Calibri"/>
                <a:cs typeface="Times New Roman"/>
              </a:rPr>
              <a:t> </a:t>
            </a:r>
            <a:r>
              <a:rPr lang="en-GB" sz="1400" b="1" dirty="0">
                <a:solidFill>
                  <a:schemeClr val="accent2"/>
                </a:solidFill>
                <a:latin typeface="Consolas"/>
                <a:ea typeface="Calibri"/>
                <a:cs typeface="Times New Roman"/>
              </a:rPr>
              <a:t>class="</a:t>
            </a:r>
            <a:r>
              <a:rPr lang="en-GB" sz="1400" b="1" dirty="0" err="1">
                <a:solidFill>
                  <a:schemeClr val="accent2"/>
                </a:solidFill>
                <a:latin typeface="Consolas"/>
                <a:ea typeface="Calibri"/>
                <a:cs typeface="Times New Roman"/>
              </a:rPr>
              <a:t>nav</a:t>
            </a:r>
            <a:r>
              <a:rPr lang="en-GB" sz="1400" b="1" dirty="0">
                <a:solidFill>
                  <a:schemeClr val="accent2"/>
                </a:solidFill>
                <a:latin typeface="Consolas"/>
                <a:ea typeface="Calibri"/>
                <a:cs typeface="Times New Roman"/>
              </a:rPr>
              <a:t> </a:t>
            </a:r>
            <a:r>
              <a:rPr lang="en-GB" sz="1400" b="1" dirty="0" err="1">
                <a:solidFill>
                  <a:schemeClr val="accent2"/>
                </a:solidFill>
                <a:latin typeface="Consolas"/>
                <a:ea typeface="Calibri"/>
                <a:cs typeface="Times New Roman"/>
              </a:rPr>
              <a:t>nav</a:t>
            </a:r>
            <a:r>
              <a:rPr lang="en-GB" sz="1400" b="1" dirty="0">
                <a:solidFill>
                  <a:schemeClr val="accent2"/>
                </a:solidFill>
                <a:latin typeface="Consolas"/>
                <a:ea typeface="Calibri"/>
                <a:cs typeface="Times New Roman"/>
              </a:rPr>
              <a:t>-tabs"&gt;</a:t>
            </a:r>
          </a:p>
        </p:txBody>
      </p:sp>
      <p:sp>
        <p:nvSpPr>
          <p:cNvPr id="7" name="Rectangle 1"/>
          <p:cNvSpPr>
            <a:spLocks noChangeArrowheads="1"/>
          </p:cNvSpPr>
          <p:nvPr/>
        </p:nvSpPr>
        <p:spPr bwMode="auto">
          <a:xfrm>
            <a:off x="2040147" y="3909218"/>
            <a:ext cx="3124200" cy="340093"/>
          </a:xfrm>
          <a:prstGeom prst="rect">
            <a:avLst/>
          </a:prstGeom>
          <a:solidFill>
            <a:srgbClr val="F2F2F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>
              <a:lnSpc>
                <a:spcPct val="115000"/>
              </a:lnSpc>
              <a:tabLst>
                <a:tab pos="342900" algn="l"/>
                <a:tab pos="685800" algn="l"/>
                <a:tab pos="1028700" algn="l"/>
                <a:tab pos="1371600" algn="l"/>
                <a:tab pos="1714500" algn="l"/>
              </a:tabLst>
            </a:pPr>
            <a:r>
              <a:rPr lang="en-GB" sz="1400" dirty="0">
                <a:latin typeface="Consolas"/>
                <a:ea typeface="Calibri"/>
                <a:cs typeface="Times New Roman"/>
              </a:rPr>
              <a:t>&lt;</a:t>
            </a:r>
            <a:r>
              <a:rPr lang="en-GB" sz="1400" dirty="0" err="1">
                <a:latin typeface="Consolas"/>
                <a:ea typeface="Calibri"/>
                <a:cs typeface="Times New Roman"/>
              </a:rPr>
              <a:t>ul</a:t>
            </a:r>
            <a:r>
              <a:rPr lang="en-GB" sz="1400" dirty="0">
                <a:latin typeface="Consolas"/>
                <a:ea typeface="Calibri"/>
                <a:cs typeface="Times New Roman"/>
              </a:rPr>
              <a:t> </a:t>
            </a:r>
            <a:r>
              <a:rPr lang="en-GB" sz="1400" b="1" dirty="0">
                <a:solidFill>
                  <a:schemeClr val="accent2"/>
                </a:solidFill>
                <a:latin typeface="Consolas"/>
                <a:ea typeface="Calibri"/>
                <a:cs typeface="Times New Roman"/>
              </a:rPr>
              <a:t>class="</a:t>
            </a:r>
            <a:r>
              <a:rPr lang="en-GB" sz="1400" b="1" dirty="0" err="1">
                <a:solidFill>
                  <a:schemeClr val="accent2"/>
                </a:solidFill>
                <a:latin typeface="Consolas"/>
                <a:ea typeface="Calibri"/>
                <a:cs typeface="Times New Roman"/>
              </a:rPr>
              <a:t>nav</a:t>
            </a:r>
            <a:r>
              <a:rPr lang="en-GB" sz="1400" b="1" dirty="0">
                <a:solidFill>
                  <a:schemeClr val="accent2"/>
                </a:solidFill>
                <a:latin typeface="Consolas"/>
                <a:ea typeface="Calibri"/>
                <a:cs typeface="Times New Roman"/>
              </a:rPr>
              <a:t> </a:t>
            </a:r>
            <a:r>
              <a:rPr lang="en-GB" sz="1400" b="1" dirty="0" err="1">
                <a:solidFill>
                  <a:schemeClr val="accent2"/>
                </a:solidFill>
                <a:latin typeface="Consolas"/>
                <a:ea typeface="Calibri"/>
                <a:cs typeface="Times New Roman"/>
              </a:rPr>
              <a:t>nav</a:t>
            </a:r>
            <a:r>
              <a:rPr lang="en-GB" sz="1400" b="1" dirty="0">
                <a:solidFill>
                  <a:schemeClr val="accent2"/>
                </a:solidFill>
                <a:latin typeface="Consolas"/>
                <a:ea typeface="Calibri"/>
                <a:cs typeface="Times New Roman"/>
              </a:rPr>
              <a:t>-pills"&gt;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"/>
          <a:srcRect l="954" t="13412" r="-536" b="68182"/>
          <a:stretch/>
        </p:blipFill>
        <p:spPr>
          <a:xfrm>
            <a:off x="457200" y="2227183"/>
            <a:ext cx="7958138" cy="92566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3"/>
          <a:srcRect l="62396" t="14552" r="3277" b="72727"/>
          <a:stretch/>
        </p:blipFill>
        <p:spPr>
          <a:xfrm>
            <a:off x="5486400" y="3867302"/>
            <a:ext cx="2743201" cy="639763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4"/>
          <a:srcRect l="66209" t="14552" r="1907" b="74394"/>
          <a:stretch/>
        </p:blipFill>
        <p:spPr>
          <a:xfrm>
            <a:off x="5584030" y="4874975"/>
            <a:ext cx="2547939" cy="5559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538094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Dropdown Links Menu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646237"/>
            <a:ext cx="7620000" cy="4525963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Navigation bars </a:t>
            </a:r>
            <a:r>
              <a:rPr lang="en-US" dirty="0" err="1"/>
              <a:t>tambem</a:t>
            </a:r>
            <a:r>
              <a:rPr lang="en-US" dirty="0"/>
              <a:t> </a:t>
            </a:r>
            <a:r>
              <a:rPr lang="en-US" dirty="0" err="1"/>
              <a:t>podem</a:t>
            </a:r>
            <a:r>
              <a:rPr lang="en-US" dirty="0"/>
              <a:t> </a:t>
            </a:r>
            <a:r>
              <a:rPr lang="en-US" dirty="0" err="1"/>
              <a:t>conter</a:t>
            </a:r>
            <a:r>
              <a:rPr lang="en-US" dirty="0"/>
              <a:t> dropdown menus. Para </a:t>
            </a:r>
            <a:r>
              <a:rPr lang="en-US" dirty="0" err="1"/>
              <a:t>adicionar</a:t>
            </a:r>
            <a:r>
              <a:rPr lang="en-US" dirty="0"/>
              <a:t> um drop down list </a:t>
            </a:r>
            <a:r>
              <a:rPr lang="en-US" dirty="0" err="1"/>
              <a:t>em</a:t>
            </a:r>
            <a:r>
              <a:rPr lang="en-US" dirty="0"/>
              <a:t> um link: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dirty="0" err="1"/>
              <a:t>Adicionando</a:t>
            </a:r>
            <a:r>
              <a:rPr lang="en-GB" dirty="0"/>
              <a:t> a </a:t>
            </a:r>
            <a:r>
              <a:rPr lang="en-GB" dirty="0" err="1"/>
              <a:t>classe</a:t>
            </a:r>
            <a:r>
              <a:rPr lang="en-GB" dirty="0"/>
              <a:t> </a:t>
            </a:r>
            <a:r>
              <a:rPr lang="en-GB" sz="2200" dirty="0">
                <a:latin typeface="Courier New" panose="02070309020205020404" pitchFamily="49" charset="0"/>
                <a:cs typeface="Courier New" panose="02070309020205020404" pitchFamily="49" charset="0"/>
              </a:rPr>
              <a:t>dropdown-toggle</a:t>
            </a:r>
            <a:r>
              <a:rPr lang="en-GB" dirty="0"/>
              <a:t>;  e um </a:t>
            </a:r>
            <a:r>
              <a:rPr lang="en-GB" dirty="0" err="1"/>
              <a:t>atributo</a:t>
            </a:r>
            <a:r>
              <a:rPr lang="en-GB" dirty="0"/>
              <a:t> </a:t>
            </a:r>
            <a:r>
              <a:rPr lang="en-GB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data-toggle="dropdown"</a:t>
            </a:r>
            <a:r>
              <a:rPr lang="en-GB" dirty="0"/>
              <a:t> e </a:t>
            </a:r>
            <a:r>
              <a:rPr lang="en-GB" dirty="0" err="1"/>
              <a:t>uma</a:t>
            </a:r>
            <a:r>
              <a:rPr lang="en-GB" dirty="0"/>
              <a:t> </a:t>
            </a:r>
            <a:r>
              <a:rPr lang="en-GB" sz="2200" dirty="0">
                <a:latin typeface="Courier New" panose="02070309020205020404" pitchFamily="49" charset="0"/>
                <a:cs typeface="Courier New" panose="02070309020205020404" pitchFamily="49" charset="0"/>
              </a:rPr>
              <a:t>span</a:t>
            </a:r>
            <a:r>
              <a:rPr lang="en-GB" dirty="0"/>
              <a:t> com a </a:t>
            </a:r>
            <a:r>
              <a:rPr lang="en-GB" dirty="0" err="1"/>
              <a:t>classe</a:t>
            </a:r>
            <a:r>
              <a:rPr lang="en-GB" dirty="0"/>
              <a:t> </a:t>
            </a:r>
            <a:r>
              <a:rPr lang="en-GB" sz="2200" dirty="0">
                <a:latin typeface="Courier New" panose="02070309020205020404" pitchFamily="49" charset="0"/>
                <a:cs typeface="Courier New" panose="02070309020205020404" pitchFamily="49" charset="0"/>
              </a:rPr>
              <a:t>caret</a:t>
            </a:r>
            <a:r>
              <a:rPr lang="en-GB" dirty="0"/>
              <a:t> para </a:t>
            </a:r>
            <a:r>
              <a:rPr lang="en-GB" dirty="0" err="1"/>
              <a:t>fazer</a:t>
            </a:r>
            <a:r>
              <a:rPr lang="en-GB" dirty="0"/>
              <a:t> o link.</a:t>
            </a:r>
          </a:p>
          <a:p>
            <a:pPr marL="457200" indent="-457200">
              <a:buFont typeface="+mj-lt"/>
              <a:buAutoNum type="arabicPeriod"/>
            </a:pPr>
            <a:r>
              <a:rPr lang="en-GB" dirty="0"/>
              <a:t> </a:t>
            </a:r>
            <a:r>
              <a:rPr lang="en-GB" dirty="0" err="1"/>
              <a:t>Adicionando</a:t>
            </a:r>
            <a:r>
              <a:rPr lang="en-GB" dirty="0"/>
              <a:t> a </a:t>
            </a:r>
            <a:r>
              <a:rPr lang="en-GB" dirty="0" err="1"/>
              <a:t>classe</a:t>
            </a:r>
            <a:r>
              <a:rPr lang="en-GB" dirty="0"/>
              <a:t> </a:t>
            </a:r>
            <a:r>
              <a:rPr lang="en-GB" sz="2200" dirty="0">
                <a:latin typeface="Courier New" panose="02070309020205020404" pitchFamily="49" charset="0"/>
                <a:cs typeface="Courier New" panose="02070309020205020404" pitchFamily="49" charset="0"/>
              </a:rPr>
              <a:t>dropdown-menu</a:t>
            </a:r>
            <a:r>
              <a:rPr lang="en-GB" dirty="0"/>
              <a:t> para </a:t>
            </a:r>
            <a:r>
              <a:rPr lang="en-GB" dirty="0" err="1"/>
              <a:t>adicionar</a:t>
            </a:r>
            <a:r>
              <a:rPr lang="en-GB" dirty="0"/>
              <a:t> </a:t>
            </a:r>
            <a:r>
              <a:rPr lang="en-GB" dirty="0" err="1"/>
              <a:t>os</a:t>
            </a:r>
            <a:r>
              <a:rPr lang="en-GB" dirty="0"/>
              <a:t> </a:t>
            </a:r>
            <a:r>
              <a:rPr lang="en-GB" dirty="0" err="1"/>
              <a:t>itens</a:t>
            </a:r>
            <a:r>
              <a:rPr lang="en-GB" dirty="0"/>
              <a:t> do drop down.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lnSpcReduction="10000"/>
          </a:bodyPr>
          <a:lstStyle/>
          <a:p>
            <a:fld id="{8746D3AE-9A6B-4724-B938-46259D069CC8}" type="slidenum">
              <a:rPr lang="en-US" smtClean="0"/>
              <a:pPr/>
              <a:t>20</a:t>
            </a:fld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/>
        <p:txBody>
          <a:bodyPr>
            <a:normAutofit lnSpcReduction="10000"/>
          </a:bodyPr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9538230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Dropdown Links Menu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lnSpcReduction="10000"/>
          </a:bodyPr>
          <a:lstStyle/>
          <a:p>
            <a:fld id="{8746D3AE-9A6B-4724-B938-46259D069CC8}" type="slidenum">
              <a:rPr lang="en-US" smtClean="0"/>
              <a:pPr/>
              <a:t>21</a:t>
            </a:fld>
            <a:endParaRPr lang="en-US"/>
          </a:p>
        </p:txBody>
      </p:sp>
      <p:sp>
        <p:nvSpPr>
          <p:cNvPr id="6" name="Rectangle 1"/>
          <p:cNvSpPr>
            <a:spLocks noChangeArrowheads="1"/>
          </p:cNvSpPr>
          <p:nvPr/>
        </p:nvSpPr>
        <p:spPr bwMode="auto">
          <a:xfrm>
            <a:off x="533400" y="3581400"/>
            <a:ext cx="7924800" cy="2322174"/>
          </a:xfrm>
          <a:prstGeom prst="rect">
            <a:avLst/>
          </a:prstGeom>
          <a:solidFill>
            <a:srgbClr val="F2F2F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>
              <a:lnSpc>
                <a:spcPct val="115000"/>
              </a:lnSpc>
              <a:tabLst>
                <a:tab pos="342900" algn="l"/>
                <a:tab pos="685800" algn="l"/>
                <a:tab pos="1028700" algn="l"/>
                <a:tab pos="1371600" algn="l"/>
                <a:tab pos="1714500" algn="l"/>
              </a:tabLst>
            </a:pPr>
            <a:r>
              <a:rPr lang="en-GB" sz="1400" dirty="0">
                <a:latin typeface="Consolas"/>
                <a:ea typeface="Calibri"/>
                <a:cs typeface="Times New Roman"/>
              </a:rPr>
              <a:t>&lt;li </a:t>
            </a:r>
            <a:r>
              <a:rPr lang="en-GB" sz="1400" b="1" dirty="0">
                <a:solidFill>
                  <a:schemeClr val="accent2"/>
                </a:solidFill>
                <a:latin typeface="Consolas"/>
                <a:ea typeface="Calibri"/>
                <a:cs typeface="Times New Roman"/>
              </a:rPr>
              <a:t>class="dropdown"</a:t>
            </a:r>
            <a:r>
              <a:rPr lang="en-GB" sz="1400" dirty="0">
                <a:latin typeface="Consolas"/>
                <a:ea typeface="Calibri"/>
                <a:cs typeface="Times New Roman"/>
              </a:rPr>
              <a:t>&gt;</a:t>
            </a:r>
          </a:p>
          <a:p>
            <a:pPr>
              <a:lnSpc>
                <a:spcPct val="115000"/>
              </a:lnSpc>
              <a:tabLst>
                <a:tab pos="342900" algn="l"/>
                <a:tab pos="685800" algn="l"/>
                <a:tab pos="1028700" algn="l"/>
                <a:tab pos="1371600" algn="l"/>
                <a:tab pos="1714500" algn="l"/>
              </a:tabLst>
            </a:pPr>
            <a:r>
              <a:rPr lang="en-GB" sz="1400" dirty="0">
                <a:latin typeface="Consolas"/>
                <a:ea typeface="Calibri"/>
                <a:cs typeface="Times New Roman"/>
              </a:rPr>
              <a:t> &lt;a </a:t>
            </a:r>
            <a:r>
              <a:rPr lang="en-GB" sz="1400" b="1" dirty="0">
                <a:solidFill>
                  <a:schemeClr val="accent2"/>
                </a:solidFill>
                <a:latin typeface="Consolas"/>
                <a:ea typeface="Calibri"/>
                <a:cs typeface="Times New Roman"/>
              </a:rPr>
              <a:t>class="dropdown-toggle"</a:t>
            </a:r>
            <a:r>
              <a:rPr lang="en-GB" sz="1400" dirty="0">
                <a:latin typeface="Consolas"/>
                <a:ea typeface="Calibri"/>
                <a:cs typeface="Times New Roman"/>
              </a:rPr>
              <a:t> </a:t>
            </a:r>
            <a:r>
              <a:rPr lang="en-GB" sz="1400" b="1" dirty="0">
                <a:solidFill>
                  <a:schemeClr val="accent2"/>
                </a:solidFill>
                <a:latin typeface="Consolas"/>
                <a:ea typeface="Calibri"/>
                <a:cs typeface="Times New Roman"/>
              </a:rPr>
              <a:t>data-toggle="dropdown"</a:t>
            </a:r>
            <a:r>
              <a:rPr lang="en-GB" sz="1400" dirty="0">
                <a:latin typeface="Consolas"/>
                <a:ea typeface="Calibri"/>
                <a:cs typeface="Times New Roman"/>
              </a:rPr>
              <a:t> </a:t>
            </a:r>
            <a:r>
              <a:rPr lang="en-GB" sz="1400" dirty="0" err="1">
                <a:latin typeface="Consolas"/>
                <a:ea typeface="Calibri"/>
                <a:cs typeface="Times New Roman"/>
              </a:rPr>
              <a:t>href</a:t>
            </a:r>
            <a:r>
              <a:rPr lang="en-GB" sz="1400" dirty="0">
                <a:latin typeface="Consolas"/>
                <a:ea typeface="Calibri"/>
                <a:cs typeface="Times New Roman"/>
              </a:rPr>
              <a:t>="#"&gt;Page 1</a:t>
            </a:r>
          </a:p>
          <a:p>
            <a:pPr>
              <a:lnSpc>
                <a:spcPct val="115000"/>
              </a:lnSpc>
              <a:tabLst>
                <a:tab pos="342900" algn="l"/>
                <a:tab pos="685800" algn="l"/>
                <a:tab pos="1028700" algn="l"/>
                <a:tab pos="1371600" algn="l"/>
                <a:tab pos="1714500" algn="l"/>
              </a:tabLst>
            </a:pPr>
            <a:r>
              <a:rPr lang="en-GB" sz="1400" dirty="0">
                <a:latin typeface="Consolas"/>
                <a:ea typeface="Calibri"/>
                <a:cs typeface="Times New Roman"/>
              </a:rPr>
              <a:t>        </a:t>
            </a:r>
            <a:r>
              <a:rPr lang="en-GB" sz="1400" b="1" dirty="0">
                <a:solidFill>
                  <a:schemeClr val="accent2"/>
                </a:solidFill>
                <a:latin typeface="Consolas"/>
                <a:ea typeface="Calibri"/>
                <a:cs typeface="Times New Roman"/>
              </a:rPr>
              <a:t>&lt;span class="caret"&gt;&lt;/span&gt;</a:t>
            </a:r>
            <a:r>
              <a:rPr lang="en-GB" sz="1400" dirty="0">
                <a:latin typeface="Consolas"/>
                <a:ea typeface="Calibri"/>
                <a:cs typeface="Times New Roman"/>
              </a:rPr>
              <a:t>&lt;/a&gt;</a:t>
            </a:r>
          </a:p>
          <a:p>
            <a:pPr>
              <a:lnSpc>
                <a:spcPct val="115000"/>
              </a:lnSpc>
              <a:tabLst>
                <a:tab pos="342900" algn="l"/>
                <a:tab pos="685800" algn="l"/>
                <a:tab pos="1028700" algn="l"/>
                <a:tab pos="1371600" algn="l"/>
                <a:tab pos="1714500" algn="l"/>
              </a:tabLst>
            </a:pPr>
            <a:r>
              <a:rPr lang="en-GB" sz="1400" dirty="0">
                <a:latin typeface="Consolas"/>
                <a:ea typeface="Calibri"/>
                <a:cs typeface="Times New Roman"/>
              </a:rPr>
              <a:t>        &lt;</a:t>
            </a:r>
            <a:r>
              <a:rPr lang="en-GB" sz="1400" dirty="0" err="1">
                <a:latin typeface="Consolas"/>
                <a:ea typeface="Calibri"/>
                <a:cs typeface="Times New Roman"/>
              </a:rPr>
              <a:t>ul</a:t>
            </a:r>
            <a:r>
              <a:rPr lang="en-GB" sz="1400" dirty="0">
                <a:latin typeface="Consolas"/>
                <a:ea typeface="Calibri"/>
                <a:cs typeface="Times New Roman"/>
              </a:rPr>
              <a:t> </a:t>
            </a:r>
            <a:r>
              <a:rPr lang="en-GB" sz="1400" b="1" dirty="0">
                <a:solidFill>
                  <a:schemeClr val="accent2"/>
                </a:solidFill>
                <a:latin typeface="Consolas"/>
                <a:ea typeface="Calibri"/>
                <a:cs typeface="Times New Roman"/>
              </a:rPr>
              <a:t>class="dropdown-menu"</a:t>
            </a:r>
            <a:r>
              <a:rPr lang="en-GB" sz="1400" dirty="0">
                <a:latin typeface="Consolas"/>
                <a:ea typeface="Calibri"/>
                <a:cs typeface="Times New Roman"/>
              </a:rPr>
              <a:t>&gt;</a:t>
            </a:r>
          </a:p>
          <a:p>
            <a:pPr>
              <a:lnSpc>
                <a:spcPct val="115000"/>
              </a:lnSpc>
              <a:tabLst>
                <a:tab pos="342900" algn="l"/>
                <a:tab pos="685800" algn="l"/>
                <a:tab pos="1028700" algn="l"/>
                <a:tab pos="1371600" algn="l"/>
                <a:tab pos="1714500" algn="l"/>
              </a:tabLst>
            </a:pPr>
            <a:r>
              <a:rPr lang="en-GB" sz="1400" dirty="0">
                <a:latin typeface="Consolas"/>
                <a:ea typeface="Calibri"/>
                <a:cs typeface="Times New Roman"/>
              </a:rPr>
              <a:t>          &lt;li&gt;&lt;a </a:t>
            </a:r>
            <a:r>
              <a:rPr lang="en-GB" sz="1400" dirty="0" err="1">
                <a:latin typeface="Consolas"/>
                <a:ea typeface="Calibri"/>
                <a:cs typeface="Times New Roman"/>
              </a:rPr>
              <a:t>href</a:t>
            </a:r>
            <a:r>
              <a:rPr lang="en-GB" sz="1400" dirty="0">
                <a:latin typeface="Consolas"/>
                <a:ea typeface="Calibri"/>
                <a:cs typeface="Times New Roman"/>
              </a:rPr>
              <a:t>="#"&gt;Page 1-1&lt;/a&gt;&lt;/li&gt;</a:t>
            </a:r>
          </a:p>
          <a:p>
            <a:pPr>
              <a:lnSpc>
                <a:spcPct val="115000"/>
              </a:lnSpc>
              <a:tabLst>
                <a:tab pos="342900" algn="l"/>
                <a:tab pos="685800" algn="l"/>
                <a:tab pos="1028700" algn="l"/>
                <a:tab pos="1371600" algn="l"/>
                <a:tab pos="1714500" algn="l"/>
              </a:tabLst>
            </a:pPr>
            <a:r>
              <a:rPr lang="en-GB" sz="1400" dirty="0">
                <a:latin typeface="Consolas"/>
                <a:ea typeface="Calibri"/>
                <a:cs typeface="Times New Roman"/>
              </a:rPr>
              <a:t>          &lt;li&gt;&lt;a </a:t>
            </a:r>
            <a:r>
              <a:rPr lang="en-GB" sz="1400" dirty="0" err="1">
                <a:latin typeface="Consolas"/>
                <a:ea typeface="Calibri"/>
                <a:cs typeface="Times New Roman"/>
              </a:rPr>
              <a:t>href</a:t>
            </a:r>
            <a:r>
              <a:rPr lang="en-GB" sz="1400" dirty="0">
                <a:latin typeface="Consolas"/>
                <a:ea typeface="Calibri"/>
                <a:cs typeface="Times New Roman"/>
              </a:rPr>
              <a:t>="#"&gt;Page 1-2&lt;/a&gt;&lt;/li&gt;</a:t>
            </a:r>
          </a:p>
          <a:p>
            <a:pPr>
              <a:lnSpc>
                <a:spcPct val="115000"/>
              </a:lnSpc>
              <a:tabLst>
                <a:tab pos="342900" algn="l"/>
                <a:tab pos="685800" algn="l"/>
                <a:tab pos="1028700" algn="l"/>
                <a:tab pos="1371600" algn="l"/>
                <a:tab pos="1714500" algn="l"/>
              </a:tabLst>
            </a:pPr>
            <a:r>
              <a:rPr lang="en-GB" sz="1400" dirty="0">
                <a:latin typeface="Consolas"/>
                <a:ea typeface="Calibri"/>
                <a:cs typeface="Times New Roman"/>
              </a:rPr>
              <a:t>          &lt;li&gt;&lt;a </a:t>
            </a:r>
            <a:r>
              <a:rPr lang="en-GB" sz="1400" dirty="0" err="1">
                <a:latin typeface="Consolas"/>
                <a:ea typeface="Calibri"/>
                <a:cs typeface="Times New Roman"/>
              </a:rPr>
              <a:t>href</a:t>
            </a:r>
            <a:r>
              <a:rPr lang="en-GB" sz="1400" dirty="0">
                <a:latin typeface="Consolas"/>
                <a:ea typeface="Calibri"/>
                <a:cs typeface="Times New Roman"/>
              </a:rPr>
              <a:t>="#"&gt;Page 1-3&lt;/a&gt;&lt;/li&gt; </a:t>
            </a:r>
          </a:p>
          <a:p>
            <a:pPr>
              <a:lnSpc>
                <a:spcPct val="115000"/>
              </a:lnSpc>
              <a:tabLst>
                <a:tab pos="342900" algn="l"/>
                <a:tab pos="685800" algn="l"/>
                <a:tab pos="1028700" algn="l"/>
                <a:tab pos="1371600" algn="l"/>
                <a:tab pos="1714500" algn="l"/>
              </a:tabLst>
            </a:pPr>
            <a:r>
              <a:rPr lang="en-GB" sz="1400" dirty="0">
                <a:latin typeface="Consolas"/>
                <a:ea typeface="Calibri"/>
                <a:cs typeface="Times New Roman"/>
              </a:rPr>
              <a:t>        &lt;/</a:t>
            </a:r>
            <a:r>
              <a:rPr lang="en-GB" sz="1400" dirty="0" err="1">
                <a:latin typeface="Consolas"/>
                <a:ea typeface="Calibri"/>
                <a:cs typeface="Times New Roman"/>
              </a:rPr>
              <a:t>ul</a:t>
            </a:r>
            <a:r>
              <a:rPr lang="en-GB" sz="1400" dirty="0">
                <a:latin typeface="Consolas"/>
                <a:ea typeface="Calibri"/>
                <a:cs typeface="Times New Roman"/>
              </a:rPr>
              <a:t>&gt;</a:t>
            </a:r>
          </a:p>
          <a:p>
            <a:pPr>
              <a:lnSpc>
                <a:spcPct val="115000"/>
              </a:lnSpc>
              <a:tabLst>
                <a:tab pos="342900" algn="l"/>
                <a:tab pos="685800" algn="l"/>
                <a:tab pos="1028700" algn="l"/>
                <a:tab pos="1371600" algn="l"/>
                <a:tab pos="1714500" algn="l"/>
              </a:tabLst>
            </a:pPr>
            <a:r>
              <a:rPr lang="en-GB" sz="1400" dirty="0">
                <a:latin typeface="Consolas"/>
                <a:ea typeface="Calibri"/>
                <a:cs typeface="Times New Roman"/>
              </a:rPr>
              <a:t> &lt;/li&gt;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2"/>
          <a:srcRect l="55037" t="29292" r="60" b="1783"/>
          <a:stretch/>
        </p:blipFill>
        <p:spPr>
          <a:xfrm>
            <a:off x="2286000" y="1600200"/>
            <a:ext cx="3376612" cy="152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974636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err="1"/>
              <a:t>Dropdowns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pt-BR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&lt;</a:t>
            </a:r>
            <a:r>
              <a:rPr lang="pt-BR" sz="2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div</a:t>
            </a:r>
            <a:r>
              <a:rPr lang="pt-BR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t-BR" sz="2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class</a:t>
            </a:r>
            <a:r>
              <a:rPr lang="pt-BR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="</a:t>
            </a:r>
            <a:r>
              <a:rPr lang="pt-BR" sz="2000" dirty="0" err="1">
                <a:solidFill>
                  <a:srgbClr val="FFC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dropdown</a:t>
            </a:r>
            <a:r>
              <a:rPr lang="pt-BR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"&gt;</a:t>
            </a:r>
          </a:p>
          <a:p>
            <a:pPr marL="0" indent="0">
              <a:buNone/>
            </a:pPr>
            <a:r>
              <a:rPr lang="pt-BR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  &lt;</a:t>
            </a:r>
            <a:r>
              <a:rPr lang="pt-BR" sz="2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button</a:t>
            </a:r>
            <a:r>
              <a:rPr lang="pt-BR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t-BR" sz="2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type</a:t>
            </a:r>
            <a:r>
              <a:rPr lang="pt-BR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="</a:t>
            </a:r>
            <a:r>
              <a:rPr lang="pt-BR" sz="2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button</a:t>
            </a:r>
            <a:r>
              <a:rPr lang="pt-BR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" </a:t>
            </a:r>
            <a:r>
              <a:rPr lang="pt-BR" sz="2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class</a:t>
            </a:r>
            <a:r>
              <a:rPr lang="pt-BR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="</a:t>
            </a:r>
            <a:r>
              <a:rPr lang="pt-BR" sz="2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btn</a:t>
            </a:r>
            <a:r>
              <a:rPr lang="pt-BR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t-BR" sz="2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btn-primary</a:t>
            </a:r>
            <a:r>
              <a:rPr lang="pt-BR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t-BR" sz="2000" dirty="0" err="1">
                <a:solidFill>
                  <a:srgbClr val="00B05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dropdown-toggle</a:t>
            </a:r>
            <a:r>
              <a:rPr lang="pt-BR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" data-</a:t>
            </a:r>
            <a:r>
              <a:rPr lang="pt-BR" sz="2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toggle</a:t>
            </a:r>
            <a:r>
              <a:rPr lang="pt-BR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="</a:t>
            </a:r>
            <a:r>
              <a:rPr lang="pt-BR" sz="2000" dirty="0" err="1">
                <a:solidFill>
                  <a:srgbClr val="00B0F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dropdown</a:t>
            </a:r>
            <a:r>
              <a:rPr lang="pt-BR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"&gt;</a:t>
            </a:r>
          </a:p>
          <a:p>
            <a:pPr marL="0" indent="0">
              <a:buNone/>
            </a:pPr>
            <a:r>
              <a:rPr lang="pt-BR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pt-BR" sz="2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Dropdown</a:t>
            </a:r>
            <a:r>
              <a:rPr lang="pt-BR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t-BR" sz="2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button</a:t>
            </a:r>
            <a:endParaRPr lang="pt-BR" sz="20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pt-BR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  &lt;/</a:t>
            </a:r>
            <a:r>
              <a:rPr lang="pt-BR" sz="2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button</a:t>
            </a:r>
            <a:r>
              <a:rPr lang="pt-BR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&gt;</a:t>
            </a:r>
          </a:p>
          <a:p>
            <a:pPr marL="0" indent="0">
              <a:buNone/>
            </a:pPr>
            <a:r>
              <a:rPr lang="pt-BR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  &lt;</a:t>
            </a:r>
            <a:r>
              <a:rPr lang="pt-BR" sz="2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div</a:t>
            </a:r>
            <a:r>
              <a:rPr lang="pt-BR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t-BR" sz="2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class</a:t>
            </a:r>
            <a:r>
              <a:rPr lang="pt-BR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="</a:t>
            </a:r>
            <a:r>
              <a:rPr lang="pt-BR" sz="2000" dirty="0" err="1">
                <a:solidFill>
                  <a:schemeClr val="accent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dropdown</a:t>
            </a:r>
            <a:r>
              <a:rPr lang="pt-BR" sz="2000" dirty="0">
                <a:solidFill>
                  <a:schemeClr val="accent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-menu</a:t>
            </a:r>
            <a:r>
              <a:rPr lang="pt-BR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"&gt;</a:t>
            </a:r>
          </a:p>
          <a:p>
            <a:pPr marL="0" indent="0">
              <a:buNone/>
            </a:pPr>
            <a:r>
              <a:rPr lang="pt-BR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    &lt;a </a:t>
            </a:r>
            <a:r>
              <a:rPr lang="pt-BR" sz="2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class</a:t>
            </a:r>
            <a:r>
              <a:rPr lang="pt-BR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="</a:t>
            </a:r>
            <a:r>
              <a:rPr lang="pt-BR" sz="2000" dirty="0" err="1">
                <a:solidFill>
                  <a:schemeClr val="accent6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dropdown</a:t>
            </a:r>
            <a:r>
              <a:rPr lang="pt-BR" sz="2000" dirty="0">
                <a:solidFill>
                  <a:schemeClr val="accent6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-item</a:t>
            </a:r>
            <a:r>
              <a:rPr lang="pt-BR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" </a:t>
            </a:r>
            <a:r>
              <a:rPr lang="pt-BR" sz="2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href</a:t>
            </a:r>
            <a:r>
              <a:rPr lang="pt-BR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="#"&gt;Link 1&lt;/a&gt;</a:t>
            </a:r>
          </a:p>
          <a:p>
            <a:pPr marL="0" indent="0">
              <a:buNone/>
            </a:pPr>
            <a:r>
              <a:rPr lang="pt-BR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    &lt;a </a:t>
            </a:r>
            <a:r>
              <a:rPr lang="pt-BR" sz="2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class</a:t>
            </a:r>
            <a:r>
              <a:rPr lang="pt-BR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="</a:t>
            </a:r>
            <a:r>
              <a:rPr lang="pt-BR" sz="2000" dirty="0" err="1">
                <a:solidFill>
                  <a:schemeClr val="accent6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dropdown</a:t>
            </a:r>
            <a:r>
              <a:rPr lang="pt-BR" sz="2000" dirty="0">
                <a:solidFill>
                  <a:schemeClr val="accent6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-item</a:t>
            </a:r>
            <a:r>
              <a:rPr lang="pt-BR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" </a:t>
            </a:r>
            <a:r>
              <a:rPr lang="pt-BR" sz="2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href</a:t>
            </a:r>
            <a:r>
              <a:rPr lang="pt-BR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="#"&gt;Link 2&lt;/a&gt;</a:t>
            </a:r>
          </a:p>
          <a:p>
            <a:pPr marL="0" indent="0">
              <a:buNone/>
            </a:pPr>
            <a:r>
              <a:rPr lang="pt-BR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    &lt;a </a:t>
            </a:r>
            <a:r>
              <a:rPr lang="pt-BR" sz="2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class</a:t>
            </a:r>
            <a:r>
              <a:rPr lang="pt-BR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="</a:t>
            </a:r>
            <a:r>
              <a:rPr lang="pt-BR" sz="2000" dirty="0" err="1">
                <a:solidFill>
                  <a:schemeClr val="accent6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dropdown</a:t>
            </a:r>
            <a:r>
              <a:rPr lang="pt-BR" sz="2000" dirty="0">
                <a:solidFill>
                  <a:schemeClr val="accent6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-item</a:t>
            </a:r>
            <a:r>
              <a:rPr lang="pt-BR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" </a:t>
            </a:r>
            <a:r>
              <a:rPr lang="pt-BR" sz="2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href</a:t>
            </a:r>
            <a:r>
              <a:rPr lang="pt-BR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="#"&gt;Link 3&lt;/a&gt;</a:t>
            </a:r>
          </a:p>
          <a:p>
            <a:pPr marL="0" indent="0">
              <a:buNone/>
            </a:pPr>
            <a:r>
              <a:rPr lang="pt-BR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  &lt;/</a:t>
            </a:r>
            <a:r>
              <a:rPr lang="pt-BR" sz="2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div</a:t>
            </a:r>
            <a:r>
              <a:rPr lang="pt-BR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&gt;</a:t>
            </a:r>
          </a:p>
          <a:p>
            <a:pPr marL="0" indent="0">
              <a:buNone/>
            </a:pPr>
            <a:r>
              <a:rPr lang="pt-BR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&lt;/</a:t>
            </a:r>
            <a:r>
              <a:rPr lang="pt-BR" sz="2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div</a:t>
            </a:r>
            <a:r>
              <a:rPr lang="pt-BR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&gt;</a:t>
            </a:r>
          </a:p>
        </p:txBody>
      </p:sp>
    </p:spTree>
    <p:extLst>
      <p:ext uri="{BB962C8B-B14F-4D97-AF65-F5344CB8AC3E}">
        <p14:creationId xmlns:p14="http://schemas.microsoft.com/office/powerpoint/2010/main" val="223179520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err="1"/>
              <a:t>Dropdowns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/>
              <a:t>E </a:t>
            </a:r>
            <a:r>
              <a:rPr lang="pt-BR" dirty="0" err="1"/>
              <a:t>possivel</a:t>
            </a:r>
            <a:r>
              <a:rPr lang="pt-BR" dirty="0"/>
              <a:t> criar uma divisão entre os itens usando a classe .</a:t>
            </a:r>
            <a:r>
              <a:rPr lang="pt-BR" dirty="0" err="1"/>
              <a:t>dropdown-divider</a:t>
            </a:r>
            <a:endParaRPr lang="pt-BR" dirty="0"/>
          </a:p>
          <a:p>
            <a:r>
              <a:rPr lang="pt-BR" dirty="0"/>
              <a:t>&lt;</a:t>
            </a:r>
            <a:r>
              <a:rPr lang="pt-BR" dirty="0" err="1"/>
              <a:t>div</a:t>
            </a:r>
            <a:r>
              <a:rPr lang="pt-BR" dirty="0"/>
              <a:t> </a:t>
            </a:r>
            <a:r>
              <a:rPr lang="pt-BR" dirty="0" err="1"/>
              <a:t>class</a:t>
            </a:r>
            <a:r>
              <a:rPr lang="pt-BR" dirty="0"/>
              <a:t>="</a:t>
            </a:r>
            <a:r>
              <a:rPr lang="pt-BR" b="1" dirty="0" err="1">
                <a:solidFill>
                  <a:srgbClr val="FF0000"/>
                </a:solidFill>
              </a:rPr>
              <a:t>dropdown-divider</a:t>
            </a:r>
            <a:r>
              <a:rPr lang="pt-BR" dirty="0"/>
              <a:t>"&gt;&lt;/</a:t>
            </a:r>
            <a:r>
              <a:rPr lang="pt-BR" dirty="0" err="1"/>
              <a:t>div</a:t>
            </a:r>
            <a:r>
              <a:rPr lang="pt-BR" dirty="0"/>
              <a:t>&gt;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6136" y="3573016"/>
            <a:ext cx="1809750" cy="1838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3865867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err="1"/>
              <a:t>dropdowns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/>
              <a:t>E possível também criar títulos para sub itens dos </a:t>
            </a:r>
            <a:r>
              <a:rPr lang="pt-BR" dirty="0" err="1"/>
              <a:t>dropdowns</a:t>
            </a:r>
            <a:r>
              <a:rPr lang="pt-BR" dirty="0"/>
              <a:t> usando: </a:t>
            </a:r>
            <a:r>
              <a:rPr lang="pt-BR" b="1" dirty="0">
                <a:solidFill>
                  <a:srgbClr val="FF0000"/>
                </a:solidFill>
              </a:rPr>
              <a:t>.</a:t>
            </a:r>
            <a:r>
              <a:rPr lang="pt-BR" b="1" dirty="0" err="1">
                <a:solidFill>
                  <a:srgbClr val="FF0000"/>
                </a:solidFill>
              </a:rPr>
              <a:t>dropdown</a:t>
            </a:r>
            <a:r>
              <a:rPr lang="pt-BR" b="1" dirty="0">
                <a:solidFill>
                  <a:srgbClr val="FF0000"/>
                </a:solidFill>
              </a:rPr>
              <a:t>-header</a:t>
            </a:r>
          </a:p>
          <a:p>
            <a:pPr marL="0" indent="0">
              <a:buNone/>
            </a:pPr>
            <a:endParaRPr lang="en-US" sz="28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sz="2800" dirty="0">
                <a:latin typeface="Courier New" panose="02070309020205020404" pitchFamily="49" charset="0"/>
                <a:cs typeface="Courier New" panose="02070309020205020404" pitchFamily="49" charset="0"/>
              </a:rPr>
              <a:t>&lt;div </a:t>
            </a:r>
          </a:p>
          <a:p>
            <a:pPr marL="0" indent="0">
              <a:buNone/>
            </a:pPr>
            <a:r>
              <a:rPr lang="en-US" sz="2800" dirty="0">
                <a:latin typeface="Courier New" panose="02070309020205020404" pitchFamily="49" charset="0"/>
                <a:cs typeface="Courier New" panose="02070309020205020404" pitchFamily="49" charset="0"/>
              </a:rPr>
              <a:t>class="</a:t>
            </a:r>
            <a:r>
              <a:rPr lang="en-US" sz="2800" b="1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dropdown-header</a:t>
            </a:r>
            <a:r>
              <a:rPr lang="en-US" sz="2800" dirty="0">
                <a:latin typeface="Courier New" panose="02070309020205020404" pitchFamily="49" charset="0"/>
                <a:cs typeface="Courier New" panose="02070309020205020404" pitchFamily="49" charset="0"/>
              </a:rPr>
              <a:t>"&gt;</a:t>
            </a:r>
          </a:p>
          <a:p>
            <a:pPr marL="0" indent="0">
              <a:buNone/>
            </a:pPr>
            <a:r>
              <a:rPr lang="en-US" sz="2800" dirty="0">
                <a:latin typeface="Courier New" panose="02070309020205020404" pitchFamily="49" charset="0"/>
                <a:cs typeface="Courier New" panose="02070309020205020404" pitchFamily="49" charset="0"/>
              </a:rPr>
              <a:t>Dropdown header 1</a:t>
            </a:r>
          </a:p>
          <a:p>
            <a:pPr marL="0" indent="0">
              <a:buNone/>
            </a:pPr>
            <a:r>
              <a:rPr lang="en-US" sz="2800" dirty="0">
                <a:latin typeface="Courier New" panose="02070309020205020404" pitchFamily="49" charset="0"/>
                <a:cs typeface="Courier New" panose="02070309020205020404" pitchFamily="49" charset="0"/>
              </a:rPr>
              <a:t>&lt;/div&gt;</a:t>
            </a:r>
            <a:endParaRPr lang="pt-BR" sz="2800" b="1" dirty="0">
              <a:solidFill>
                <a:srgbClr val="FF00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4168" y="2924944"/>
            <a:ext cx="2592288" cy="3503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8951693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err="1"/>
              <a:t>dropdowns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/>
              <a:t>Ativar e desativar itens</a:t>
            </a:r>
          </a:p>
          <a:p>
            <a:r>
              <a:rPr lang="en-US" dirty="0"/>
              <a:t>&lt;a class="</a:t>
            </a:r>
            <a:r>
              <a:rPr lang="en-US" dirty="0">
                <a:solidFill>
                  <a:srgbClr val="FF0000"/>
                </a:solidFill>
              </a:rPr>
              <a:t>dropdown-item active</a:t>
            </a:r>
            <a:r>
              <a:rPr lang="en-US" dirty="0"/>
              <a:t>" </a:t>
            </a:r>
            <a:r>
              <a:rPr lang="en-US" dirty="0" err="1"/>
              <a:t>href</a:t>
            </a:r>
            <a:r>
              <a:rPr lang="en-US" dirty="0"/>
              <a:t>="#"&gt;Active&lt;/a&gt;</a:t>
            </a:r>
            <a:br>
              <a:rPr lang="en-US" dirty="0"/>
            </a:br>
            <a:r>
              <a:rPr lang="en-US" dirty="0"/>
              <a:t>&lt;a class="</a:t>
            </a:r>
            <a:r>
              <a:rPr lang="en-US" dirty="0">
                <a:solidFill>
                  <a:srgbClr val="00B050"/>
                </a:solidFill>
              </a:rPr>
              <a:t>dropdown-item disabled</a:t>
            </a:r>
            <a:r>
              <a:rPr lang="en-US" dirty="0"/>
              <a:t>" </a:t>
            </a:r>
            <a:r>
              <a:rPr lang="en-US" dirty="0" err="1"/>
              <a:t>href</a:t>
            </a:r>
            <a:r>
              <a:rPr lang="en-US" dirty="0"/>
              <a:t>="#"&gt;Disabled&lt;/a&gt;</a:t>
            </a:r>
            <a:endParaRPr lang="pt-BR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0112" y="4192100"/>
            <a:ext cx="3303583" cy="26776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2187963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err="1"/>
              <a:t>dropdowns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/>
              <a:t>E </a:t>
            </a:r>
            <a:r>
              <a:rPr lang="pt-BR" dirty="0" err="1"/>
              <a:t>possivel</a:t>
            </a:r>
            <a:r>
              <a:rPr lang="pt-BR" dirty="0"/>
              <a:t> redirecionar a posição de abertura dos </a:t>
            </a:r>
            <a:r>
              <a:rPr lang="pt-BR" dirty="0" err="1"/>
              <a:t>Dropdowns</a:t>
            </a:r>
            <a:r>
              <a:rPr lang="pt-BR" dirty="0"/>
              <a:t>, usando </a:t>
            </a:r>
            <a:r>
              <a:rPr lang="pt-BR" dirty="0">
                <a:solidFill>
                  <a:srgbClr val="00B050"/>
                </a:solidFill>
              </a:rPr>
              <a:t>.</a:t>
            </a:r>
            <a:r>
              <a:rPr lang="pt-BR" dirty="0" err="1">
                <a:solidFill>
                  <a:srgbClr val="00B050"/>
                </a:solidFill>
              </a:rPr>
              <a:t>dropdown</a:t>
            </a:r>
            <a:r>
              <a:rPr lang="pt-BR" dirty="0">
                <a:solidFill>
                  <a:srgbClr val="00B050"/>
                </a:solidFill>
              </a:rPr>
              <a:t>-menu-</a:t>
            </a:r>
            <a:r>
              <a:rPr lang="pt-BR" dirty="0" err="1">
                <a:solidFill>
                  <a:srgbClr val="00B050"/>
                </a:solidFill>
              </a:rPr>
              <a:t>right</a:t>
            </a:r>
            <a:r>
              <a:rPr lang="pt-BR" dirty="0">
                <a:solidFill>
                  <a:srgbClr val="00B050"/>
                </a:solidFill>
              </a:rPr>
              <a:t> </a:t>
            </a:r>
            <a:r>
              <a:rPr lang="pt-BR" dirty="0"/>
              <a:t>e </a:t>
            </a:r>
            <a:r>
              <a:rPr lang="pt-BR" dirty="0">
                <a:solidFill>
                  <a:srgbClr val="FFC000"/>
                </a:solidFill>
              </a:rPr>
              <a:t>.</a:t>
            </a:r>
            <a:r>
              <a:rPr lang="pt-BR" dirty="0" err="1">
                <a:solidFill>
                  <a:srgbClr val="FFC000"/>
                </a:solidFill>
              </a:rPr>
              <a:t>dropup</a:t>
            </a:r>
            <a:endParaRPr lang="pt-BR" dirty="0">
              <a:solidFill>
                <a:srgbClr val="FFC000"/>
              </a:solidFill>
            </a:endParaRPr>
          </a:p>
          <a:p>
            <a:endParaRPr lang="pt-BR" dirty="0">
              <a:solidFill>
                <a:srgbClr val="FFC000"/>
              </a:solidFill>
            </a:endParaRPr>
          </a:p>
          <a:p>
            <a:pPr marL="0" indent="0">
              <a:buNone/>
            </a:pPr>
            <a:r>
              <a:rPr lang="pt-BR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&lt;</a:t>
            </a:r>
            <a:r>
              <a:rPr lang="pt-BR" sz="2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div</a:t>
            </a:r>
            <a:r>
              <a:rPr lang="pt-BR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 </a:t>
            </a:r>
            <a:r>
              <a:rPr lang="pt-BR" sz="2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class</a:t>
            </a:r>
            <a:r>
              <a:rPr lang="pt-BR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="</a:t>
            </a:r>
            <a:r>
              <a:rPr lang="pt-BR" sz="2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dropdown</a:t>
            </a:r>
            <a:r>
              <a:rPr lang="pt-BR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-menu </a:t>
            </a:r>
            <a:r>
              <a:rPr lang="pt-BR" sz="2400" b="1" dirty="0" err="1">
                <a:solidFill>
                  <a:srgbClr val="00B05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dropdown</a:t>
            </a:r>
            <a:r>
              <a:rPr lang="pt-BR" sz="2400" b="1" dirty="0">
                <a:solidFill>
                  <a:srgbClr val="00B05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-menu-</a:t>
            </a:r>
            <a:r>
              <a:rPr lang="pt-BR" sz="2400" b="1" dirty="0" err="1">
                <a:solidFill>
                  <a:srgbClr val="00B05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right</a:t>
            </a:r>
            <a:r>
              <a:rPr lang="pt-BR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"&gt;</a:t>
            </a:r>
            <a:endParaRPr lang="pt-BR" sz="2400" dirty="0">
              <a:solidFill>
                <a:srgbClr val="FFC0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endParaRPr lang="pt-BR" dirty="0">
              <a:solidFill>
                <a:srgbClr val="FFC000"/>
              </a:solidFill>
            </a:endParaRPr>
          </a:p>
          <a:p>
            <a:pPr marL="0" indent="0">
              <a:buNone/>
            </a:pPr>
            <a:r>
              <a:rPr lang="pt-BR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&lt;</a:t>
            </a:r>
            <a:r>
              <a:rPr lang="pt-BR" sz="2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div</a:t>
            </a:r>
            <a:r>
              <a:rPr lang="pt-BR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 </a:t>
            </a:r>
            <a:r>
              <a:rPr lang="pt-BR" sz="2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class</a:t>
            </a:r>
            <a:r>
              <a:rPr lang="pt-BR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="</a:t>
            </a:r>
            <a:r>
              <a:rPr lang="pt-BR" sz="2400" b="1" dirty="0" err="1">
                <a:solidFill>
                  <a:srgbClr val="FFC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dropup</a:t>
            </a:r>
            <a:r>
              <a:rPr lang="pt-BR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"&gt;</a:t>
            </a:r>
            <a:endParaRPr lang="pt-BR" sz="2400" dirty="0">
              <a:solidFill>
                <a:srgbClr val="FFC0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14975" y="4171950"/>
            <a:ext cx="2712816" cy="21373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9046050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err="1"/>
              <a:t>dropdowns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pt-BR" dirty="0"/>
              <a:t>E </a:t>
            </a:r>
            <a:r>
              <a:rPr lang="pt-BR" dirty="0" err="1"/>
              <a:t>possivel</a:t>
            </a:r>
            <a:r>
              <a:rPr lang="pt-BR" dirty="0"/>
              <a:t> </a:t>
            </a:r>
            <a:r>
              <a:rPr lang="pt-BR" dirty="0" err="1"/>
              <a:t>tambem</a:t>
            </a:r>
            <a:r>
              <a:rPr lang="pt-BR" dirty="0"/>
              <a:t> separar o botão de sua lista com a classe </a:t>
            </a:r>
            <a:r>
              <a:rPr lang="pt-BR" b="1" dirty="0">
                <a:solidFill>
                  <a:srgbClr val="FFC000"/>
                </a:solidFill>
              </a:rPr>
              <a:t>.</a:t>
            </a:r>
            <a:r>
              <a:rPr lang="pt-BR" b="1" dirty="0" err="1">
                <a:solidFill>
                  <a:srgbClr val="FFC000"/>
                </a:solidFill>
              </a:rPr>
              <a:t>dropdown-toggle-split</a:t>
            </a:r>
            <a:endParaRPr lang="pt-BR" b="1" dirty="0">
              <a:solidFill>
                <a:srgbClr val="FFC000"/>
              </a:solidFill>
            </a:endParaRPr>
          </a:p>
          <a:p>
            <a:pPr marL="0" indent="0">
              <a:buNone/>
            </a:pPr>
            <a:r>
              <a:rPr lang="pt-BR" dirty="0">
                <a:latin typeface="Courier New" panose="02070309020205020404" pitchFamily="49" charset="0"/>
                <a:cs typeface="Courier New" panose="02070309020205020404" pitchFamily="49" charset="0"/>
              </a:rPr>
              <a:t>&lt;</a:t>
            </a:r>
            <a:r>
              <a:rPr lang="pt-BR" dirty="0" err="1">
                <a:latin typeface="Courier New" panose="02070309020205020404" pitchFamily="49" charset="0"/>
                <a:cs typeface="Courier New" panose="02070309020205020404" pitchFamily="49" charset="0"/>
              </a:rPr>
              <a:t>div</a:t>
            </a:r>
            <a:r>
              <a:rPr lang="pt-BR" dirty="0">
                <a:latin typeface="Courier New" panose="02070309020205020404" pitchFamily="49" charset="0"/>
                <a:cs typeface="Courier New" panose="02070309020205020404" pitchFamily="49" charset="0"/>
              </a:rPr>
              <a:t> </a:t>
            </a:r>
            <a:r>
              <a:rPr lang="pt-BR" dirty="0" err="1">
                <a:latin typeface="Courier New" panose="02070309020205020404" pitchFamily="49" charset="0"/>
                <a:cs typeface="Courier New" panose="02070309020205020404" pitchFamily="49" charset="0"/>
              </a:rPr>
              <a:t>class</a:t>
            </a:r>
            <a:r>
              <a:rPr lang="pt-BR" dirty="0">
                <a:latin typeface="Courier New" panose="02070309020205020404" pitchFamily="49" charset="0"/>
                <a:cs typeface="Courier New" panose="02070309020205020404" pitchFamily="49" charset="0"/>
              </a:rPr>
              <a:t>="</a:t>
            </a:r>
            <a:r>
              <a:rPr lang="pt-BR" dirty="0" err="1">
                <a:latin typeface="Courier New" panose="02070309020205020404" pitchFamily="49" charset="0"/>
                <a:cs typeface="Courier New" panose="02070309020205020404" pitchFamily="49" charset="0"/>
              </a:rPr>
              <a:t>btn-group</a:t>
            </a:r>
            <a:r>
              <a:rPr lang="pt-BR" dirty="0">
                <a:latin typeface="Courier New" panose="02070309020205020404" pitchFamily="49" charset="0"/>
                <a:cs typeface="Courier New" panose="02070309020205020404" pitchFamily="49" charset="0"/>
              </a:rPr>
              <a:t>"&gt;</a:t>
            </a:r>
            <a:br>
              <a:rPr lang="pt-BR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pt-BR" dirty="0">
                <a:latin typeface="Courier New" panose="02070309020205020404" pitchFamily="49" charset="0"/>
                <a:cs typeface="Courier New" panose="02070309020205020404" pitchFamily="49" charset="0"/>
              </a:rPr>
              <a:t>  &lt;</a:t>
            </a:r>
            <a:r>
              <a:rPr lang="pt-BR" dirty="0" err="1">
                <a:latin typeface="Courier New" panose="02070309020205020404" pitchFamily="49" charset="0"/>
                <a:cs typeface="Courier New" panose="02070309020205020404" pitchFamily="49" charset="0"/>
              </a:rPr>
              <a:t>button</a:t>
            </a:r>
            <a:r>
              <a:rPr lang="pt-BR" dirty="0">
                <a:latin typeface="Courier New" panose="02070309020205020404" pitchFamily="49" charset="0"/>
                <a:cs typeface="Courier New" panose="02070309020205020404" pitchFamily="49" charset="0"/>
              </a:rPr>
              <a:t> </a:t>
            </a:r>
            <a:r>
              <a:rPr lang="pt-BR" dirty="0" err="1">
                <a:latin typeface="Courier New" panose="02070309020205020404" pitchFamily="49" charset="0"/>
                <a:cs typeface="Courier New" panose="02070309020205020404" pitchFamily="49" charset="0"/>
              </a:rPr>
              <a:t>type</a:t>
            </a:r>
            <a:r>
              <a:rPr lang="pt-BR" dirty="0">
                <a:latin typeface="Courier New" panose="02070309020205020404" pitchFamily="49" charset="0"/>
                <a:cs typeface="Courier New" panose="02070309020205020404" pitchFamily="49" charset="0"/>
              </a:rPr>
              <a:t>="</a:t>
            </a:r>
            <a:r>
              <a:rPr lang="pt-BR" dirty="0" err="1">
                <a:latin typeface="Courier New" panose="02070309020205020404" pitchFamily="49" charset="0"/>
                <a:cs typeface="Courier New" panose="02070309020205020404" pitchFamily="49" charset="0"/>
              </a:rPr>
              <a:t>button</a:t>
            </a:r>
            <a:r>
              <a:rPr lang="pt-BR" dirty="0">
                <a:latin typeface="Courier New" panose="02070309020205020404" pitchFamily="49" charset="0"/>
                <a:cs typeface="Courier New" panose="02070309020205020404" pitchFamily="49" charset="0"/>
              </a:rPr>
              <a:t>" </a:t>
            </a:r>
            <a:r>
              <a:rPr lang="pt-BR" dirty="0" err="1">
                <a:latin typeface="Courier New" panose="02070309020205020404" pitchFamily="49" charset="0"/>
                <a:cs typeface="Courier New" panose="02070309020205020404" pitchFamily="49" charset="0"/>
              </a:rPr>
              <a:t>class</a:t>
            </a:r>
            <a:r>
              <a:rPr lang="pt-BR" dirty="0">
                <a:latin typeface="Courier New" panose="02070309020205020404" pitchFamily="49" charset="0"/>
                <a:cs typeface="Courier New" panose="02070309020205020404" pitchFamily="49" charset="0"/>
              </a:rPr>
              <a:t>="</a:t>
            </a:r>
            <a:r>
              <a:rPr lang="pt-BR" dirty="0" err="1">
                <a:latin typeface="Courier New" panose="02070309020205020404" pitchFamily="49" charset="0"/>
                <a:cs typeface="Courier New" panose="02070309020205020404" pitchFamily="49" charset="0"/>
              </a:rPr>
              <a:t>btn</a:t>
            </a:r>
            <a:r>
              <a:rPr lang="pt-BR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t-BR" dirty="0" err="1">
                <a:latin typeface="Courier New" panose="02070309020205020404" pitchFamily="49" charset="0"/>
                <a:cs typeface="Courier New" panose="02070309020205020404" pitchFamily="49" charset="0"/>
              </a:rPr>
              <a:t>btn-primary</a:t>
            </a:r>
            <a:r>
              <a:rPr lang="pt-BR" dirty="0">
                <a:latin typeface="Courier New" panose="02070309020205020404" pitchFamily="49" charset="0"/>
                <a:cs typeface="Courier New" panose="02070309020205020404" pitchFamily="49" charset="0"/>
              </a:rPr>
              <a:t>"&gt;Sony&lt;/</a:t>
            </a:r>
            <a:r>
              <a:rPr lang="pt-BR" dirty="0" err="1">
                <a:latin typeface="Courier New" panose="02070309020205020404" pitchFamily="49" charset="0"/>
                <a:cs typeface="Courier New" panose="02070309020205020404" pitchFamily="49" charset="0"/>
              </a:rPr>
              <a:t>button</a:t>
            </a:r>
            <a:r>
              <a:rPr lang="pt-BR" dirty="0">
                <a:latin typeface="Courier New" panose="02070309020205020404" pitchFamily="49" charset="0"/>
                <a:cs typeface="Courier New" panose="02070309020205020404" pitchFamily="49" charset="0"/>
              </a:rPr>
              <a:t>&gt;</a:t>
            </a:r>
            <a:br>
              <a:rPr lang="pt-BR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pt-BR" dirty="0">
                <a:latin typeface="Courier New" panose="02070309020205020404" pitchFamily="49" charset="0"/>
                <a:cs typeface="Courier New" panose="02070309020205020404" pitchFamily="49" charset="0"/>
              </a:rPr>
              <a:t>  &lt;</a:t>
            </a:r>
            <a:r>
              <a:rPr lang="pt-BR" dirty="0" err="1">
                <a:latin typeface="Courier New" panose="02070309020205020404" pitchFamily="49" charset="0"/>
                <a:cs typeface="Courier New" panose="02070309020205020404" pitchFamily="49" charset="0"/>
              </a:rPr>
              <a:t>button</a:t>
            </a:r>
            <a:r>
              <a:rPr lang="pt-BR" dirty="0">
                <a:latin typeface="Courier New" panose="02070309020205020404" pitchFamily="49" charset="0"/>
                <a:cs typeface="Courier New" panose="02070309020205020404" pitchFamily="49" charset="0"/>
              </a:rPr>
              <a:t> </a:t>
            </a:r>
            <a:r>
              <a:rPr lang="pt-BR" dirty="0" err="1">
                <a:latin typeface="Courier New" panose="02070309020205020404" pitchFamily="49" charset="0"/>
                <a:cs typeface="Courier New" panose="02070309020205020404" pitchFamily="49" charset="0"/>
              </a:rPr>
              <a:t>type</a:t>
            </a:r>
            <a:r>
              <a:rPr lang="pt-BR" dirty="0">
                <a:latin typeface="Courier New" panose="02070309020205020404" pitchFamily="49" charset="0"/>
                <a:cs typeface="Courier New" panose="02070309020205020404" pitchFamily="49" charset="0"/>
              </a:rPr>
              <a:t>="</a:t>
            </a:r>
            <a:r>
              <a:rPr lang="pt-BR" dirty="0" err="1">
                <a:latin typeface="Courier New" panose="02070309020205020404" pitchFamily="49" charset="0"/>
                <a:cs typeface="Courier New" panose="02070309020205020404" pitchFamily="49" charset="0"/>
              </a:rPr>
              <a:t>button</a:t>
            </a:r>
            <a:r>
              <a:rPr lang="pt-BR" dirty="0">
                <a:latin typeface="Courier New" panose="02070309020205020404" pitchFamily="49" charset="0"/>
                <a:cs typeface="Courier New" panose="02070309020205020404" pitchFamily="49" charset="0"/>
              </a:rPr>
              <a:t>" </a:t>
            </a:r>
            <a:r>
              <a:rPr lang="pt-BR" dirty="0" err="1">
                <a:latin typeface="Courier New" panose="02070309020205020404" pitchFamily="49" charset="0"/>
                <a:cs typeface="Courier New" panose="02070309020205020404" pitchFamily="49" charset="0"/>
              </a:rPr>
              <a:t>class</a:t>
            </a:r>
            <a:r>
              <a:rPr lang="pt-BR" dirty="0">
                <a:latin typeface="Courier New" panose="02070309020205020404" pitchFamily="49" charset="0"/>
                <a:cs typeface="Courier New" panose="02070309020205020404" pitchFamily="49" charset="0"/>
              </a:rPr>
              <a:t>="</a:t>
            </a:r>
            <a:r>
              <a:rPr lang="pt-BR" dirty="0" err="1">
                <a:latin typeface="Courier New" panose="02070309020205020404" pitchFamily="49" charset="0"/>
                <a:cs typeface="Courier New" panose="02070309020205020404" pitchFamily="49" charset="0"/>
              </a:rPr>
              <a:t>btn</a:t>
            </a:r>
            <a:r>
              <a:rPr lang="pt-BR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t-BR" dirty="0" err="1">
                <a:latin typeface="Courier New" panose="02070309020205020404" pitchFamily="49" charset="0"/>
                <a:cs typeface="Courier New" panose="02070309020205020404" pitchFamily="49" charset="0"/>
              </a:rPr>
              <a:t>btn-primary</a:t>
            </a:r>
            <a:r>
              <a:rPr lang="pt-BR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t-BR" dirty="0" err="1">
                <a:latin typeface="Courier New" panose="02070309020205020404" pitchFamily="49" charset="0"/>
                <a:cs typeface="Courier New" panose="02070309020205020404" pitchFamily="49" charset="0"/>
              </a:rPr>
              <a:t>dropdown-toggle</a:t>
            </a:r>
            <a:r>
              <a:rPr lang="pt-BR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t-BR" b="1" dirty="0" err="1">
                <a:solidFill>
                  <a:srgbClr val="FFC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dropdown-toggle-split</a:t>
            </a:r>
            <a:r>
              <a:rPr lang="pt-BR" dirty="0">
                <a:latin typeface="Courier New" panose="02070309020205020404" pitchFamily="49" charset="0"/>
                <a:cs typeface="Courier New" panose="02070309020205020404" pitchFamily="49" charset="0"/>
              </a:rPr>
              <a:t>" data-</a:t>
            </a:r>
            <a:r>
              <a:rPr lang="pt-BR" dirty="0" err="1">
                <a:latin typeface="Courier New" panose="02070309020205020404" pitchFamily="49" charset="0"/>
                <a:cs typeface="Courier New" panose="02070309020205020404" pitchFamily="49" charset="0"/>
              </a:rPr>
              <a:t>toggle</a:t>
            </a:r>
            <a:r>
              <a:rPr lang="pt-BR" dirty="0">
                <a:latin typeface="Courier New" panose="02070309020205020404" pitchFamily="49" charset="0"/>
                <a:cs typeface="Courier New" panose="02070309020205020404" pitchFamily="49" charset="0"/>
              </a:rPr>
              <a:t>="</a:t>
            </a:r>
            <a:r>
              <a:rPr lang="pt-BR" dirty="0" err="1">
                <a:latin typeface="Courier New" panose="02070309020205020404" pitchFamily="49" charset="0"/>
                <a:cs typeface="Courier New" panose="02070309020205020404" pitchFamily="49" charset="0"/>
              </a:rPr>
              <a:t>dropdown</a:t>
            </a:r>
            <a:r>
              <a:rPr lang="pt-BR" dirty="0">
                <a:latin typeface="Courier New" panose="02070309020205020404" pitchFamily="49" charset="0"/>
                <a:cs typeface="Courier New" panose="02070309020205020404" pitchFamily="49" charset="0"/>
              </a:rPr>
              <a:t>"&gt;</a:t>
            </a:r>
            <a:br>
              <a:rPr lang="pt-BR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pt-BR" dirty="0">
                <a:latin typeface="Courier New" panose="02070309020205020404" pitchFamily="49" charset="0"/>
                <a:cs typeface="Courier New" panose="02070309020205020404" pitchFamily="49" charset="0"/>
              </a:rPr>
              <a:t>    &lt;</a:t>
            </a:r>
            <a:r>
              <a:rPr lang="pt-BR" dirty="0" err="1">
                <a:latin typeface="Courier New" panose="02070309020205020404" pitchFamily="49" charset="0"/>
                <a:cs typeface="Courier New" panose="02070309020205020404" pitchFamily="49" charset="0"/>
              </a:rPr>
              <a:t>span</a:t>
            </a:r>
            <a:r>
              <a:rPr lang="pt-BR" dirty="0">
                <a:latin typeface="Courier New" panose="02070309020205020404" pitchFamily="49" charset="0"/>
                <a:cs typeface="Courier New" panose="02070309020205020404" pitchFamily="49" charset="0"/>
              </a:rPr>
              <a:t> </a:t>
            </a:r>
            <a:r>
              <a:rPr lang="pt-BR" dirty="0" err="1">
                <a:latin typeface="Courier New" panose="02070309020205020404" pitchFamily="49" charset="0"/>
                <a:cs typeface="Courier New" panose="02070309020205020404" pitchFamily="49" charset="0"/>
              </a:rPr>
              <a:t>class</a:t>
            </a:r>
            <a:r>
              <a:rPr lang="pt-BR" dirty="0">
                <a:latin typeface="Courier New" panose="02070309020205020404" pitchFamily="49" charset="0"/>
                <a:cs typeface="Courier New" panose="02070309020205020404" pitchFamily="49" charset="0"/>
              </a:rPr>
              <a:t>="</a:t>
            </a:r>
            <a:r>
              <a:rPr lang="pt-BR" dirty="0" err="1">
                <a:latin typeface="Courier New" panose="02070309020205020404" pitchFamily="49" charset="0"/>
                <a:cs typeface="Courier New" panose="02070309020205020404" pitchFamily="49" charset="0"/>
              </a:rPr>
              <a:t>caret</a:t>
            </a:r>
            <a:r>
              <a:rPr lang="pt-BR" dirty="0">
                <a:latin typeface="Courier New" panose="02070309020205020404" pitchFamily="49" charset="0"/>
                <a:cs typeface="Courier New" panose="02070309020205020404" pitchFamily="49" charset="0"/>
              </a:rPr>
              <a:t>"&gt;&lt;/</a:t>
            </a:r>
            <a:r>
              <a:rPr lang="pt-BR" dirty="0" err="1">
                <a:latin typeface="Courier New" panose="02070309020205020404" pitchFamily="49" charset="0"/>
                <a:cs typeface="Courier New" panose="02070309020205020404" pitchFamily="49" charset="0"/>
              </a:rPr>
              <a:t>span</a:t>
            </a:r>
            <a:r>
              <a:rPr lang="pt-BR" dirty="0">
                <a:latin typeface="Courier New" panose="02070309020205020404" pitchFamily="49" charset="0"/>
                <a:cs typeface="Courier New" panose="02070309020205020404" pitchFamily="49" charset="0"/>
              </a:rPr>
              <a:t>&gt;</a:t>
            </a:r>
            <a:br>
              <a:rPr lang="pt-BR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pt-BR" dirty="0">
                <a:latin typeface="Courier New" panose="02070309020205020404" pitchFamily="49" charset="0"/>
                <a:cs typeface="Courier New" panose="02070309020205020404" pitchFamily="49" charset="0"/>
              </a:rPr>
              <a:t>  &lt;/</a:t>
            </a:r>
            <a:r>
              <a:rPr lang="pt-BR" dirty="0" err="1">
                <a:latin typeface="Courier New" panose="02070309020205020404" pitchFamily="49" charset="0"/>
                <a:cs typeface="Courier New" panose="02070309020205020404" pitchFamily="49" charset="0"/>
              </a:rPr>
              <a:t>button</a:t>
            </a:r>
            <a:r>
              <a:rPr lang="pt-BR" dirty="0">
                <a:latin typeface="Courier New" panose="02070309020205020404" pitchFamily="49" charset="0"/>
                <a:cs typeface="Courier New" panose="02070309020205020404" pitchFamily="49" charset="0"/>
              </a:rPr>
              <a:t>&gt;</a:t>
            </a:r>
            <a:br>
              <a:rPr lang="pt-BR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pt-BR" dirty="0">
                <a:latin typeface="Courier New" panose="02070309020205020404" pitchFamily="49" charset="0"/>
                <a:cs typeface="Courier New" panose="02070309020205020404" pitchFamily="49" charset="0"/>
              </a:rPr>
              <a:t>  &lt;</a:t>
            </a:r>
            <a:r>
              <a:rPr lang="pt-BR" dirty="0" err="1">
                <a:latin typeface="Courier New" panose="02070309020205020404" pitchFamily="49" charset="0"/>
                <a:cs typeface="Courier New" panose="02070309020205020404" pitchFamily="49" charset="0"/>
              </a:rPr>
              <a:t>div</a:t>
            </a:r>
            <a:r>
              <a:rPr lang="pt-BR" dirty="0">
                <a:latin typeface="Courier New" panose="02070309020205020404" pitchFamily="49" charset="0"/>
                <a:cs typeface="Courier New" panose="02070309020205020404" pitchFamily="49" charset="0"/>
              </a:rPr>
              <a:t> </a:t>
            </a:r>
            <a:r>
              <a:rPr lang="pt-BR" dirty="0" err="1">
                <a:latin typeface="Courier New" panose="02070309020205020404" pitchFamily="49" charset="0"/>
                <a:cs typeface="Courier New" panose="02070309020205020404" pitchFamily="49" charset="0"/>
              </a:rPr>
              <a:t>class</a:t>
            </a:r>
            <a:r>
              <a:rPr lang="pt-BR" dirty="0">
                <a:latin typeface="Courier New" panose="02070309020205020404" pitchFamily="49" charset="0"/>
                <a:cs typeface="Courier New" panose="02070309020205020404" pitchFamily="49" charset="0"/>
              </a:rPr>
              <a:t>="</a:t>
            </a:r>
            <a:r>
              <a:rPr lang="pt-BR" dirty="0" err="1">
                <a:latin typeface="Courier New" panose="02070309020205020404" pitchFamily="49" charset="0"/>
                <a:cs typeface="Courier New" panose="02070309020205020404" pitchFamily="49" charset="0"/>
              </a:rPr>
              <a:t>dropdown</a:t>
            </a:r>
            <a:r>
              <a:rPr lang="pt-BR" dirty="0">
                <a:latin typeface="Courier New" panose="02070309020205020404" pitchFamily="49" charset="0"/>
                <a:cs typeface="Courier New" panose="02070309020205020404" pitchFamily="49" charset="0"/>
              </a:rPr>
              <a:t>-menu"&gt;</a:t>
            </a:r>
            <a:br>
              <a:rPr lang="pt-BR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pt-BR" dirty="0">
                <a:latin typeface="Courier New" panose="02070309020205020404" pitchFamily="49" charset="0"/>
                <a:cs typeface="Courier New" panose="02070309020205020404" pitchFamily="49" charset="0"/>
              </a:rPr>
              <a:t>    &lt;a </a:t>
            </a:r>
            <a:r>
              <a:rPr lang="pt-BR" dirty="0" err="1">
                <a:latin typeface="Courier New" panose="02070309020205020404" pitchFamily="49" charset="0"/>
                <a:cs typeface="Courier New" panose="02070309020205020404" pitchFamily="49" charset="0"/>
              </a:rPr>
              <a:t>class</a:t>
            </a:r>
            <a:r>
              <a:rPr lang="pt-BR" dirty="0">
                <a:latin typeface="Courier New" panose="02070309020205020404" pitchFamily="49" charset="0"/>
                <a:cs typeface="Courier New" panose="02070309020205020404" pitchFamily="49" charset="0"/>
              </a:rPr>
              <a:t>="</a:t>
            </a:r>
            <a:r>
              <a:rPr lang="pt-BR" dirty="0" err="1">
                <a:latin typeface="Courier New" panose="02070309020205020404" pitchFamily="49" charset="0"/>
                <a:cs typeface="Courier New" panose="02070309020205020404" pitchFamily="49" charset="0"/>
              </a:rPr>
              <a:t>dropdown</a:t>
            </a:r>
            <a:r>
              <a:rPr lang="pt-BR" dirty="0">
                <a:latin typeface="Courier New" panose="02070309020205020404" pitchFamily="49" charset="0"/>
                <a:cs typeface="Courier New" panose="02070309020205020404" pitchFamily="49" charset="0"/>
              </a:rPr>
              <a:t>-item" </a:t>
            </a:r>
            <a:r>
              <a:rPr lang="pt-BR" dirty="0" err="1">
                <a:latin typeface="Courier New" panose="02070309020205020404" pitchFamily="49" charset="0"/>
                <a:cs typeface="Courier New" panose="02070309020205020404" pitchFamily="49" charset="0"/>
              </a:rPr>
              <a:t>href</a:t>
            </a:r>
            <a:r>
              <a:rPr lang="pt-BR" dirty="0">
                <a:latin typeface="Courier New" panose="02070309020205020404" pitchFamily="49" charset="0"/>
                <a:cs typeface="Courier New" panose="02070309020205020404" pitchFamily="49" charset="0"/>
              </a:rPr>
              <a:t>="#"&gt;Tablet&lt;/a&gt;</a:t>
            </a:r>
            <a:br>
              <a:rPr lang="pt-BR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pt-BR" dirty="0">
                <a:latin typeface="Courier New" panose="02070309020205020404" pitchFamily="49" charset="0"/>
                <a:cs typeface="Courier New" panose="02070309020205020404" pitchFamily="49" charset="0"/>
              </a:rPr>
              <a:t>    &lt;a </a:t>
            </a:r>
            <a:r>
              <a:rPr lang="pt-BR" dirty="0" err="1">
                <a:latin typeface="Courier New" panose="02070309020205020404" pitchFamily="49" charset="0"/>
                <a:cs typeface="Courier New" panose="02070309020205020404" pitchFamily="49" charset="0"/>
              </a:rPr>
              <a:t>class</a:t>
            </a:r>
            <a:r>
              <a:rPr lang="pt-BR" dirty="0">
                <a:latin typeface="Courier New" panose="02070309020205020404" pitchFamily="49" charset="0"/>
                <a:cs typeface="Courier New" panose="02070309020205020404" pitchFamily="49" charset="0"/>
              </a:rPr>
              <a:t>="</a:t>
            </a:r>
            <a:r>
              <a:rPr lang="pt-BR" dirty="0" err="1">
                <a:latin typeface="Courier New" panose="02070309020205020404" pitchFamily="49" charset="0"/>
                <a:cs typeface="Courier New" panose="02070309020205020404" pitchFamily="49" charset="0"/>
              </a:rPr>
              <a:t>dropdown</a:t>
            </a:r>
            <a:r>
              <a:rPr lang="pt-BR" dirty="0">
                <a:latin typeface="Courier New" panose="02070309020205020404" pitchFamily="49" charset="0"/>
                <a:cs typeface="Courier New" panose="02070309020205020404" pitchFamily="49" charset="0"/>
              </a:rPr>
              <a:t>-item" </a:t>
            </a:r>
            <a:r>
              <a:rPr lang="pt-BR" dirty="0" err="1">
                <a:latin typeface="Courier New" panose="02070309020205020404" pitchFamily="49" charset="0"/>
                <a:cs typeface="Courier New" panose="02070309020205020404" pitchFamily="49" charset="0"/>
              </a:rPr>
              <a:t>href</a:t>
            </a:r>
            <a:r>
              <a:rPr lang="pt-BR" dirty="0">
                <a:latin typeface="Courier New" panose="02070309020205020404" pitchFamily="49" charset="0"/>
                <a:cs typeface="Courier New" panose="02070309020205020404" pitchFamily="49" charset="0"/>
              </a:rPr>
              <a:t>="#"&gt;Smartphone&lt;/a&gt;</a:t>
            </a:r>
            <a:br>
              <a:rPr lang="pt-BR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pt-BR" dirty="0">
                <a:latin typeface="Courier New" panose="02070309020205020404" pitchFamily="49" charset="0"/>
                <a:cs typeface="Courier New" panose="02070309020205020404" pitchFamily="49" charset="0"/>
              </a:rPr>
              <a:t>  &lt;/</a:t>
            </a:r>
            <a:r>
              <a:rPr lang="pt-BR" dirty="0" err="1">
                <a:latin typeface="Courier New" panose="02070309020205020404" pitchFamily="49" charset="0"/>
                <a:cs typeface="Courier New" panose="02070309020205020404" pitchFamily="49" charset="0"/>
              </a:rPr>
              <a:t>div</a:t>
            </a:r>
            <a:r>
              <a:rPr lang="pt-BR" dirty="0">
                <a:latin typeface="Courier New" panose="02070309020205020404" pitchFamily="49" charset="0"/>
                <a:cs typeface="Courier New" panose="02070309020205020404" pitchFamily="49" charset="0"/>
              </a:rPr>
              <a:t>&gt;</a:t>
            </a:r>
            <a:br>
              <a:rPr lang="pt-BR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pt-BR" dirty="0">
                <a:latin typeface="Courier New" panose="02070309020205020404" pitchFamily="49" charset="0"/>
                <a:cs typeface="Courier New" panose="02070309020205020404" pitchFamily="49" charset="0"/>
              </a:rPr>
              <a:t>&lt;/</a:t>
            </a:r>
            <a:r>
              <a:rPr lang="pt-BR" dirty="0" err="1">
                <a:latin typeface="Courier New" panose="02070309020205020404" pitchFamily="49" charset="0"/>
                <a:cs typeface="Courier New" panose="02070309020205020404" pitchFamily="49" charset="0"/>
              </a:rPr>
              <a:t>div</a:t>
            </a:r>
            <a:r>
              <a:rPr lang="pt-BR" dirty="0">
                <a:latin typeface="Courier New" panose="02070309020205020404" pitchFamily="49" charset="0"/>
                <a:cs typeface="Courier New" panose="02070309020205020404" pitchFamily="49" charset="0"/>
              </a:rPr>
              <a:t>&gt;</a:t>
            </a:r>
            <a:endParaRPr lang="pt-BR" b="1" dirty="0">
              <a:solidFill>
                <a:srgbClr val="FFC0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09129" y="5013176"/>
            <a:ext cx="2438400" cy="1266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3572175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err="1"/>
              <a:t>collapse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pt-BR" dirty="0"/>
              <a:t>E um recurso </a:t>
            </a:r>
            <a:r>
              <a:rPr lang="pt-BR" dirty="0" err="1"/>
              <a:t>util</a:t>
            </a:r>
            <a:r>
              <a:rPr lang="pt-BR" dirty="0"/>
              <a:t> que esconde e mostra um conteúdo usando a classe </a:t>
            </a:r>
            <a:r>
              <a:rPr lang="pt-BR" dirty="0">
                <a:solidFill>
                  <a:srgbClr val="00B0F0"/>
                </a:solidFill>
              </a:rPr>
              <a:t>.</a:t>
            </a:r>
            <a:r>
              <a:rPr lang="pt-BR" dirty="0" err="1">
                <a:solidFill>
                  <a:srgbClr val="00B0F0"/>
                </a:solidFill>
              </a:rPr>
              <a:t>collapse</a:t>
            </a:r>
            <a:endParaRPr lang="pt-BR" dirty="0">
              <a:solidFill>
                <a:srgbClr val="00B0F0"/>
              </a:solidFill>
            </a:endParaRPr>
          </a:p>
          <a:p>
            <a:pPr marL="0" indent="0">
              <a:buNone/>
            </a:pP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&lt;button data-toggle="</a:t>
            </a:r>
            <a:r>
              <a:rPr lang="en-US" sz="2400" b="1" dirty="0">
                <a:solidFill>
                  <a:srgbClr val="00B0F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collapse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" data-target="#demo"&gt;Collapsible&lt;/button&gt;</a:t>
            </a:r>
            <a:b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/>
            </a:r>
            <a:b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&lt;div id="demo" class="</a:t>
            </a:r>
            <a:r>
              <a:rPr lang="en-US" sz="2400" b="1" dirty="0">
                <a:solidFill>
                  <a:srgbClr val="00B0F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collapse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"&gt;</a:t>
            </a:r>
            <a:b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sz="2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Lorem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ipsum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dolor text....</a:t>
            </a:r>
            <a:b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&lt;/div&gt;</a:t>
            </a:r>
            <a:endParaRPr lang="pt-BR" sz="2400" u="sng" dirty="0">
              <a:solidFill>
                <a:srgbClr val="00B0F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0700114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dirty="0" err="1"/>
              <a:t>Accordion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 fontScale="47500" lnSpcReduction="20000"/>
          </a:bodyPr>
          <a:lstStyle/>
          <a:p>
            <a:r>
              <a:rPr lang="pt-BR" dirty="0"/>
              <a:t>E parecido com o </a:t>
            </a:r>
            <a:r>
              <a:rPr lang="pt-BR" dirty="0" err="1"/>
              <a:t>collapse</a:t>
            </a:r>
            <a:r>
              <a:rPr lang="pt-BR" dirty="0"/>
              <a:t> mas permite sua utilização em uma estrutura de </a:t>
            </a:r>
            <a:r>
              <a:rPr lang="pt-BR" dirty="0" err="1"/>
              <a:t>cards</a:t>
            </a:r>
            <a:r>
              <a:rPr lang="pt-BR" dirty="0"/>
              <a:t> </a:t>
            </a:r>
          </a:p>
          <a:p>
            <a:pPr marL="0" indent="0">
              <a:buNone/>
            </a:pPr>
            <a:r>
              <a:rPr lang="pt-BR" sz="4400" dirty="0">
                <a:latin typeface="Courier New" panose="02070309020205020404" pitchFamily="49" charset="0"/>
                <a:cs typeface="Courier New" panose="02070309020205020404" pitchFamily="49" charset="0"/>
              </a:rPr>
              <a:t>&lt;</a:t>
            </a:r>
            <a:r>
              <a:rPr lang="pt-BR" sz="4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div</a:t>
            </a:r>
            <a:r>
              <a:rPr lang="pt-BR" sz="4400" dirty="0">
                <a:latin typeface="Courier New" panose="02070309020205020404" pitchFamily="49" charset="0"/>
                <a:cs typeface="Courier New" panose="02070309020205020404" pitchFamily="49" charset="0"/>
              </a:rPr>
              <a:t> id="</a:t>
            </a:r>
            <a:r>
              <a:rPr lang="pt-BR" sz="4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accordion</a:t>
            </a:r>
            <a:r>
              <a:rPr lang="pt-BR" sz="4400" dirty="0">
                <a:latin typeface="Courier New" panose="02070309020205020404" pitchFamily="49" charset="0"/>
                <a:cs typeface="Courier New" panose="02070309020205020404" pitchFamily="49" charset="0"/>
              </a:rPr>
              <a:t>"&gt;</a:t>
            </a:r>
            <a:br>
              <a:rPr lang="pt-BR" sz="4400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pt-BR" sz="4400" dirty="0">
                <a:latin typeface="Courier New" panose="02070309020205020404" pitchFamily="49" charset="0"/>
                <a:cs typeface="Courier New" panose="02070309020205020404" pitchFamily="49" charset="0"/>
              </a:rPr>
              <a:t/>
            </a:r>
            <a:br>
              <a:rPr lang="pt-BR" sz="4400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pt-BR" sz="4400" dirty="0">
                <a:latin typeface="Courier New" panose="02070309020205020404" pitchFamily="49" charset="0"/>
                <a:cs typeface="Courier New" panose="02070309020205020404" pitchFamily="49" charset="0"/>
              </a:rPr>
              <a:t>  &lt;</a:t>
            </a:r>
            <a:r>
              <a:rPr lang="pt-BR" sz="4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div</a:t>
            </a:r>
            <a:r>
              <a:rPr lang="pt-BR" sz="4400" dirty="0">
                <a:latin typeface="Courier New" panose="02070309020205020404" pitchFamily="49" charset="0"/>
                <a:cs typeface="Courier New" panose="02070309020205020404" pitchFamily="49" charset="0"/>
              </a:rPr>
              <a:t> </a:t>
            </a:r>
            <a:r>
              <a:rPr lang="pt-BR" sz="4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class</a:t>
            </a:r>
            <a:r>
              <a:rPr lang="pt-BR" sz="4400" dirty="0">
                <a:latin typeface="Courier New" panose="02070309020205020404" pitchFamily="49" charset="0"/>
                <a:cs typeface="Courier New" panose="02070309020205020404" pitchFamily="49" charset="0"/>
              </a:rPr>
              <a:t>="</a:t>
            </a:r>
            <a:r>
              <a:rPr lang="pt-BR" sz="4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card</a:t>
            </a:r>
            <a:r>
              <a:rPr lang="pt-BR" sz="4400" dirty="0">
                <a:latin typeface="Courier New" panose="02070309020205020404" pitchFamily="49" charset="0"/>
                <a:cs typeface="Courier New" panose="02070309020205020404" pitchFamily="49" charset="0"/>
              </a:rPr>
              <a:t>"&gt;</a:t>
            </a:r>
            <a:br>
              <a:rPr lang="pt-BR" sz="4400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pt-BR" sz="4400" dirty="0">
                <a:latin typeface="Courier New" panose="02070309020205020404" pitchFamily="49" charset="0"/>
                <a:cs typeface="Courier New" panose="02070309020205020404" pitchFamily="49" charset="0"/>
              </a:rPr>
              <a:t>    &lt;</a:t>
            </a:r>
            <a:r>
              <a:rPr lang="pt-BR" sz="4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div</a:t>
            </a:r>
            <a:r>
              <a:rPr lang="pt-BR" sz="4400" dirty="0">
                <a:latin typeface="Courier New" panose="02070309020205020404" pitchFamily="49" charset="0"/>
                <a:cs typeface="Courier New" panose="02070309020205020404" pitchFamily="49" charset="0"/>
              </a:rPr>
              <a:t> </a:t>
            </a:r>
            <a:r>
              <a:rPr lang="pt-BR" sz="4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class</a:t>
            </a:r>
            <a:r>
              <a:rPr lang="pt-BR" sz="4400" dirty="0">
                <a:latin typeface="Courier New" panose="02070309020205020404" pitchFamily="49" charset="0"/>
                <a:cs typeface="Courier New" panose="02070309020205020404" pitchFamily="49" charset="0"/>
              </a:rPr>
              <a:t>="</a:t>
            </a:r>
            <a:r>
              <a:rPr lang="pt-BR" sz="4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card</a:t>
            </a:r>
            <a:r>
              <a:rPr lang="pt-BR" sz="4400" dirty="0">
                <a:latin typeface="Courier New" panose="02070309020205020404" pitchFamily="49" charset="0"/>
                <a:cs typeface="Courier New" panose="02070309020205020404" pitchFamily="49" charset="0"/>
              </a:rPr>
              <a:t>-header"&gt;</a:t>
            </a:r>
            <a:br>
              <a:rPr lang="pt-BR" sz="4400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pt-BR" sz="4400" dirty="0">
                <a:latin typeface="Courier New" panose="02070309020205020404" pitchFamily="49" charset="0"/>
                <a:cs typeface="Courier New" panose="02070309020205020404" pitchFamily="49" charset="0"/>
              </a:rPr>
              <a:t>      &lt;a </a:t>
            </a:r>
            <a:r>
              <a:rPr lang="pt-BR" sz="4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class</a:t>
            </a:r>
            <a:r>
              <a:rPr lang="pt-BR" sz="4400" dirty="0">
                <a:latin typeface="Courier New" panose="02070309020205020404" pitchFamily="49" charset="0"/>
                <a:cs typeface="Courier New" panose="02070309020205020404" pitchFamily="49" charset="0"/>
              </a:rPr>
              <a:t>="</a:t>
            </a:r>
            <a:r>
              <a:rPr lang="pt-BR" sz="4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card</a:t>
            </a:r>
            <a:r>
              <a:rPr lang="pt-BR" sz="4400" dirty="0">
                <a:latin typeface="Courier New" panose="02070309020205020404" pitchFamily="49" charset="0"/>
                <a:cs typeface="Courier New" panose="02070309020205020404" pitchFamily="49" charset="0"/>
              </a:rPr>
              <a:t>-link" data-</a:t>
            </a:r>
            <a:r>
              <a:rPr lang="pt-BR" sz="4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toggle</a:t>
            </a:r>
            <a:r>
              <a:rPr lang="pt-BR" sz="4400" dirty="0">
                <a:latin typeface="Courier New" panose="02070309020205020404" pitchFamily="49" charset="0"/>
                <a:cs typeface="Courier New" panose="02070309020205020404" pitchFamily="49" charset="0"/>
              </a:rPr>
              <a:t>="</a:t>
            </a:r>
            <a:r>
              <a:rPr lang="pt-BR" sz="4400" b="1" dirty="0" err="1">
                <a:solidFill>
                  <a:srgbClr val="00B0F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collapse</a:t>
            </a:r>
            <a:r>
              <a:rPr lang="pt-BR" sz="4400" dirty="0">
                <a:latin typeface="Courier New" panose="02070309020205020404" pitchFamily="49" charset="0"/>
                <a:cs typeface="Courier New" panose="02070309020205020404" pitchFamily="49" charset="0"/>
              </a:rPr>
              <a:t>" data-</a:t>
            </a:r>
            <a:r>
              <a:rPr lang="pt-BR" sz="4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parent</a:t>
            </a:r>
            <a:r>
              <a:rPr lang="pt-BR" sz="4400" dirty="0">
                <a:latin typeface="Courier New" panose="02070309020205020404" pitchFamily="49" charset="0"/>
                <a:cs typeface="Courier New" panose="02070309020205020404" pitchFamily="49" charset="0"/>
              </a:rPr>
              <a:t>="#</a:t>
            </a:r>
            <a:r>
              <a:rPr lang="pt-BR" sz="4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accordion</a:t>
            </a:r>
            <a:r>
              <a:rPr lang="pt-BR" sz="4400" dirty="0">
                <a:latin typeface="Courier New" panose="02070309020205020404" pitchFamily="49" charset="0"/>
                <a:cs typeface="Courier New" panose="02070309020205020404" pitchFamily="49" charset="0"/>
              </a:rPr>
              <a:t>" </a:t>
            </a:r>
            <a:r>
              <a:rPr lang="pt-BR" sz="4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href</a:t>
            </a:r>
            <a:r>
              <a:rPr lang="pt-BR" sz="4400" dirty="0">
                <a:latin typeface="Courier New" panose="02070309020205020404" pitchFamily="49" charset="0"/>
                <a:cs typeface="Courier New" panose="02070309020205020404" pitchFamily="49" charset="0"/>
              </a:rPr>
              <a:t>="#</a:t>
            </a:r>
            <a:r>
              <a:rPr lang="pt-BR" sz="4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collapseOne</a:t>
            </a:r>
            <a:r>
              <a:rPr lang="pt-BR" sz="4400" dirty="0">
                <a:latin typeface="Courier New" panose="02070309020205020404" pitchFamily="49" charset="0"/>
                <a:cs typeface="Courier New" panose="02070309020205020404" pitchFamily="49" charset="0"/>
              </a:rPr>
              <a:t>"&gt;</a:t>
            </a:r>
            <a:br>
              <a:rPr lang="pt-BR" sz="4400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pt-BR" sz="4400" dirty="0">
                <a:latin typeface="Courier New" panose="02070309020205020404" pitchFamily="49" charset="0"/>
                <a:cs typeface="Courier New" panose="02070309020205020404" pitchFamily="49" charset="0"/>
              </a:rPr>
              <a:t>        </a:t>
            </a:r>
            <a:r>
              <a:rPr lang="pt-BR" sz="4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Collapsible</a:t>
            </a:r>
            <a:r>
              <a:rPr lang="pt-BR" sz="4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t-BR" sz="4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Group</a:t>
            </a:r>
            <a:r>
              <a:rPr lang="pt-BR" sz="4400" dirty="0">
                <a:latin typeface="Courier New" panose="02070309020205020404" pitchFamily="49" charset="0"/>
                <a:cs typeface="Courier New" panose="02070309020205020404" pitchFamily="49" charset="0"/>
              </a:rPr>
              <a:t> Item #1</a:t>
            </a:r>
            <a:br>
              <a:rPr lang="pt-BR" sz="4400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pt-BR" sz="4400" dirty="0">
                <a:latin typeface="Courier New" panose="02070309020205020404" pitchFamily="49" charset="0"/>
                <a:cs typeface="Courier New" panose="02070309020205020404" pitchFamily="49" charset="0"/>
              </a:rPr>
              <a:t>      &lt;/a&gt;</a:t>
            </a:r>
            <a:br>
              <a:rPr lang="pt-BR" sz="4400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pt-BR" sz="4400" dirty="0">
                <a:latin typeface="Courier New" panose="02070309020205020404" pitchFamily="49" charset="0"/>
                <a:cs typeface="Courier New" panose="02070309020205020404" pitchFamily="49" charset="0"/>
              </a:rPr>
              <a:t>    &lt;/</a:t>
            </a:r>
            <a:r>
              <a:rPr lang="pt-BR" sz="4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div</a:t>
            </a:r>
            <a:r>
              <a:rPr lang="pt-BR" sz="4400" dirty="0">
                <a:latin typeface="Courier New" panose="02070309020205020404" pitchFamily="49" charset="0"/>
                <a:cs typeface="Courier New" panose="02070309020205020404" pitchFamily="49" charset="0"/>
              </a:rPr>
              <a:t>&gt;</a:t>
            </a:r>
            <a:br>
              <a:rPr lang="pt-BR" sz="4400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pt-BR" sz="4400" dirty="0">
                <a:latin typeface="Courier New" panose="02070309020205020404" pitchFamily="49" charset="0"/>
                <a:cs typeface="Courier New" panose="02070309020205020404" pitchFamily="49" charset="0"/>
              </a:rPr>
              <a:t>    &lt;</a:t>
            </a:r>
            <a:r>
              <a:rPr lang="pt-BR" sz="4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div</a:t>
            </a:r>
            <a:r>
              <a:rPr lang="pt-BR" sz="4400" dirty="0">
                <a:latin typeface="Courier New" panose="02070309020205020404" pitchFamily="49" charset="0"/>
                <a:cs typeface="Courier New" panose="02070309020205020404" pitchFamily="49" charset="0"/>
              </a:rPr>
              <a:t> id="</a:t>
            </a:r>
            <a:r>
              <a:rPr lang="pt-BR" sz="4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collapseOne</a:t>
            </a:r>
            <a:r>
              <a:rPr lang="pt-BR" sz="4400" dirty="0">
                <a:latin typeface="Courier New" panose="02070309020205020404" pitchFamily="49" charset="0"/>
                <a:cs typeface="Courier New" panose="02070309020205020404" pitchFamily="49" charset="0"/>
              </a:rPr>
              <a:t>" </a:t>
            </a:r>
            <a:r>
              <a:rPr lang="pt-BR" sz="4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class</a:t>
            </a:r>
            <a:r>
              <a:rPr lang="pt-BR" sz="4400" dirty="0">
                <a:latin typeface="Courier New" panose="02070309020205020404" pitchFamily="49" charset="0"/>
                <a:cs typeface="Courier New" panose="02070309020205020404" pitchFamily="49" charset="0"/>
              </a:rPr>
              <a:t>="</a:t>
            </a:r>
            <a:r>
              <a:rPr lang="pt-BR" sz="4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collapse</a:t>
            </a:r>
            <a:r>
              <a:rPr lang="pt-BR" sz="4400" dirty="0">
                <a:latin typeface="Courier New" panose="02070309020205020404" pitchFamily="49" charset="0"/>
                <a:cs typeface="Courier New" panose="02070309020205020404" pitchFamily="49" charset="0"/>
              </a:rPr>
              <a:t> show"&gt;</a:t>
            </a:r>
            <a:br>
              <a:rPr lang="pt-BR" sz="4400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pt-BR" sz="4400" dirty="0">
                <a:latin typeface="Courier New" panose="02070309020205020404" pitchFamily="49" charset="0"/>
                <a:cs typeface="Courier New" panose="02070309020205020404" pitchFamily="49" charset="0"/>
              </a:rPr>
              <a:t>      &lt;</a:t>
            </a:r>
            <a:r>
              <a:rPr lang="pt-BR" sz="4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div</a:t>
            </a:r>
            <a:r>
              <a:rPr lang="pt-BR" sz="4400" dirty="0">
                <a:latin typeface="Courier New" panose="02070309020205020404" pitchFamily="49" charset="0"/>
                <a:cs typeface="Courier New" panose="02070309020205020404" pitchFamily="49" charset="0"/>
              </a:rPr>
              <a:t> </a:t>
            </a:r>
            <a:r>
              <a:rPr lang="pt-BR" sz="4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class</a:t>
            </a:r>
            <a:r>
              <a:rPr lang="pt-BR" sz="4400" dirty="0">
                <a:latin typeface="Courier New" panose="02070309020205020404" pitchFamily="49" charset="0"/>
                <a:cs typeface="Courier New" panose="02070309020205020404" pitchFamily="49" charset="0"/>
              </a:rPr>
              <a:t>="</a:t>
            </a:r>
            <a:r>
              <a:rPr lang="pt-BR" sz="4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card-body</a:t>
            </a:r>
            <a:r>
              <a:rPr lang="pt-BR" sz="4400" dirty="0">
                <a:latin typeface="Courier New" panose="02070309020205020404" pitchFamily="49" charset="0"/>
                <a:cs typeface="Courier New" panose="02070309020205020404" pitchFamily="49" charset="0"/>
              </a:rPr>
              <a:t>"&gt;</a:t>
            </a:r>
            <a:br>
              <a:rPr lang="pt-BR" sz="4400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pt-BR" sz="4400" dirty="0">
                <a:latin typeface="Courier New" panose="02070309020205020404" pitchFamily="49" charset="0"/>
                <a:cs typeface="Courier New" panose="02070309020205020404" pitchFamily="49" charset="0"/>
              </a:rPr>
              <a:t>        </a:t>
            </a:r>
            <a:r>
              <a:rPr lang="pt-BR" sz="4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Lorem</a:t>
            </a:r>
            <a:r>
              <a:rPr lang="pt-BR" sz="4400" dirty="0">
                <a:latin typeface="Courier New" panose="02070309020205020404" pitchFamily="49" charset="0"/>
                <a:cs typeface="Courier New" panose="02070309020205020404" pitchFamily="49" charset="0"/>
              </a:rPr>
              <a:t> ipsum..</a:t>
            </a:r>
            <a:br>
              <a:rPr lang="pt-BR" sz="4400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pt-BR" sz="4400" dirty="0">
                <a:latin typeface="Courier New" panose="02070309020205020404" pitchFamily="49" charset="0"/>
                <a:cs typeface="Courier New" panose="02070309020205020404" pitchFamily="49" charset="0"/>
              </a:rPr>
              <a:t>      &lt;/</a:t>
            </a:r>
            <a:r>
              <a:rPr lang="pt-BR" sz="4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div</a:t>
            </a:r>
            <a:r>
              <a:rPr lang="pt-BR" sz="4400" dirty="0">
                <a:latin typeface="Courier New" panose="02070309020205020404" pitchFamily="49" charset="0"/>
                <a:cs typeface="Courier New" panose="02070309020205020404" pitchFamily="49" charset="0"/>
              </a:rPr>
              <a:t>&gt;</a:t>
            </a:r>
            <a:br>
              <a:rPr lang="pt-BR" sz="4400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pt-BR" sz="4400" dirty="0">
                <a:latin typeface="Courier New" panose="02070309020205020404" pitchFamily="49" charset="0"/>
                <a:cs typeface="Courier New" panose="02070309020205020404" pitchFamily="49" charset="0"/>
              </a:rPr>
              <a:t>    &lt;/</a:t>
            </a:r>
            <a:r>
              <a:rPr lang="pt-BR" sz="4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div</a:t>
            </a:r>
            <a:r>
              <a:rPr lang="pt-BR" sz="4400" dirty="0">
                <a:latin typeface="Courier New" panose="02070309020205020404" pitchFamily="49" charset="0"/>
                <a:cs typeface="Courier New" panose="02070309020205020404" pitchFamily="49" charset="0"/>
              </a:rPr>
              <a:t>&gt;</a:t>
            </a:r>
            <a:br>
              <a:rPr lang="pt-BR" sz="4400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pt-BR" sz="4400" dirty="0">
                <a:latin typeface="Courier New" panose="02070309020205020404" pitchFamily="49" charset="0"/>
                <a:cs typeface="Courier New" panose="02070309020205020404" pitchFamily="49" charset="0"/>
              </a:rPr>
              <a:t>  &lt;/</a:t>
            </a:r>
            <a:r>
              <a:rPr lang="pt-BR" sz="4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div</a:t>
            </a:r>
            <a:r>
              <a:rPr lang="pt-BR" sz="4400" dirty="0">
                <a:latin typeface="Courier New" panose="02070309020205020404" pitchFamily="49" charset="0"/>
                <a:cs typeface="Courier New" panose="02070309020205020404" pitchFamily="49" charset="0"/>
              </a:rPr>
              <a:t>&gt;</a:t>
            </a:r>
          </a:p>
        </p:txBody>
      </p:sp>
    </p:spTree>
    <p:extLst>
      <p:ext uri="{BB962C8B-B14F-4D97-AF65-F5344CB8AC3E}">
        <p14:creationId xmlns:p14="http://schemas.microsoft.com/office/powerpoint/2010/main" val="427538322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err="1"/>
              <a:t>Accordion</a:t>
            </a:r>
            <a:endParaRPr lang="pt-BR" dirty="0"/>
          </a:p>
        </p:txBody>
      </p:sp>
      <p:pic>
        <p:nvPicPr>
          <p:cNvPr id="717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2697505"/>
            <a:ext cx="8229600" cy="23313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7220724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err="1" smtClean="0"/>
              <a:t>Cards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 smtClean="0"/>
              <a:t>Um </a:t>
            </a:r>
            <a:r>
              <a:rPr lang="pt-BR" dirty="0" err="1" smtClean="0"/>
              <a:t>card</a:t>
            </a:r>
            <a:r>
              <a:rPr lang="pt-BR" dirty="0" smtClean="0"/>
              <a:t> (“cartão”) permite a criação de um painel, um container delimitado por bordas que pode conter uma área para cabeçalho, conteúdo e rodapé.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18630425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err="1" smtClean="0"/>
              <a:t>Cards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508397" y="2034371"/>
            <a:ext cx="6447234" cy="3354399"/>
          </a:xfrm>
        </p:spPr>
        <p:txBody>
          <a:bodyPr/>
          <a:lstStyle/>
          <a:p>
            <a:pPr marL="0" indent="0">
              <a:buNone/>
            </a:pPr>
            <a:r>
              <a:rPr lang="pt-BR" b="1" dirty="0" smtClean="0"/>
              <a:t>Exemplo de </a:t>
            </a:r>
            <a:r>
              <a:rPr lang="pt-BR" b="1" dirty="0" err="1" smtClean="0"/>
              <a:t>card</a:t>
            </a:r>
            <a:r>
              <a:rPr lang="pt-BR" b="1" dirty="0" smtClean="0"/>
              <a:t> simples</a:t>
            </a:r>
          </a:p>
          <a:p>
            <a:pPr marL="0" indent="0">
              <a:buNone/>
            </a:pPr>
            <a:endParaRPr lang="pt-BR" b="1" dirty="0" smtClean="0"/>
          </a:p>
          <a:p>
            <a:pPr marL="0" indent="0">
              <a:buNone/>
            </a:pPr>
            <a:r>
              <a:rPr lang="pt-BR" dirty="0" smtClean="0"/>
              <a:t>&lt;</a:t>
            </a:r>
            <a:r>
              <a:rPr lang="pt-BR" dirty="0" err="1" smtClean="0"/>
              <a:t>div</a:t>
            </a:r>
            <a:r>
              <a:rPr lang="pt-BR" dirty="0" smtClean="0"/>
              <a:t> </a:t>
            </a:r>
            <a:r>
              <a:rPr lang="pt-BR" dirty="0" err="1" smtClean="0"/>
              <a:t>class</a:t>
            </a:r>
            <a:r>
              <a:rPr lang="pt-BR" dirty="0" smtClean="0"/>
              <a:t>="</a:t>
            </a:r>
            <a:r>
              <a:rPr lang="pt-BR" dirty="0" err="1" smtClean="0"/>
              <a:t>card</a:t>
            </a:r>
            <a:r>
              <a:rPr lang="pt-BR" dirty="0" smtClean="0"/>
              <a:t>"&gt;</a:t>
            </a:r>
          </a:p>
          <a:p>
            <a:pPr marL="0" indent="0">
              <a:buNone/>
            </a:pPr>
            <a:r>
              <a:rPr lang="pt-BR" dirty="0"/>
              <a:t>	</a:t>
            </a:r>
            <a:r>
              <a:rPr lang="pt-BR" dirty="0" smtClean="0"/>
              <a:t>Conteúdo aqui!</a:t>
            </a:r>
          </a:p>
          <a:p>
            <a:pPr marL="0" indent="0">
              <a:buNone/>
            </a:pPr>
            <a:r>
              <a:rPr lang="pt-BR" dirty="0" smtClean="0"/>
              <a:t>&lt;/</a:t>
            </a:r>
            <a:r>
              <a:rPr lang="pt-BR" dirty="0" err="1" smtClean="0"/>
              <a:t>div</a:t>
            </a:r>
            <a:r>
              <a:rPr lang="pt-BR" dirty="0" smtClean="0"/>
              <a:t>&gt;</a:t>
            </a:r>
            <a:endParaRPr lang="pt-BR" dirty="0"/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19635" y="2029006"/>
            <a:ext cx="3554070" cy="5520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511294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err="1" smtClean="0"/>
              <a:t>Cards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508397" y="2034371"/>
            <a:ext cx="6447234" cy="3354399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pt-BR" b="1" dirty="0" smtClean="0"/>
              <a:t>Exemplo de </a:t>
            </a:r>
            <a:r>
              <a:rPr lang="pt-BR" b="1" dirty="0" err="1" smtClean="0"/>
              <a:t>card</a:t>
            </a:r>
            <a:r>
              <a:rPr lang="pt-BR" b="1" dirty="0" smtClean="0"/>
              <a:t> com cabeçalho</a:t>
            </a:r>
          </a:p>
          <a:p>
            <a:pPr marL="0" indent="0">
              <a:buNone/>
            </a:pPr>
            <a:endParaRPr lang="pt-BR" b="1" dirty="0" smtClean="0"/>
          </a:p>
          <a:p>
            <a:pPr marL="0" indent="0">
              <a:buNone/>
            </a:pPr>
            <a:r>
              <a:rPr lang="pt-BR" dirty="0" smtClean="0"/>
              <a:t>&lt;</a:t>
            </a:r>
            <a:r>
              <a:rPr lang="pt-BR" dirty="0" err="1" smtClean="0"/>
              <a:t>div</a:t>
            </a:r>
            <a:r>
              <a:rPr lang="pt-BR" dirty="0" smtClean="0"/>
              <a:t> </a:t>
            </a:r>
            <a:r>
              <a:rPr lang="pt-BR" dirty="0" err="1" smtClean="0"/>
              <a:t>class</a:t>
            </a:r>
            <a:r>
              <a:rPr lang="pt-BR" dirty="0" smtClean="0"/>
              <a:t>="</a:t>
            </a:r>
            <a:r>
              <a:rPr lang="pt-BR" dirty="0" err="1" smtClean="0"/>
              <a:t>card</a:t>
            </a:r>
            <a:r>
              <a:rPr lang="pt-BR" dirty="0" smtClean="0"/>
              <a:t>"&gt;</a:t>
            </a:r>
          </a:p>
          <a:p>
            <a:pPr marL="0" indent="0">
              <a:buNone/>
            </a:pPr>
            <a:r>
              <a:rPr lang="pt-BR" dirty="0"/>
              <a:t>	&lt;</a:t>
            </a:r>
            <a:r>
              <a:rPr lang="pt-BR" dirty="0" err="1"/>
              <a:t>div</a:t>
            </a:r>
            <a:r>
              <a:rPr lang="pt-BR" dirty="0"/>
              <a:t> </a:t>
            </a:r>
            <a:r>
              <a:rPr lang="pt-BR" dirty="0" err="1"/>
              <a:t>class</a:t>
            </a:r>
            <a:r>
              <a:rPr lang="pt-BR" dirty="0"/>
              <a:t>="</a:t>
            </a:r>
            <a:r>
              <a:rPr lang="pt-BR" dirty="0" err="1" smtClean="0"/>
              <a:t>card</a:t>
            </a:r>
            <a:r>
              <a:rPr lang="pt-BR" dirty="0" smtClean="0"/>
              <a:t>-header"&gt;</a:t>
            </a:r>
          </a:p>
          <a:p>
            <a:pPr marL="0" indent="0">
              <a:buNone/>
            </a:pPr>
            <a:r>
              <a:rPr lang="pt-BR" dirty="0"/>
              <a:t>	</a:t>
            </a:r>
            <a:r>
              <a:rPr lang="pt-BR" dirty="0" smtClean="0"/>
              <a:t>	Título aqui!</a:t>
            </a:r>
            <a:endParaRPr lang="pt-BR" dirty="0"/>
          </a:p>
          <a:p>
            <a:pPr marL="0" indent="0">
              <a:buNone/>
            </a:pPr>
            <a:r>
              <a:rPr lang="pt-BR" dirty="0" smtClean="0"/>
              <a:t>	&lt;/</a:t>
            </a:r>
            <a:r>
              <a:rPr lang="pt-BR" dirty="0" err="1" smtClean="0"/>
              <a:t>div</a:t>
            </a:r>
            <a:r>
              <a:rPr lang="pt-BR" dirty="0" smtClean="0"/>
              <a:t>&gt;</a:t>
            </a:r>
          </a:p>
          <a:p>
            <a:pPr marL="0" indent="0">
              <a:buNone/>
            </a:pPr>
            <a:r>
              <a:rPr lang="pt-BR" dirty="0"/>
              <a:t>	</a:t>
            </a:r>
            <a:r>
              <a:rPr lang="pt-BR" dirty="0" smtClean="0"/>
              <a:t>Conteúdo aqui!</a:t>
            </a:r>
          </a:p>
          <a:p>
            <a:pPr marL="0" indent="0">
              <a:buNone/>
            </a:pPr>
            <a:r>
              <a:rPr lang="pt-BR" dirty="0" smtClean="0"/>
              <a:t>&lt;/</a:t>
            </a:r>
            <a:r>
              <a:rPr lang="pt-BR" dirty="0" err="1" smtClean="0"/>
              <a:t>div</a:t>
            </a:r>
            <a:r>
              <a:rPr lang="pt-BR" dirty="0" smtClean="0"/>
              <a:t>&gt;</a:t>
            </a:r>
            <a:endParaRPr lang="pt-BR" dirty="0"/>
          </a:p>
        </p:txBody>
      </p:sp>
      <p:pic>
        <p:nvPicPr>
          <p:cNvPr id="5" name="Picture 61" descr="Resultado de imagem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80798" y="857250"/>
            <a:ext cx="863203" cy="8632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 Box 62"/>
          <p:cNvSpPr txBox="1">
            <a:spLocks noChangeArrowheads="1"/>
          </p:cNvSpPr>
          <p:nvPr/>
        </p:nvSpPr>
        <p:spPr bwMode="auto">
          <a:xfrm>
            <a:off x="8386762" y="1100138"/>
            <a:ext cx="642938" cy="2750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hangingPunct="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hangingPunct="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hangingPunct="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hangingPunct="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pt-BR" altLang="en-US" sz="1500" b="1" dirty="0"/>
              <a:t>9.8</a:t>
            </a:r>
            <a:endParaRPr lang="en-US" sz="1500" b="1" dirty="0"/>
          </a:p>
        </p:txBody>
      </p:sp>
      <p:pic>
        <p:nvPicPr>
          <p:cNvPr id="7" name="Imagem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14133" y="2034370"/>
            <a:ext cx="3386808" cy="13613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546948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err="1" smtClean="0"/>
              <a:t>Cards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508397" y="2034371"/>
            <a:ext cx="7557430" cy="3354399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pt-BR" b="1" dirty="0" smtClean="0"/>
              <a:t>Exemplo de </a:t>
            </a:r>
            <a:r>
              <a:rPr lang="pt-BR" b="1" dirty="0" err="1" smtClean="0"/>
              <a:t>card</a:t>
            </a:r>
            <a:r>
              <a:rPr lang="pt-BR" b="1" dirty="0" smtClean="0"/>
              <a:t> com cabeçalho</a:t>
            </a:r>
            <a:br>
              <a:rPr lang="pt-BR" b="1" dirty="0" smtClean="0"/>
            </a:br>
            <a:r>
              <a:rPr lang="pt-BR" b="1" dirty="0" smtClean="0"/>
              <a:t>e rodapé</a:t>
            </a:r>
          </a:p>
          <a:p>
            <a:pPr marL="0" indent="0">
              <a:buNone/>
            </a:pPr>
            <a:endParaRPr lang="pt-BR" sz="1950" b="1" dirty="0"/>
          </a:p>
          <a:p>
            <a:pPr marL="0" indent="0">
              <a:buNone/>
            </a:pPr>
            <a:endParaRPr lang="pt-BR" sz="1950" b="1" dirty="0"/>
          </a:p>
          <a:p>
            <a:pPr marL="0" indent="0">
              <a:buNone/>
            </a:pPr>
            <a:r>
              <a:rPr lang="pt-BR" sz="2100" dirty="0"/>
              <a:t>&lt;</a:t>
            </a:r>
            <a:r>
              <a:rPr lang="pt-BR" sz="2100" dirty="0" err="1"/>
              <a:t>div</a:t>
            </a:r>
            <a:r>
              <a:rPr lang="pt-BR" sz="2100" dirty="0"/>
              <a:t> </a:t>
            </a:r>
            <a:r>
              <a:rPr lang="pt-BR" sz="2100" dirty="0" err="1"/>
              <a:t>class</a:t>
            </a:r>
            <a:r>
              <a:rPr lang="pt-BR" sz="2100" dirty="0"/>
              <a:t>="</a:t>
            </a:r>
            <a:r>
              <a:rPr lang="pt-BR" sz="2100" dirty="0" err="1"/>
              <a:t>card</a:t>
            </a:r>
            <a:r>
              <a:rPr lang="pt-BR" sz="2100" dirty="0"/>
              <a:t>"&gt;</a:t>
            </a:r>
          </a:p>
          <a:p>
            <a:pPr marL="0" indent="0">
              <a:buNone/>
            </a:pPr>
            <a:r>
              <a:rPr lang="pt-BR" sz="2100" dirty="0"/>
              <a:t>	&lt;</a:t>
            </a:r>
            <a:r>
              <a:rPr lang="pt-BR" sz="2100" dirty="0" err="1"/>
              <a:t>div</a:t>
            </a:r>
            <a:r>
              <a:rPr lang="pt-BR" sz="2100" dirty="0"/>
              <a:t> </a:t>
            </a:r>
            <a:r>
              <a:rPr lang="pt-BR" sz="2100" dirty="0" err="1"/>
              <a:t>class</a:t>
            </a:r>
            <a:r>
              <a:rPr lang="pt-BR" sz="2100" dirty="0"/>
              <a:t>="</a:t>
            </a:r>
            <a:r>
              <a:rPr lang="pt-BR" sz="2100" dirty="0" err="1"/>
              <a:t>card</a:t>
            </a:r>
            <a:r>
              <a:rPr lang="pt-BR" sz="2100" dirty="0"/>
              <a:t>-header"&gt;Título aqui!&lt;/</a:t>
            </a:r>
            <a:r>
              <a:rPr lang="pt-BR" sz="2100" dirty="0" err="1"/>
              <a:t>div</a:t>
            </a:r>
            <a:r>
              <a:rPr lang="pt-BR" sz="2100" dirty="0"/>
              <a:t>&gt;</a:t>
            </a:r>
          </a:p>
          <a:p>
            <a:pPr marL="0" indent="0">
              <a:buNone/>
            </a:pPr>
            <a:r>
              <a:rPr lang="pt-BR" sz="2100" dirty="0"/>
              <a:t>	</a:t>
            </a:r>
            <a:r>
              <a:rPr lang="pt-BR" sz="2100" dirty="0"/>
              <a:t>Conteúdo aqui!</a:t>
            </a:r>
          </a:p>
          <a:p>
            <a:pPr marL="0" indent="0">
              <a:buNone/>
            </a:pPr>
            <a:r>
              <a:rPr lang="pt-BR" sz="2100" dirty="0"/>
              <a:t>	&lt;</a:t>
            </a:r>
            <a:r>
              <a:rPr lang="pt-BR" sz="2100" dirty="0" err="1"/>
              <a:t>div</a:t>
            </a:r>
            <a:r>
              <a:rPr lang="pt-BR" sz="2100" dirty="0"/>
              <a:t> </a:t>
            </a:r>
            <a:r>
              <a:rPr lang="pt-BR" sz="2100" dirty="0" err="1"/>
              <a:t>class</a:t>
            </a:r>
            <a:r>
              <a:rPr lang="pt-BR" sz="2100" dirty="0"/>
              <a:t>="</a:t>
            </a:r>
            <a:r>
              <a:rPr lang="pt-BR" sz="2100" dirty="0" err="1"/>
              <a:t>card-footer</a:t>
            </a:r>
            <a:r>
              <a:rPr lang="pt-BR" sz="2100" dirty="0"/>
              <a:t>"&gt;Rodapé </a:t>
            </a:r>
            <a:r>
              <a:rPr lang="pt-BR" sz="2100" dirty="0"/>
              <a:t>aqui</a:t>
            </a:r>
            <a:r>
              <a:rPr lang="pt-BR" sz="2100" dirty="0"/>
              <a:t>!&lt;/</a:t>
            </a:r>
            <a:r>
              <a:rPr lang="pt-BR" sz="2100" dirty="0" err="1"/>
              <a:t>div</a:t>
            </a:r>
            <a:r>
              <a:rPr lang="pt-BR" sz="2100" dirty="0"/>
              <a:t>&gt;</a:t>
            </a:r>
          </a:p>
          <a:p>
            <a:pPr marL="0" indent="0">
              <a:buNone/>
            </a:pPr>
            <a:r>
              <a:rPr lang="pt-BR" sz="2100" dirty="0"/>
              <a:t>&lt;/</a:t>
            </a:r>
            <a:r>
              <a:rPr lang="pt-BR" sz="2100" dirty="0" err="1"/>
              <a:t>div</a:t>
            </a:r>
            <a:r>
              <a:rPr lang="pt-BR" sz="2100" dirty="0"/>
              <a:t>&gt;</a:t>
            </a:r>
            <a:endParaRPr lang="pt-BR" sz="2100" dirty="0"/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31898" y="2001389"/>
            <a:ext cx="3097802" cy="19644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244905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err="1" smtClean="0"/>
              <a:t>Jumbotron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 smtClean="0"/>
              <a:t>Trata-se de um componente que pode capturar toda a </a:t>
            </a:r>
            <a:r>
              <a:rPr lang="pt-BR" dirty="0" err="1" smtClean="0"/>
              <a:t>viewport</a:t>
            </a:r>
            <a:r>
              <a:rPr lang="pt-BR" dirty="0" smtClean="0"/>
              <a:t> para exibir algum conteúdo.</a:t>
            </a:r>
            <a:endParaRPr lang="pt-BR" sz="2100" dirty="0"/>
          </a:p>
          <a:p>
            <a:pPr marL="0" indent="0">
              <a:buNone/>
            </a:pPr>
            <a:endParaRPr lang="pt-BR" sz="2100" dirty="0"/>
          </a:p>
          <a:p>
            <a:pPr marL="0" indent="0">
              <a:buNone/>
            </a:pPr>
            <a:r>
              <a:rPr lang="pt-BR" sz="2100" dirty="0"/>
              <a:t>&lt;</a:t>
            </a:r>
            <a:r>
              <a:rPr lang="pt-BR" sz="2100" dirty="0" err="1"/>
              <a:t>div</a:t>
            </a:r>
            <a:r>
              <a:rPr lang="pt-BR" sz="2100" dirty="0"/>
              <a:t> </a:t>
            </a:r>
            <a:r>
              <a:rPr lang="pt-BR" sz="2100" dirty="0" err="1"/>
              <a:t>class</a:t>
            </a:r>
            <a:r>
              <a:rPr lang="pt-BR" sz="2100" dirty="0"/>
              <a:t>="</a:t>
            </a:r>
            <a:r>
              <a:rPr lang="pt-BR" sz="2100" dirty="0" err="1"/>
              <a:t>jumbotron</a:t>
            </a:r>
            <a:r>
              <a:rPr lang="pt-BR" sz="2100" dirty="0"/>
              <a:t>"&gt;</a:t>
            </a:r>
          </a:p>
          <a:p>
            <a:pPr marL="0" indent="0">
              <a:buNone/>
            </a:pPr>
            <a:r>
              <a:rPr lang="pt-BR" sz="2100" dirty="0"/>
              <a:t>	</a:t>
            </a:r>
            <a:r>
              <a:rPr lang="pt-BR" sz="2100" dirty="0"/>
              <a:t>Conteúdo aqui!</a:t>
            </a:r>
          </a:p>
          <a:p>
            <a:pPr marL="0" indent="0">
              <a:buNone/>
            </a:pPr>
            <a:r>
              <a:rPr lang="pt-BR" sz="2100" dirty="0"/>
              <a:t>&lt;/</a:t>
            </a:r>
            <a:r>
              <a:rPr lang="pt-BR" sz="2100" dirty="0" err="1"/>
              <a:t>div</a:t>
            </a:r>
            <a:r>
              <a:rPr lang="pt-BR" sz="2100" dirty="0"/>
              <a:t>&gt;</a:t>
            </a:r>
            <a:endParaRPr lang="pt-BR" sz="2100" dirty="0"/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17641" y="3794931"/>
            <a:ext cx="5112326" cy="20743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3799230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err="1" smtClean="0"/>
              <a:t>Badges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 smtClean="0"/>
              <a:t>Um </a:t>
            </a:r>
            <a:r>
              <a:rPr lang="pt-BR" i="1" dirty="0" err="1" smtClean="0"/>
              <a:t>badge</a:t>
            </a:r>
            <a:r>
              <a:rPr lang="pt-BR" dirty="0"/>
              <a:t> </a:t>
            </a:r>
            <a:r>
              <a:rPr lang="pt-BR" dirty="0" smtClean="0"/>
              <a:t>é um indicador formatado usado para exibir uma contagem de itens (itens em um carrinho, número de e-mails novos, notificações não abertas etc.);</a:t>
            </a:r>
          </a:p>
          <a:p>
            <a:endParaRPr lang="pt-BR" dirty="0" smtClean="0"/>
          </a:p>
          <a:p>
            <a:r>
              <a:rPr lang="pt-BR" dirty="0" smtClean="0"/>
              <a:t>Para exibir um </a:t>
            </a:r>
            <a:r>
              <a:rPr lang="pt-BR" i="1" dirty="0" err="1" smtClean="0"/>
              <a:t>badge</a:t>
            </a:r>
            <a:r>
              <a:rPr lang="pt-BR" dirty="0" smtClean="0"/>
              <a:t> na página:</a:t>
            </a:r>
          </a:p>
          <a:p>
            <a:pPr marL="0" indent="0">
              <a:buNone/>
            </a:pPr>
            <a:r>
              <a:rPr lang="en-US" dirty="0"/>
              <a:t>&lt;span class="</a:t>
            </a:r>
            <a:r>
              <a:rPr lang="en-US" dirty="0" smtClean="0"/>
              <a:t>badge"&gt;Valor&lt;/</a:t>
            </a:r>
            <a:r>
              <a:rPr lang="en-US" dirty="0"/>
              <a:t>span&gt;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940471012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err="1" smtClean="0"/>
              <a:t>Badges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508397" y="2477691"/>
            <a:ext cx="8139374" cy="2911078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sz="2700" b="1" dirty="0" err="1"/>
              <a:t>Exemplo</a:t>
            </a:r>
            <a:r>
              <a:rPr lang="en-US" sz="2700" b="1" dirty="0"/>
              <a:t> de badge para </a:t>
            </a:r>
            <a:r>
              <a:rPr lang="en-US" sz="2700" b="1" dirty="0" err="1"/>
              <a:t>carrinho</a:t>
            </a:r>
            <a:r>
              <a:rPr lang="en-US" sz="2700" b="1" dirty="0"/>
              <a:t> de </a:t>
            </a:r>
            <a:r>
              <a:rPr lang="en-US" sz="2700" b="1" dirty="0" err="1"/>
              <a:t>compras</a:t>
            </a:r>
            <a:endParaRPr lang="en-US" sz="2700" b="1" dirty="0"/>
          </a:p>
          <a:p>
            <a:pPr marL="0" indent="0">
              <a:buNone/>
            </a:pPr>
            <a:r>
              <a:rPr lang="en-US" dirty="0" smtClean="0"/>
              <a:t>&lt;</a:t>
            </a:r>
            <a:r>
              <a:rPr lang="en-US" dirty="0"/>
              <a:t>a </a:t>
            </a:r>
            <a:r>
              <a:rPr lang="en-US" dirty="0" err="1"/>
              <a:t>href</a:t>
            </a:r>
            <a:r>
              <a:rPr lang="en-US" dirty="0"/>
              <a:t>="carrinho.html"&gt;</a:t>
            </a:r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dirty="0" smtClean="0"/>
              <a:t>&lt;</a:t>
            </a:r>
            <a:r>
              <a:rPr lang="en-US" dirty="0"/>
              <a:t>span class="</a:t>
            </a:r>
            <a:r>
              <a:rPr lang="en-US" dirty="0" err="1"/>
              <a:t>fa</a:t>
            </a:r>
            <a:r>
              <a:rPr lang="en-US" dirty="0"/>
              <a:t> </a:t>
            </a:r>
            <a:r>
              <a:rPr lang="en-US" dirty="0" err="1"/>
              <a:t>fa</a:t>
            </a:r>
            <a:r>
              <a:rPr lang="en-US" dirty="0"/>
              <a:t>-shopping-cart"&gt;&lt;/span&gt;</a:t>
            </a:r>
          </a:p>
          <a:p>
            <a:pPr marL="0" indent="0">
              <a:buNone/>
            </a:pPr>
            <a:r>
              <a:rPr lang="en-US" dirty="0"/>
              <a:t>	&lt;span class="badge badge-primary"&gt;4&lt;/span&gt;</a:t>
            </a:r>
          </a:p>
          <a:p>
            <a:pPr marL="0" indent="0">
              <a:buNone/>
            </a:pPr>
            <a:r>
              <a:rPr lang="en-US" dirty="0" smtClean="0"/>
              <a:t>&lt;/</a:t>
            </a:r>
            <a:r>
              <a:rPr lang="en-US" dirty="0"/>
              <a:t>a&gt;</a:t>
            </a:r>
            <a:endParaRPr lang="pt-BR" dirty="0"/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8398" y="4953109"/>
            <a:ext cx="1381880" cy="5527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9948737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err="1" smtClean="0"/>
              <a:t>Badges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508397" y="1944495"/>
            <a:ext cx="8005559" cy="3444275"/>
          </a:xfrm>
        </p:spPr>
        <p:txBody>
          <a:bodyPr/>
          <a:lstStyle/>
          <a:p>
            <a:pPr marL="0" indent="0">
              <a:buNone/>
            </a:pPr>
            <a:r>
              <a:rPr lang="pt-BR" b="1" dirty="0" smtClean="0"/>
              <a:t>Adicionando </a:t>
            </a:r>
            <a:r>
              <a:rPr lang="pt-BR" b="1" dirty="0" err="1" smtClean="0"/>
              <a:t>badge</a:t>
            </a:r>
            <a:r>
              <a:rPr lang="pt-BR" b="1" dirty="0" smtClean="0"/>
              <a:t> à barra de navegação</a:t>
            </a:r>
          </a:p>
          <a:p>
            <a:pPr marL="0" indent="0">
              <a:buNone/>
            </a:pPr>
            <a:r>
              <a:rPr lang="pt-BR" sz="2100" dirty="0"/>
              <a:t>&lt;li </a:t>
            </a:r>
            <a:r>
              <a:rPr lang="pt-BR" sz="2100" dirty="0" err="1"/>
              <a:t>class</a:t>
            </a:r>
            <a:r>
              <a:rPr lang="pt-BR" sz="2100" dirty="0"/>
              <a:t>="</a:t>
            </a:r>
            <a:r>
              <a:rPr lang="pt-BR" sz="2100" dirty="0" err="1"/>
              <a:t>nav</a:t>
            </a:r>
            <a:r>
              <a:rPr lang="pt-BR" sz="2100" dirty="0"/>
              <a:t>-item"&gt;</a:t>
            </a:r>
          </a:p>
          <a:p>
            <a:pPr marL="0" indent="0">
              <a:buNone/>
            </a:pPr>
            <a:r>
              <a:rPr lang="pt-BR" sz="2100" dirty="0"/>
              <a:t>	&lt;a </a:t>
            </a:r>
            <a:r>
              <a:rPr lang="pt-BR" sz="2100" dirty="0" err="1"/>
              <a:t>class</a:t>
            </a:r>
            <a:r>
              <a:rPr lang="pt-BR" sz="2100" dirty="0"/>
              <a:t>="</a:t>
            </a:r>
            <a:r>
              <a:rPr lang="pt-BR" sz="2100" dirty="0" err="1"/>
              <a:t>nav</a:t>
            </a:r>
            <a:r>
              <a:rPr lang="pt-BR" sz="2100" dirty="0"/>
              <a:t>-link" </a:t>
            </a:r>
            <a:r>
              <a:rPr lang="pt-BR" sz="2100" dirty="0" err="1"/>
              <a:t>href</a:t>
            </a:r>
            <a:r>
              <a:rPr lang="pt-BR" sz="2100" dirty="0"/>
              <a:t>="#"&gt;</a:t>
            </a:r>
          </a:p>
          <a:p>
            <a:pPr marL="0" indent="0">
              <a:buNone/>
            </a:pPr>
            <a:r>
              <a:rPr lang="pt-BR" sz="2100" dirty="0"/>
              <a:t>		&lt;</a:t>
            </a:r>
            <a:r>
              <a:rPr lang="pt-BR" sz="2100" dirty="0" err="1"/>
              <a:t>span</a:t>
            </a:r>
            <a:r>
              <a:rPr lang="pt-BR" sz="2100" dirty="0"/>
              <a:t> </a:t>
            </a:r>
            <a:r>
              <a:rPr lang="pt-BR" sz="2100" dirty="0" err="1"/>
              <a:t>class</a:t>
            </a:r>
            <a:r>
              <a:rPr lang="pt-BR" sz="2100" dirty="0"/>
              <a:t>="</a:t>
            </a:r>
            <a:r>
              <a:rPr lang="pt-BR" sz="2100" dirty="0" err="1"/>
              <a:t>fa</a:t>
            </a:r>
            <a:r>
              <a:rPr lang="pt-BR" sz="2100" dirty="0"/>
              <a:t> </a:t>
            </a:r>
            <a:r>
              <a:rPr lang="pt-BR" sz="2100" dirty="0" err="1"/>
              <a:t>fa</a:t>
            </a:r>
            <a:r>
              <a:rPr lang="pt-BR" sz="2100" dirty="0"/>
              <a:t>-envelope"&gt;&lt;/</a:t>
            </a:r>
            <a:r>
              <a:rPr lang="pt-BR" sz="2100" dirty="0" err="1"/>
              <a:t>span</a:t>
            </a:r>
            <a:r>
              <a:rPr lang="pt-BR" sz="2100" dirty="0"/>
              <a:t>&gt;</a:t>
            </a:r>
          </a:p>
          <a:p>
            <a:pPr marL="0" indent="0">
              <a:buNone/>
            </a:pPr>
            <a:r>
              <a:rPr lang="pt-BR" sz="2100" dirty="0"/>
              <a:t>		Notificações</a:t>
            </a:r>
          </a:p>
          <a:p>
            <a:pPr marL="0" indent="0">
              <a:buNone/>
            </a:pPr>
            <a:r>
              <a:rPr lang="pt-BR" sz="2100" dirty="0"/>
              <a:t>		&lt;</a:t>
            </a:r>
            <a:r>
              <a:rPr lang="pt-BR" sz="2100" dirty="0" err="1"/>
              <a:t>span</a:t>
            </a:r>
            <a:r>
              <a:rPr lang="pt-BR" sz="2100" dirty="0"/>
              <a:t> </a:t>
            </a:r>
            <a:r>
              <a:rPr lang="pt-BR" sz="2100" dirty="0" err="1"/>
              <a:t>class</a:t>
            </a:r>
            <a:r>
              <a:rPr lang="pt-BR" sz="2100" dirty="0"/>
              <a:t>="</a:t>
            </a:r>
            <a:r>
              <a:rPr lang="pt-BR" sz="2100" dirty="0" err="1"/>
              <a:t>badge</a:t>
            </a:r>
            <a:r>
              <a:rPr lang="pt-BR" sz="2100" dirty="0"/>
              <a:t> </a:t>
            </a:r>
            <a:r>
              <a:rPr lang="pt-BR" sz="2100" dirty="0" err="1"/>
              <a:t>badge-secondary</a:t>
            </a:r>
            <a:r>
              <a:rPr lang="pt-BR" sz="2100" dirty="0"/>
              <a:t>"&gt;4&lt;/</a:t>
            </a:r>
            <a:r>
              <a:rPr lang="pt-BR" sz="2100" dirty="0" err="1"/>
              <a:t>span</a:t>
            </a:r>
            <a:r>
              <a:rPr lang="pt-BR" sz="2100" dirty="0"/>
              <a:t>&gt;</a:t>
            </a:r>
          </a:p>
          <a:p>
            <a:pPr marL="0" indent="0">
              <a:buNone/>
            </a:pPr>
            <a:r>
              <a:rPr lang="pt-BR" sz="2100" dirty="0"/>
              <a:t>	&lt;/a&gt;</a:t>
            </a:r>
          </a:p>
          <a:p>
            <a:pPr marL="0" indent="0">
              <a:buNone/>
            </a:pPr>
            <a:r>
              <a:rPr lang="pt-BR" sz="2100" dirty="0"/>
              <a:t>&lt;/li&gt;</a:t>
            </a:r>
          </a:p>
          <a:p>
            <a:pPr marL="0" indent="0">
              <a:buNone/>
            </a:pPr>
            <a:endParaRPr lang="pt-BR" sz="2100" dirty="0"/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1850" y="5273510"/>
            <a:ext cx="6413781" cy="583071"/>
          </a:xfrm>
          <a:prstGeom prst="rect">
            <a:avLst/>
          </a:prstGeom>
        </p:spPr>
      </p:pic>
      <p:sp>
        <p:nvSpPr>
          <p:cNvPr id="5" name="Retângulo de cantos arredondados 4"/>
          <p:cNvSpPr/>
          <p:nvPr/>
        </p:nvSpPr>
        <p:spPr bwMode="auto">
          <a:xfrm>
            <a:off x="5202045" y="5206225"/>
            <a:ext cx="1703407" cy="717263"/>
          </a:xfrm>
          <a:prstGeom prst="roundRect">
            <a:avLst/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vert="horz" wrap="square" lIns="68580" tIns="34290" rIns="68580" bIns="34290" numCol="1" rtlCol="0" anchor="t" anchorCtr="0" compatLnSpc="1"/>
          <a:lstStyle/>
          <a:p>
            <a:pPr defTabSz="685800" eaLnBrk="0" fontAlgn="base" hangingPunct="0">
              <a:spcBef>
                <a:spcPct val="0"/>
              </a:spcBef>
              <a:spcAft>
                <a:spcPct val="0"/>
              </a:spcAft>
            </a:pPr>
            <a:endParaRPr lang="pt-BR" sz="150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18088677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err="1" smtClean="0"/>
              <a:t>Badges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508397" y="1911041"/>
            <a:ext cx="8404280" cy="3477728"/>
          </a:xfrm>
        </p:spPr>
        <p:txBody>
          <a:bodyPr/>
          <a:lstStyle/>
          <a:p>
            <a:pPr marL="0" indent="0">
              <a:buNone/>
            </a:pPr>
            <a:r>
              <a:rPr lang="pt-BR" b="1" dirty="0" smtClean="0"/>
              <a:t>Podemos adicioná-lo à outra </a:t>
            </a:r>
            <a:r>
              <a:rPr lang="pt-BR" b="1" dirty="0" err="1" smtClean="0"/>
              <a:t>tag</a:t>
            </a:r>
            <a:r>
              <a:rPr lang="pt-BR" b="1" dirty="0" smtClean="0"/>
              <a:t> </a:t>
            </a:r>
            <a:r>
              <a:rPr lang="pt-BR" b="1" dirty="0" err="1" smtClean="0"/>
              <a:t>ul</a:t>
            </a:r>
            <a:r>
              <a:rPr lang="pt-BR" b="1" dirty="0" smtClean="0"/>
              <a:t> (na mesma </a:t>
            </a:r>
            <a:r>
              <a:rPr lang="pt-BR" b="1" dirty="0" err="1" smtClean="0"/>
              <a:t>navbar</a:t>
            </a:r>
            <a:r>
              <a:rPr lang="pt-BR" b="1" dirty="0" smtClean="0"/>
              <a:t>) para colocar nossa notificação à direita...</a:t>
            </a:r>
          </a:p>
          <a:p>
            <a:pPr marL="0" indent="0">
              <a:buNone/>
            </a:pPr>
            <a:r>
              <a:rPr lang="pt-BR" sz="2100" dirty="0"/>
              <a:t>&lt;</a:t>
            </a:r>
            <a:r>
              <a:rPr lang="pt-BR" sz="2100" dirty="0" err="1"/>
              <a:t>ul</a:t>
            </a:r>
            <a:r>
              <a:rPr lang="pt-BR" sz="2100" dirty="0"/>
              <a:t> </a:t>
            </a:r>
            <a:r>
              <a:rPr lang="pt-BR" sz="2100" dirty="0" err="1"/>
              <a:t>class</a:t>
            </a:r>
            <a:r>
              <a:rPr lang="pt-BR" sz="2100" dirty="0"/>
              <a:t>="</a:t>
            </a:r>
            <a:r>
              <a:rPr lang="pt-BR" sz="2100" dirty="0" err="1"/>
              <a:t>navbar-nav</a:t>
            </a:r>
            <a:r>
              <a:rPr lang="pt-BR" sz="2100" dirty="0"/>
              <a:t> </a:t>
            </a:r>
            <a:r>
              <a:rPr lang="pt-BR" sz="2100" dirty="0" err="1"/>
              <a:t>mr</a:t>
            </a:r>
            <a:r>
              <a:rPr lang="pt-BR" sz="2100" dirty="0"/>
              <a:t>-auto"&gt;</a:t>
            </a:r>
          </a:p>
          <a:p>
            <a:pPr marL="0" indent="0">
              <a:buNone/>
            </a:pPr>
            <a:r>
              <a:rPr lang="pt-BR" sz="2100" dirty="0"/>
              <a:t>	...</a:t>
            </a:r>
          </a:p>
          <a:p>
            <a:pPr marL="0" indent="0">
              <a:buNone/>
            </a:pPr>
            <a:r>
              <a:rPr lang="pt-BR" sz="2100" dirty="0"/>
              <a:t>&lt;/</a:t>
            </a:r>
            <a:r>
              <a:rPr lang="pt-BR" sz="2100" dirty="0" err="1"/>
              <a:t>ul</a:t>
            </a:r>
            <a:r>
              <a:rPr lang="pt-BR" sz="2100" dirty="0"/>
              <a:t>&gt;</a:t>
            </a:r>
          </a:p>
          <a:p>
            <a:pPr marL="0" indent="0">
              <a:buNone/>
            </a:pPr>
            <a:r>
              <a:rPr lang="pt-BR" sz="2100" dirty="0"/>
              <a:t>&lt;</a:t>
            </a:r>
            <a:r>
              <a:rPr lang="pt-BR" sz="2100" dirty="0" err="1"/>
              <a:t>ul</a:t>
            </a:r>
            <a:r>
              <a:rPr lang="pt-BR" sz="2100" dirty="0"/>
              <a:t> </a:t>
            </a:r>
            <a:r>
              <a:rPr lang="pt-BR" sz="2100" dirty="0" err="1"/>
              <a:t>class</a:t>
            </a:r>
            <a:r>
              <a:rPr lang="pt-BR" sz="2100" dirty="0"/>
              <a:t>="</a:t>
            </a:r>
            <a:r>
              <a:rPr lang="pt-BR" sz="2100" dirty="0" err="1"/>
              <a:t>navbar-nav</a:t>
            </a:r>
            <a:r>
              <a:rPr lang="pt-BR" sz="2100" dirty="0"/>
              <a:t>"&gt;</a:t>
            </a:r>
          </a:p>
          <a:p>
            <a:pPr marL="0" indent="0">
              <a:buNone/>
            </a:pPr>
            <a:r>
              <a:rPr lang="pt-BR" sz="2100" dirty="0"/>
              <a:t>	</a:t>
            </a:r>
            <a:r>
              <a:rPr lang="pt-BR" sz="2100" dirty="0"/>
              <a:t>...</a:t>
            </a:r>
            <a:endParaRPr lang="pt-BR" sz="2100" dirty="0"/>
          </a:p>
          <a:p>
            <a:pPr marL="0" indent="0">
              <a:buNone/>
            </a:pPr>
            <a:r>
              <a:rPr lang="pt-BR" sz="2100" dirty="0"/>
              <a:t>&lt;/</a:t>
            </a:r>
            <a:r>
              <a:rPr lang="pt-BR" sz="2100" dirty="0" err="1"/>
              <a:t>ul</a:t>
            </a:r>
            <a:r>
              <a:rPr lang="pt-BR" sz="2100" dirty="0"/>
              <a:t>&gt;</a:t>
            </a:r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4860" y="5295887"/>
            <a:ext cx="8894840" cy="632120"/>
          </a:xfrm>
          <a:prstGeom prst="rect">
            <a:avLst/>
          </a:prstGeom>
        </p:spPr>
      </p:pic>
      <p:sp>
        <p:nvSpPr>
          <p:cNvPr id="7" name="Retângulo de cantos arredondados 6"/>
          <p:cNvSpPr/>
          <p:nvPr/>
        </p:nvSpPr>
        <p:spPr bwMode="auto">
          <a:xfrm>
            <a:off x="7209270" y="5239678"/>
            <a:ext cx="1703407" cy="717263"/>
          </a:xfrm>
          <a:prstGeom prst="roundRect">
            <a:avLst/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vert="horz" wrap="square" lIns="68580" tIns="34290" rIns="68580" bIns="34290" numCol="1" rtlCol="0" anchor="t" anchorCtr="0" compatLnSpc="1"/>
          <a:lstStyle/>
          <a:p>
            <a:pPr defTabSz="685800" eaLnBrk="0" fontAlgn="base" hangingPunct="0">
              <a:spcBef>
                <a:spcPct val="0"/>
              </a:spcBef>
              <a:spcAft>
                <a:spcPct val="0"/>
              </a:spcAft>
            </a:pPr>
            <a:endParaRPr lang="pt-BR" sz="150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41763220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Alertas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508397" y="1961222"/>
            <a:ext cx="8407003" cy="3427548"/>
          </a:xfrm>
        </p:spPr>
        <p:txBody>
          <a:bodyPr>
            <a:normAutofit lnSpcReduction="10000"/>
          </a:bodyPr>
          <a:lstStyle/>
          <a:p>
            <a:r>
              <a:rPr lang="pt-BR" dirty="0" smtClean="0"/>
              <a:t>Caso queira exibir uma seção destacada na página com uma mensagem ao usuário, pode-se utilizar a classe alerta com uma das opções de contexto (</a:t>
            </a:r>
            <a:r>
              <a:rPr lang="pt-BR" dirty="0" err="1" smtClean="0"/>
              <a:t>alert-info</a:t>
            </a:r>
            <a:r>
              <a:rPr lang="pt-BR" dirty="0" smtClean="0"/>
              <a:t>, </a:t>
            </a:r>
            <a:r>
              <a:rPr lang="pt-BR" dirty="0" err="1" smtClean="0"/>
              <a:t>alert-warning</a:t>
            </a:r>
            <a:r>
              <a:rPr lang="pt-BR" dirty="0" smtClean="0"/>
              <a:t>, </a:t>
            </a:r>
            <a:r>
              <a:rPr lang="pt-BR" dirty="0" err="1" smtClean="0"/>
              <a:t>alert-success</a:t>
            </a:r>
            <a:r>
              <a:rPr lang="pt-BR" dirty="0" smtClean="0"/>
              <a:t>, </a:t>
            </a:r>
            <a:r>
              <a:rPr lang="pt-BR" dirty="0" err="1" smtClean="0"/>
              <a:t>alert-danger</a:t>
            </a:r>
            <a:r>
              <a:rPr lang="pt-BR" dirty="0" smtClean="0"/>
              <a:t>);</a:t>
            </a:r>
          </a:p>
          <a:p>
            <a:endParaRPr lang="pt-BR" dirty="0" smtClean="0"/>
          </a:p>
          <a:p>
            <a:r>
              <a:rPr lang="pt-BR" dirty="0" smtClean="0"/>
              <a:t>Exemplo:</a:t>
            </a:r>
          </a:p>
          <a:p>
            <a:pPr marL="0" indent="0">
              <a:buNone/>
            </a:pPr>
            <a:r>
              <a:rPr lang="en-US" dirty="0"/>
              <a:t>&lt;div class="alert alert-info</a:t>
            </a:r>
            <a:r>
              <a:rPr lang="en-US" dirty="0" smtClean="0"/>
              <a:t>"&gt;</a:t>
            </a:r>
            <a:r>
              <a:rPr lang="en-US" dirty="0" err="1" smtClean="0"/>
              <a:t>Mensagem</a:t>
            </a:r>
            <a:r>
              <a:rPr lang="en-US" dirty="0" smtClean="0"/>
              <a:t>&lt;/</a:t>
            </a:r>
            <a:r>
              <a:rPr lang="en-US" dirty="0"/>
              <a:t>div&gt; </a:t>
            </a:r>
            <a:endParaRPr lang="pt-BR" dirty="0"/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44738" y="4972666"/>
            <a:ext cx="6901589" cy="8322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4454752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Barra de ferramentas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 smtClean="0"/>
              <a:t>Para agrupar alguns botões em uma barra de ferramentas:</a:t>
            </a:r>
          </a:p>
          <a:p>
            <a:pPr lvl="1"/>
            <a:r>
              <a:rPr lang="pt-BR" sz="2100" dirty="0"/>
              <a:t>U</a:t>
            </a:r>
            <a:r>
              <a:rPr lang="pt-BR" sz="2100" dirty="0"/>
              <a:t>sar classe "</a:t>
            </a:r>
            <a:r>
              <a:rPr lang="pt-BR" sz="2100" dirty="0" err="1"/>
              <a:t>btn-group</a:t>
            </a:r>
            <a:r>
              <a:rPr lang="pt-BR" sz="2100" dirty="0"/>
              <a:t>" na </a:t>
            </a:r>
            <a:r>
              <a:rPr lang="pt-BR" sz="2100" dirty="0" err="1"/>
              <a:t>tag</a:t>
            </a:r>
            <a:r>
              <a:rPr lang="pt-BR" sz="2100" dirty="0"/>
              <a:t> pai/container;</a:t>
            </a:r>
          </a:p>
          <a:p>
            <a:pPr lvl="1"/>
            <a:r>
              <a:rPr lang="pt-BR" sz="2100" dirty="0"/>
              <a:t>Usar classe "</a:t>
            </a:r>
            <a:r>
              <a:rPr lang="pt-BR" sz="2100" dirty="0" err="1"/>
              <a:t>btn</a:t>
            </a:r>
            <a:r>
              <a:rPr lang="pt-BR" sz="2100" dirty="0"/>
              <a:t>" em cada um deles, bem como a classe que melhor define seu contexto (</a:t>
            </a:r>
            <a:r>
              <a:rPr lang="pt-BR" sz="2100" dirty="0" err="1"/>
              <a:t>ex</a:t>
            </a:r>
            <a:r>
              <a:rPr lang="pt-BR" sz="2100" dirty="0"/>
              <a:t>: </a:t>
            </a:r>
            <a:r>
              <a:rPr lang="pt-BR" sz="2100" dirty="0" err="1"/>
              <a:t>btn-success</a:t>
            </a:r>
            <a:r>
              <a:rPr lang="pt-BR" sz="2100" dirty="0"/>
              <a:t>, </a:t>
            </a:r>
            <a:r>
              <a:rPr lang="pt-BR" sz="2100" dirty="0" err="1"/>
              <a:t>btn-warning</a:t>
            </a:r>
            <a:r>
              <a:rPr lang="pt-BR" sz="2100" dirty="0"/>
              <a:t>, </a:t>
            </a:r>
            <a:r>
              <a:rPr lang="pt-BR" sz="2100" dirty="0" err="1"/>
              <a:t>btn-danger</a:t>
            </a:r>
            <a:r>
              <a:rPr lang="pt-BR" sz="2100" dirty="0"/>
              <a:t>, </a:t>
            </a:r>
            <a:r>
              <a:rPr lang="pt-BR" sz="2100" dirty="0" err="1"/>
              <a:t>btn</a:t>
            </a:r>
            <a:r>
              <a:rPr lang="pt-BR" sz="2100" dirty="0"/>
              <a:t>-default etc.).</a:t>
            </a:r>
          </a:p>
        </p:txBody>
      </p:sp>
    </p:spTree>
    <p:extLst>
      <p:ext uri="{BB962C8B-B14F-4D97-AF65-F5344CB8AC3E}">
        <p14:creationId xmlns:p14="http://schemas.microsoft.com/office/powerpoint/2010/main" val="2035125248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Barra de ferramentas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508397" y="2477691"/>
            <a:ext cx="8172827" cy="2911078"/>
          </a:xfrm>
        </p:spPr>
        <p:txBody>
          <a:bodyPr/>
          <a:lstStyle/>
          <a:p>
            <a:pPr marL="0" indent="0">
              <a:buNone/>
            </a:pPr>
            <a:r>
              <a:rPr lang="pt-BR" b="1" dirty="0" smtClean="0"/>
              <a:t>Exemplo:</a:t>
            </a:r>
          </a:p>
          <a:p>
            <a:pPr marL="0" indent="0">
              <a:buNone/>
            </a:pPr>
            <a:r>
              <a:rPr lang="pt-BR" sz="2100" dirty="0"/>
              <a:t>&lt;</a:t>
            </a:r>
            <a:r>
              <a:rPr lang="pt-BR" sz="2100" dirty="0" err="1"/>
              <a:t>div</a:t>
            </a:r>
            <a:r>
              <a:rPr lang="pt-BR" sz="2100" dirty="0"/>
              <a:t> </a:t>
            </a:r>
            <a:r>
              <a:rPr lang="pt-BR" sz="2100" dirty="0" err="1"/>
              <a:t>class</a:t>
            </a:r>
            <a:r>
              <a:rPr lang="pt-BR" sz="2100" dirty="0"/>
              <a:t>="</a:t>
            </a:r>
            <a:r>
              <a:rPr lang="pt-BR" sz="2100" dirty="0" err="1"/>
              <a:t>btn-group</a:t>
            </a:r>
            <a:r>
              <a:rPr lang="pt-BR" sz="2100" dirty="0"/>
              <a:t>"&gt;</a:t>
            </a:r>
          </a:p>
          <a:p>
            <a:pPr marL="0" indent="0">
              <a:buNone/>
            </a:pPr>
            <a:r>
              <a:rPr lang="pt-BR" sz="2100" dirty="0"/>
              <a:t>	&lt;</a:t>
            </a:r>
            <a:r>
              <a:rPr lang="pt-BR" sz="2100" dirty="0" err="1"/>
              <a:t>button</a:t>
            </a:r>
            <a:r>
              <a:rPr lang="pt-BR" sz="2100" dirty="0"/>
              <a:t> </a:t>
            </a:r>
            <a:r>
              <a:rPr lang="pt-BR" sz="2100" dirty="0" err="1"/>
              <a:t>type</a:t>
            </a:r>
            <a:r>
              <a:rPr lang="pt-BR" sz="2100" dirty="0"/>
              <a:t>="</a:t>
            </a:r>
            <a:r>
              <a:rPr lang="pt-BR" sz="2100" dirty="0" err="1"/>
              <a:t>button</a:t>
            </a:r>
            <a:r>
              <a:rPr lang="pt-BR" sz="2100" dirty="0"/>
              <a:t>" </a:t>
            </a:r>
            <a:r>
              <a:rPr lang="pt-BR" sz="2100" dirty="0" err="1"/>
              <a:t>class</a:t>
            </a:r>
            <a:r>
              <a:rPr lang="pt-BR" sz="2100" dirty="0"/>
              <a:t>="</a:t>
            </a:r>
            <a:r>
              <a:rPr lang="pt-BR" sz="2100" dirty="0" err="1"/>
              <a:t>btn</a:t>
            </a:r>
            <a:r>
              <a:rPr lang="pt-BR" sz="2100" dirty="0"/>
              <a:t> </a:t>
            </a:r>
            <a:r>
              <a:rPr lang="pt-BR" sz="2100" dirty="0" err="1"/>
              <a:t>btn-success</a:t>
            </a:r>
            <a:r>
              <a:rPr lang="pt-BR" sz="2100" dirty="0"/>
              <a:t>"&gt;Novo&lt;/</a:t>
            </a:r>
            <a:r>
              <a:rPr lang="pt-BR" sz="2100" dirty="0" err="1"/>
              <a:t>button</a:t>
            </a:r>
            <a:r>
              <a:rPr lang="pt-BR" sz="2100" dirty="0"/>
              <a:t>&gt;</a:t>
            </a:r>
          </a:p>
          <a:p>
            <a:pPr marL="0" indent="0">
              <a:buNone/>
            </a:pPr>
            <a:r>
              <a:rPr lang="pt-BR" sz="2100" dirty="0"/>
              <a:t>	&lt;</a:t>
            </a:r>
            <a:r>
              <a:rPr lang="pt-BR" sz="2100" dirty="0" err="1"/>
              <a:t>button</a:t>
            </a:r>
            <a:r>
              <a:rPr lang="pt-BR" sz="2100" dirty="0"/>
              <a:t> </a:t>
            </a:r>
            <a:r>
              <a:rPr lang="pt-BR" sz="2100" dirty="0" err="1"/>
              <a:t>type</a:t>
            </a:r>
            <a:r>
              <a:rPr lang="pt-BR" sz="2100" dirty="0"/>
              <a:t>="</a:t>
            </a:r>
            <a:r>
              <a:rPr lang="pt-BR" sz="2100" dirty="0" err="1"/>
              <a:t>button</a:t>
            </a:r>
            <a:r>
              <a:rPr lang="pt-BR" sz="2100" dirty="0"/>
              <a:t>" </a:t>
            </a:r>
            <a:r>
              <a:rPr lang="pt-BR" sz="2100" dirty="0" err="1"/>
              <a:t>class</a:t>
            </a:r>
            <a:r>
              <a:rPr lang="pt-BR" sz="2100" dirty="0"/>
              <a:t>="</a:t>
            </a:r>
            <a:r>
              <a:rPr lang="pt-BR" sz="2100" dirty="0" err="1"/>
              <a:t>btn</a:t>
            </a:r>
            <a:r>
              <a:rPr lang="pt-BR" sz="2100" dirty="0"/>
              <a:t> </a:t>
            </a:r>
            <a:r>
              <a:rPr lang="pt-BR" sz="2100" dirty="0" err="1"/>
              <a:t>btn-warning</a:t>
            </a:r>
            <a:r>
              <a:rPr lang="pt-BR" sz="2100" dirty="0"/>
              <a:t>"&gt;Editar&lt;/</a:t>
            </a:r>
            <a:r>
              <a:rPr lang="pt-BR" sz="2100" dirty="0" err="1"/>
              <a:t>button</a:t>
            </a:r>
            <a:r>
              <a:rPr lang="pt-BR" sz="2100" dirty="0"/>
              <a:t>&gt;</a:t>
            </a:r>
          </a:p>
          <a:p>
            <a:pPr marL="0" indent="0">
              <a:buNone/>
            </a:pPr>
            <a:r>
              <a:rPr lang="pt-BR" sz="2100" dirty="0"/>
              <a:t>	&lt;</a:t>
            </a:r>
            <a:r>
              <a:rPr lang="pt-BR" sz="2100" dirty="0" err="1"/>
              <a:t>button</a:t>
            </a:r>
            <a:r>
              <a:rPr lang="pt-BR" sz="2100" dirty="0"/>
              <a:t> </a:t>
            </a:r>
            <a:r>
              <a:rPr lang="pt-BR" sz="2100" dirty="0" err="1"/>
              <a:t>type</a:t>
            </a:r>
            <a:r>
              <a:rPr lang="pt-BR" sz="2100" dirty="0"/>
              <a:t>="</a:t>
            </a:r>
            <a:r>
              <a:rPr lang="pt-BR" sz="2100" dirty="0" err="1"/>
              <a:t>button</a:t>
            </a:r>
            <a:r>
              <a:rPr lang="pt-BR" sz="2100" dirty="0"/>
              <a:t>" </a:t>
            </a:r>
            <a:r>
              <a:rPr lang="pt-BR" sz="2100" dirty="0" err="1"/>
              <a:t>class</a:t>
            </a:r>
            <a:r>
              <a:rPr lang="pt-BR" sz="2100" dirty="0"/>
              <a:t>="</a:t>
            </a:r>
            <a:r>
              <a:rPr lang="pt-BR" sz="2100" dirty="0" err="1"/>
              <a:t>btn</a:t>
            </a:r>
            <a:r>
              <a:rPr lang="pt-BR" sz="2100" dirty="0"/>
              <a:t> </a:t>
            </a:r>
            <a:r>
              <a:rPr lang="pt-BR" sz="2100" dirty="0" err="1"/>
              <a:t>btn-danger</a:t>
            </a:r>
            <a:r>
              <a:rPr lang="pt-BR" sz="2100" dirty="0"/>
              <a:t>"&gt;Excluir&lt;/</a:t>
            </a:r>
            <a:r>
              <a:rPr lang="pt-BR" sz="2100" dirty="0" err="1"/>
              <a:t>button</a:t>
            </a:r>
            <a:r>
              <a:rPr lang="pt-BR" sz="2100" dirty="0"/>
              <a:t>&gt;</a:t>
            </a:r>
          </a:p>
          <a:p>
            <a:pPr marL="0" indent="0">
              <a:buNone/>
            </a:pPr>
            <a:r>
              <a:rPr lang="pt-BR" sz="2100" dirty="0"/>
              <a:t>&lt;/</a:t>
            </a:r>
            <a:r>
              <a:rPr lang="pt-BR" sz="2100" dirty="0" err="1"/>
              <a:t>div</a:t>
            </a:r>
            <a:r>
              <a:rPr lang="pt-BR" sz="2100" dirty="0"/>
              <a:t>&gt;</a:t>
            </a:r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8397" y="5275927"/>
            <a:ext cx="2569340" cy="5709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8515170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err="1" smtClean="0"/>
              <a:t>Breadcrumb</a:t>
            </a:r>
            <a:r>
              <a:rPr lang="pt-BR" dirty="0" smtClean="0"/>
              <a:t> </a:t>
            </a:r>
            <a:r>
              <a:rPr lang="pt-BR" dirty="0" err="1" smtClean="0"/>
              <a:t>Navigation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 smtClean="0"/>
              <a:t>A </a:t>
            </a:r>
            <a:r>
              <a:rPr lang="pt-BR" dirty="0" err="1" smtClean="0"/>
              <a:t>breadcrumb</a:t>
            </a:r>
            <a:r>
              <a:rPr lang="pt-BR" dirty="0" smtClean="0"/>
              <a:t> </a:t>
            </a:r>
            <a:r>
              <a:rPr lang="pt-BR" dirty="0" err="1" smtClean="0"/>
              <a:t>navigation</a:t>
            </a:r>
            <a:r>
              <a:rPr lang="pt-BR" dirty="0" smtClean="0"/>
              <a:t> (navegação em “fatias”) permite listar de forma intuitiva o caminho que vai da página inicial até a página atual passando por cada nível;</a:t>
            </a:r>
          </a:p>
          <a:p>
            <a:r>
              <a:rPr lang="pt-BR" dirty="0" smtClean="0"/>
              <a:t>Para tal, basta criarmos uma lista ordenada com a classe “</a:t>
            </a:r>
            <a:r>
              <a:rPr lang="pt-BR" dirty="0" err="1" smtClean="0"/>
              <a:t>breadcrumb</a:t>
            </a:r>
            <a:r>
              <a:rPr lang="pt-BR" dirty="0" smtClean="0"/>
              <a:t>” e listar cada hyperlink como um item de lista.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580348779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err="1" smtClean="0"/>
              <a:t>Breadcrumb</a:t>
            </a:r>
            <a:r>
              <a:rPr lang="pt-BR" dirty="0" smtClean="0"/>
              <a:t> </a:t>
            </a:r>
            <a:r>
              <a:rPr lang="pt-BR" dirty="0" err="1" smtClean="0"/>
              <a:t>Navigation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508397" y="2477691"/>
            <a:ext cx="8289915" cy="2911078"/>
          </a:xfrm>
        </p:spPr>
        <p:txBody>
          <a:bodyPr/>
          <a:lstStyle/>
          <a:p>
            <a:pPr marL="0" indent="0">
              <a:buNone/>
            </a:pPr>
            <a:r>
              <a:rPr lang="pt-BR" b="1" dirty="0" smtClean="0"/>
              <a:t>Exemplo:</a:t>
            </a:r>
          </a:p>
          <a:p>
            <a:pPr marL="0" indent="0">
              <a:buNone/>
            </a:pPr>
            <a:r>
              <a:rPr lang="it-IT" sz="1800" dirty="0"/>
              <a:t>&lt;ol class="breadcrumb"&gt;</a:t>
            </a:r>
          </a:p>
          <a:p>
            <a:pPr marL="0" indent="0">
              <a:buNone/>
            </a:pPr>
            <a:r>
              <a:rPr lang="it-IT" sz="1800" dirty="0"/>
              <a:t>	&lt;li class="breadcrumb-item"&gt;&lt;a href="#"&gt;Home&lt;/a&gt;&lt;/li&gt;</a:t>
            </a:r>
          </a:p>
          <a:p>
            <a:pPr marL="0" indent="0">
              <a:buNone/>
            </a:pPr>
            <a:r>
              <a:rPr lang="it-IT" sz="1800" dirty="0"/>
              <a:t>	&lt;li class="breadcrumb-item"&gt;&lt;a href="#"&gt;Informática&lt;/a&gt;&lt;/li&gt;</a:t>
            </a:r>
          </a:p>
          <a:p>
            <a:pPr marL="0" indent="0">
              <a:buNone/>
            </a:pPr>
            <a:r>
              <a:rPr lang="it-IT" sz="1800" dirty="0"/>
              <a:t>	&lt;li class="breadcrumb-item"&gt;&lt;a href="#"&gt;Programação&lt;/a&gt;&lt;/li&gt;</a:t>
            </a:r>
          </a:p>
          <a:p>
            <a:pPr marL="0" indent="0">
              <a:buNone/>
            </a:pPr>
            <a:r>
              <a:rPr lang="it-IT" sz="1800" dirty="0"/>
              <a:t>	&lt;li class="breadcrumb-item active"&gt;Java&lt;/li&gt;</a:t>
            </a:r>
          </a:p>
          <a:p>
            <a:pPr marL="0" indent="0">
              <a:buNone/>
            </a:pPr>
            <a:r>
              <a:rPr lang="it-IT" sz="1800" dirty="0"/>
              <a:t>&lt;/ol&gt;</a:t>
            </a:r>
            <a:endParaRPr lang="pt-BR" sz="1800" dirty="0"/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7043" y="5238228"/>
            <a:ext cx="8381449" cy="6994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7579902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Paginação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 smtClean="0"/>
              <a:t>Para criar um componente de paginação:</a:t>
            </a:r>
          </a:p>
          <a:p>
            <a:pPr lvl="1"/>
            <a:r>
              <a:rPr lang="pt-BR" sz="2100" dirty="0"/>
              <a:t>Crie uma lista não-ordenada com a classe “</a:t>
            </a:r>
            <a:r>
              <a:rPr lang="pt-BR" sz="2100" dirty="0" err="1"/>
              <a:t>pagination</a:t>
            </a:r>
            <a:r>
              <a:rPr lang="pt-BR" sz="2100" dirty="0"/>
              <a:t>”;</a:t>
            </a:r>
          </a:p>
          <a:p>
            <a:pPr lvl="1"/>
            <a:r>
              <a:rPr lang="pt-BR" sz="2100" dirty="0"/>
              <a:t>Para cada item da lista, aplique a classe “</a:t>
            </a:r>
            <a:r>
              <a:rPr lang="pt-BR" sz="2100" dirty="0" err="1"/>
              <a:t>page</a:t>
            </a:r>
            <a:r>
              <a:rPr lang="pt-BR" sz="2100" dirty="0"/>
              <a:t>-item”;</a:t>
            </a:r>
          </a:p>
          <a:p>
            <a:pPr lvl="1"/>
            <a:r>
              <a:rPr lang="pt-BR" sz="2100" dirty="0"/>
              <a:t>Cada item conterá um hyperlink com a classe “</a:t>
            </a:r>
            <a:r>
              <a:rPr lang="pt-BR" sz="2100" dirty="0" err="1"/>
              <a:t>page</a:t>
            </a:r>
            <a:r>
              <a:rPr lang="pt-BR" sz="2100" dirty="0"/>
              <a:t>-link”.</a:t>
            </a:r>
            <a:endParaRPr lang="pt-BR" sz="2100" dirty="0"/>
          </a:p>
        </p:txBody>
      </p:sp>
    </p:spTree>
    <p:extLst>
      <p:ext uri="{BB962C8B-B14F-4D97-AF65-F5344CB8AC3E}">
        <p14:creationId xmlns:p14="http://schemas.microsoft.com/office/powerpoint/2010/main" val="878505579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Paginação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508397" y="1810680"/>
            <a:ext cx="8306642" cy="357809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pt-BR" sz="2100" b="1" dirty="0"/>
              <a:t>Exemplo:</a:t>
            </a:r>
          </a:p>
          <a:p>
            <a:pPr marL="0" indent="0">
              <a:buNone/>
            </a:pPr>
            <a:r>
              <a:rPr lang="pt-BR" sz="1950" dirty="0"/>
              <a:t>&lt;</a:t>
            </a:r>
            <a:r>
              <a:rPr lang="pt-BR" sz="1950" dirty="0" err="1"/>
              <a:t>ul</a:t>
            </a:r>
            <a:r>
              <a:rPr lang="pt-BR" sz="1950" dirty="0"/>
              <a:t> </a:t>
            </a:r>
            <a:r>
              <a:rPr lang="pt-BR" sz="1950" dirty="0" err="1"/>
              <a:t>class</a:t>
            </a:r>
            <a:r>
              <a:rPr lang="pt-BR" sz="1950" dirty="0"/>
              <a:t>="</a:t>
            </a:r>
            <a:r>
              <a:rPr lang="pt-BR" sz="1950" dirty="0" err="1"/>
              <a:t>pagination</a:t>
            </a:r>
            <a:r>
              <a:rPr lang="pt-BR" sz="1950" dirty="0"/>
              <a:t>"&gt;</a:t>
            </a:r>
          </a:p>
          <a:p>
            <a:pPr marL="0" indent="0">
              <a:buNone/>
            </a:pPr>
            <a:r>
              <a:rPr lang="pt-BR" sz="1950" dirty="0"/>
              <a:t>	&lt;li </a:t>
            </a:r>
            <a:r>
              <a:rPr lang="pt-BR" sz="1950" dirty="0" err="1"/>
              <a:t>class</a:t>
            </a:r>
            <a:r>
              <a:rPr lang="pt-BR" sz="1950" dirty="0"/>
              <a:t>="</a:t>
            </a:r>
            <a:r>
              <a:rPr lang="pt-BR" sz="1950" dirty="0" err="1"/>
              <a:t>page</a:t>
            </a:r>
            <a:r>
              <a:rPr lang="pt-BR" sz="1950" dirty="0"/>
              <a:t>-item"&gt;&lt;a </a:t>
            </a:r>
            <a:r>
              <a:rPr lang="pt-BR" sz="1950" dirty="0" err="1"/>
              <a:t>class</a:t>
            </a:r>
            <a:r>
              <a:rPr lang="pt-BR" sz="1950" dirty="0"/>
              <a:t>="</a:t>
            </a:r>
            <a:r>
              <a:rPr lang="pt-BR" sz="1950" dirty="0" err="1"/>
              <a:t>page</a:t>
            </a:r>
            <a:r>
              <a:rPr lang="pt-BR" sz="1950" dirty="0"/>
              <a:t>-link" </a:t>
            </a:r>
            <a:r>
              <a:rPr lang="pt-BR" sz="1950" dirty="0" err="1"/>
              <a:t>href</a:t>
            </a:r>
            <a:r>
              <a:rPr lang="pt-BR" sz="1950" dirty="0"/>
              <a:t>="#"&gt;&amp;</a:t>
            </a:r>
            <a:r>
              <a:rPr lang="pt-BR" sz="1950" dirty="0" err="1"/>
              <a:t>laquo</a:t>
            </a:r>
            <a:r>
              <a:rPr lang="pt-BR" sz="1950" dirty="0"/>
              <a:t>;&lt;/a&gt;&lt;/li&gt;</a:t>
            </a:r>
          </a:p>
          <a:p>
            <a:pPr marL="0" indent="0">
              <a:buNone/>
            </a:pPr>
            <a:r>
              <a:rPr lang="pt-BR" sz="1950" dirty="0"/>
              <a:t>	&lt;li </a:t>
            </a:r>
            <a:r>
              <a:rPr lang="pt-BR" sz="1950" dirty="0" err="1"/>
              <a:t>class</a:t>
            </a:r>
            <a:r>
              <a:rPr lang="pt-BR" sz="1950" dirty="0"/>
              <a:t>="</a:t>
            </a:r>
            <a:r>
              <a:rPr lang="pt-BR" sz="1950" dirty="0" err="1"/>
              <a:t>page</a:t>
            </a:r>
            <a:r>
              <a:rPr lang="pt-BR" sz="1950" dirty="0"/>
              <a:t>-item"&gt;&lt;a </a:t>
            </a:r>
            <a:r>
              <a:rPr lang="pt-BR" sz="1950" dirty="0" err="1"/>
              <a:t>class</a:t>
            </a:r>
            <a:r>
              <a:rPr lang="pt-BR" sz="1950" dirty="0"/>
              <a:t>="</a:t>
            </a:r>
            <a:r>
              <a:rPr lang="pt-BR" sz="1950" dirty="0" err="1"/>
              <a:t>page</a:t>
            </a:r>
            <a:r>
              <a:rPr lang="pt-BR" sz="1950" dirty="0"/>
              <a:t>-link" </a:t>
            </a:r>
            <a:r>
              <a:rPr lang="pt-BR" sz="1950" dirty="0" err="1"/>
              <a:t>href</a:t>
            </a:r>
            <a:r>
              <a:rPr lang="pt-BR" sz="1950" dirty="0"/>
              <a:t>="#"&gt;1&lt;/a&gt;&lt;/li&gt;</a:t>
            </a:r>
          </a:p>
          <a:p>
            <a:pPr marL="0" indent="0">
              <a:buNone/>
            </a:pPr>
            <a:r>
              <a:rPr lang="pt-BR" sz="1950" dirty="0"/>
              <a:t>	&lt;li </a:t>
            </a:r>
            <a:r>
              <a:rPr lang="pt-BR" sz="1950" dirty="0" err="1"/>
              <a:t>class</a:t>
            </a:r>
            <a:r>
              <a:rPr lang="pt-BR" sz="1950" dirty="0"/>
              <a:t>="</a:t>
            </a:r>
            <a:r>
              <a:rPr lang="pt-BR" sz="1950" dirty="0" err="1"/>
              <a:t>page</a:t>
            </a:r>
            <a:r>
              <a:rPr lang="pt-BR" sz="1950" dirty="0"/>
              <a:t>-item"&gt;&lt;a </a:t>
            </a:r>
            <a:r>
              <a:rPr lang="pt-BR" sz="1950" dirty="0" err="1"/>
              <a:t>class</a:t>
            </a:r>
            <a:r>
              <a:rPr lang="pt-BR" sz="1950" dirty="0"/>
              <a:t>="</a:t>
            </a:r>
            <a:r>
              <a:rPr lang="pt-BR" sz="1950" dirty="0" err="1"/>
              <a:t>page</a:t>
            </a:r>
            <a:r>
              <a:rPr lang="pt-BR" sz="1950" dirty="0"/>
              <a:t>-link" </a:t>
            </a:r>
            <a:r>
              <a:rPr lang="pt-BR" sz="1950" dirty="0" err="1"/>
              <a:t>href</a:t>
            </a:r>
            <a:r>
              <a:rPr lang="pt-BR" sz="1950" dirty="0"/>
              <a:t>="#"&gt;2&lt;/a&gt;&lt;/li&gt;</a:t>
            </a:r>
          </a:p>
          <a:p>
            <a:pPr marL="0" indent="0">
              <a:buNone/>
            </a:pPr>
            <a:r>
              <a:rPr lang="pt-BR" sz="1950" dirty="0"/>
              <a:t>	&lt;li </a:t>
            </a:r>
            <a:r>
              <a:rPr lang="pt-BR" sz="1950" dirty="0" err="1"/>
              <a:t>class</a:t>
            </a:r>
            <a:r>
              <a:rPr lang="pt-BR" sz="1950" dirty="0"/>
              <a:t>="</a:t>
            </a:r>
            <a:r>
              <a:rPr lang="pt-BR" sz="1950" dirty="0" err="1"/>
              <a:t>page</a:t>
            </a:r>
            <a:r>
              <a:rPr lang="pt-BR" sz="1950" dirty="0"/>
              <a:t>-item"&gt;&lt;a </a:t>
            </a:r>
            <a:r>
              <a:rPr lang="pt-BR" sz="1950" dirty="0" err="1"/>
              <a:t>class</a:t>
            </a:r>
            <a:r>
              <a:rPr lang="pt-BR" sz="1950" dirty="0"/>
              <a:t>="</a:t>
            </a:r>
            <a:r>
              <a:rPr lang="pt-BR" sz="1950" dirty="0" err="1"/>
              <a:t>page</a:t>
            </a:r>
            <a:r>
              <a:rPr lang="pt-BR" sz="1950" dirty="0"/>
              <a:t>-link" </a:t>
            </a:r>
            <a:r>
              <a:rPr lang="pt-BR" sz="1950" dirty="0" err="1"/>
              <a:t>href</a:t>
            </a:r>
            <a:r>
              <a:rPr lang="pt-BR" sz="1950" dirty="0"/>
              <a:t>="#"&gt;3&lt;/a&gt;&lt;/li&gt;</a:t>
            </a:r>
          </a:p>
          <a:p>
            <a:pPr marL="0" indent="0">
              <a:buNone/>
            </a:pPr>
            <a:r>
              <a:rPr lang="pt-BR" sz="1950" dirty="0"/>
              <a:t>	&lt;li </a:t>
            </a:r>
            <a:r>
              <a:rPr lang="pt-BR" sz="1950" dirty="0" err="1"/>
              <a:t>class</a:t>
            </a:r>
            <a:r>
              <a:rPr lang="pt-BR" sz="1950" dirty="0"/>
              <a:t>="</a:t>
            </a:r>
            <a:r>
              <a:rPr lang="pt-BR" sz="1950" dirty="0" err="1"/>
              <a:t>page</a:t>
            </a:r>
            <a:r>
              <a:rPr lang="pt-BR" sz="1950" dirty="0"/>
              <a:t>-item"&gt;&lt;a </a:t>
            </a:r>
            <a:r>
              <a:rPr lang="pt-BR" sz="1950" dirty="0" err="1"/>
              <a:t>class</a:t>
            </a:r>
            <a:r>
              <a:rPr lang="pt-BR" sz="1950" dirty="0"/>
              <a:t>="</a:t>
            </a:r>
            <a:r>
              <a:rPr lang="pt-BR" sz="1950" dirty="0" err="1"/>
              <a:t>page</a:t>
            </a:r>
            <a:r>
              <a:rPr lang="pt-BR" sz="1950" dirty="0"/>
              <a:t>-link" </a:t>
            </a:r>
            <a:r>
              <a:rPr lang="pt-BR" sz="1950" dirty="0" err="1"/>
              <a:t>href</a:t>
            </a:r>
            <a:r>
              <a:rPr lang="pt-BR" sz="1950" dirty="0"/>
              <a:t>="#"&gt;&amp;</a:t>
            </a:r>
            <a:r>
              <a:rPr lang="pt-BR" sz="1950" dirty="0" err="1"/>
              <a:t>raquo</a:t>
            </a:r>
            <a:r>
              <a:rPr lang="pt-BR" sz="1950" dirty="0"/>
              <a:t>;&lt;/a&gt;&lt;/li&gt;</a:t>
            </a:r>
          </a:p>
          <a:p>
            <a:pPr marL="0" indent="0">
              <a:buNone/>
            </a:pPr>
            <a:r>
              <a:rPr lang="pt-BR" sz="1950" dirty="0"/>
              <a:t>&lt;/</a:t>
            </a:r>
            <a:r>
              <a:rPr lang="pt-BR" sz="1950" dirty="0" err="1"/>
              <a:t>ul</a:t>
            </a:r>
            <a:r>
              <a:rPr lang="pt-BR" sz="1950" dirty="0"/>
              <a:t>&gt;</a:t>
            </a:r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8398" y="5164342"/>
            <a:ext cx="2834588" cy="7206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6280328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Formatando tabelas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508397" y="1860860"/>
            <a:ext cx="8635603" cy="3527909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pt-BR" sz="1800" dirty="0"/>
              <a:t>&lt;</a:t>
            </a:r>
            <a:r>
              <a:rPr lang="pt-BR" sz="1800" dirty="0" err="1"/>
              <a:t>table</a:t>
            </a:r>
            <a:r>
              <a:rPr lang="pt-BR" sz="1800" dirty="0"/>
              <a:t>&gt;</a:t>
            </a:r>
          </a:p>
          <a:p>
            <a:pPr marL="0" indent="0">
              <a:buNone/>
            </a:pPr>
            <a:r>
              <a:rPr lang="pt-BR" sz="1800" dirty="0"/>
              <a:t>	&lt;</a:t>
            </a:r>
            <a:r>
              <a:rPr lang="pt-BR" sz="1800" dirty="0" err="1"/>
              <a:t>thead</a:t>
            </a:r>
            <a:r>
              <a:rPr lang="pt-BR" sz="1800" dirty="0"/>
              <a:t>&gt;</a:t>
            </a:r>
          </a:p>
          <a:p>
            <a:pPr marL="0" indent="0">
              <a:buNone/>
            </a:pPr>
            <a:r>
              <a:rPr lang="pt-BR" sz="1800" dirty="0"/>
              <a:t>		&lt;</a:t>
            </a:r>
            <a:r>
              <a:rPr lang="pt-BR" sz="1800" dirty="0" err="1"/>
              <a:t>tr</a:t>
            </a:r>
            <a:r>
              <a:rPr lang="pt-BR" sz="1800" dirty="0"/>
              <a:t>&gt;&lt;</a:t>
            </a:r>
            <a:r>
              <a:rPr lang="pt-BR" sz="1800" dirty="0" err="1"/>
              <a:t>th</a:t>
            </a:r>
            <a:r>
              <a:rPr lang="pt-BR" sz="1800" dirty="0"/>
              <a:t>&gt;Aluno&lt;/</a:t>
            </a:r>
            <a:r>
              <a:rPr lang="pt-BR" sz="1800" dirty="0" err="1"/>
              <a:t>th</a:t>
            </a:r>
            <a:r>
              <a:rPr lang="pt-BR" sz="1800" dirty="0"/>
              <a:t>&gt;&lt;</a:t>
            </a:r>
            <a:r>
              <a:rPr lang="pt-BR" sz="1800" dirty="0" err="1"/>
              <a:t>th</a:t>
            </a:r>
            <a:r>
              <a:rPr lang="pt-BR" sz="1800" dirty="0"/>
              <a:t>&gt;Nota&lt;/</a:t>
            </a:r>
            <a:r>
              <a:rPr lang="pt-BR" sz="1800" dirty="0" err="1"/>
              <a:t>th</a:t>
            </a:r>
            <a:r>
              <a:rPr lang="pt-BR" sz="1800" dirty="0"/>
              <a:t>&gt;&lt;/</a:t>
            </a:r>
            <a:r>
              <a:rPr lang="pt-BR" sz="1800" dirty="0" err="1"/>
              <a:t>tr</a:t>
            </a:r>
            <a:r>
              <a:rPr lang="pt-BR" sz="1800" dirty="0"/>
              <a:t>&gt;</a:t>
            </a:r>
          </a:p>
          <a:p>
            <a:pPr marL="0" indent="0">
              <a:buNone/>
            </a:pPr>
            <a:r>
              <a:rPr lang="pt-BR" sz="1800" dirty="0"/>
              <a:t>	&lt;/</a:t>
            </a:r>
            <a:r>
              <a:rPr lang="pt-BR" sz="1800" dirty="0" err="1"/>
              <a:t>thead</a:t>
            </a:r>
            <a:r>
              <a:rPr lang="pt-BR" sz="1800" dirty="0"/>
              <a:t>&gt;</a:t>
            </a:r>
          </a:p>
          <a:p>
            <a:pPr marL="0" indent="0">
              <a:buNone/>
            </a:pPr>
            <a:r>
              <a:rPr lang="pt-BR" sz="1800" dirty="0"/>
              <a:t>	&lt;</a:t>
            </a:r>
            <a:r>
              <a:rPr lang="pt-BR" sz="1800" dirty="0" err="1"/>
              <a:t>tbody</a:t>
            </a:r>
            <a:r>
              <a:rPr lang="pt-BR" sz="1800" dirty="0"/>
              <a:t>&gt;</a:t>
            </a:r>
          </a:p>
          <a:p>
            <a:pPr marL="0" indent="0">
              <a:buNone/>
            </a:pPr>
            <a:r>
              <a:rPr lang="pt-BR" sz="1800" dirty="0"/>
              <a:t>		&lt;</a:t>
            </a:r>
            <a:r>
              <a:rPr lang="pt-BR" sz="1800" dirty="0" err="1"/>
              <a:t>tr</a:t>
            </a:r>
            <a:r>
              <a:rPr lang="pt-BR" sz="1800" dirty="0"/>
              <a:t>&gt;&lt;</a:t>
            </a:r>
            <a:r>
              <a:rPr lang="pt-BR" sz="1800" dirty="0" err="1"/>
              <a:t>td</a:t>
            </a:r>
            <a:r>
              <a:rPr lang="pt-BR" sz="1800" dirty="0"/>
              <a:t>&gt;Antônio&lt;/</a:t>
            </a:r>
            <a:r>
              <a:rPr lang="pt-BR" sz="1800" dirty="0" err="1"/>
              <a:t>td</a:t>
            </a:r>
            <a:r>
              <a:rPr lang="pt-BR" sz="1800" dirty="0"/>
              <a:t>&gt;&lt;</a:t>
            </a:r>
            <a:r>
              <a:rPr lang="pt-BR" sz="1800" dirty="0" err="1"/>
              <a:t>td</a:t>
            </a:r>
            <a:r>
              <a:rPr lang="pt-BR" sz="1800" dirty="0"/>
              <a:t>&gt;10,0&lt;/</a:t>
            </a:r>
            <a:r>
              <a:rPr lang="pt-BR" sz="1800" dirty="0" err="1"/>
              <a:t>td</a:t>
            </a:r>
            <a:r>
              <a:rPr lang="pt-BR" sz="1800" dirty="0"/>
              <a:t>&gt;&lt;/</a:t>
            </a:r>
            <a:r>
              <a:rPr lang="pt-BR" sz="1800" dirty="0" err="1"/>
              <a:t>tr</a:t>
            </a:r>
            <a:r>
              <a:rPr lang="pt-BR" sz="1800" dirty="0"/>
              <a:t>&gt;	</a:t>
            </a:r>
          </a:p>
          <a:p>
            <a:pPr marL="0" indent="0">
              <a:buNone/>
            </a:pPr>
            <a:r>
              <a:rPr lang="pt-BR" sz="1800" dirty="0"/>
              <a:t>		&lt;</a:t>
            </a:r>
            <a:r>
              <a:rPr lang="pt-BR" sz="1800" dirty="0" err="1"/>
              <a:t>tr</a:t>
            </a:r>
            <a:r>
              <a:rPr lang="pt-BR" sz="1800" dirty="0"/>
              <a:t>&gt;&lt;</a:t>
            </a:r>
            <a:r>
              <a:rPr lang="pt-BR" sz="1800" dirty="0" err="1"/>
              <a:t>td</a:t>
            </a:r>
            <a:r>
              <a:rPr lang="pt-BR" sz="1800" dirty="0"/>
              <a:t>&gt;Joaquim&lt;/</a:t>
            </a:r>
            <a:r>
              <a:rPr lang="pt-BR" sz="1800" dirty="0" err="1"/>
              <a:t>td</a:t>
            </a:r>
            <a:r>
              <a:rPr lang="pt-BR" sz="1800" dirty="0"/>
              <a:t>&gt;&lt;</a:t>
            </a:r>
            <a:r>
              <a:rPr lang="pt-BR" sz="1800" dirty="0" err="1"/>
              <a:t>td</a:t>
            </a:r>
            <a:r>
              <a:rPr lang="pt-BR" sz="1800" dirty="0"/>
              <a:t>&gt;10,0&lt;/</a:t>
            </a:r>
            <a:r>
              <a:rPr lang="pt-BR" sz="1800" dirty="0" err="1"/>
              <a:t>td</a:t>
            </a:r>
            <a:r>
              <a:rPr lang="pt-BR" sz="1800" dirty="0"/>
              <a:t>&gt;&lt;/</a:t>
            </a:r>
            <a:r>
              <a:rPr lang="pt-BR" sz="1800" dirty="0" err="1"/>
              <a:t>tr</a:t>
            </a:r>
            <a:r>
              <a:rPr lang="pt-BR" sz="1800" dirty="0"/>
              <a:t>&gt;	</a:t>
            </a:r>
          </a:p>
          <a:p>
            <a:pPr marL="0" indent="0">
              <a:buNone/>
            </a:pPr>
            <a:r>
              <a:rPr lang="pt-BR" sz="1800" dirty="0"/>
              <a:t>		&lt;</a:t>
            </a:r>
            <a:r>
              <a:rPr lang="pt-BR" sz="1800" dirty="0" err="1"/>
              <a:t>tr</a:t>
            </a:r>
            <a:r>
              <a:rPr lang="pt-BR" sz="1800" dirty="0"/>
              <a:t>&gt;&lt;</a:t>
            </a:r>
            <a:r>
              <a:rPr lang="pt-BR" sz="1800" dirty="0" err="1"/>
              <a:t>td</a:t>
            </a:r>
            <a:r>
              <a:rPr lang="pt-BR" sz="1800" dirty="0"/>
              <a:t>&gt;Maria&lt;/</a:t>
            </a:r>
            <a:r>
              <a:rPr lang="pt-BR" sz="1800" dirty="0" err="1"/>
              <a:t>td</a:t>
            </a:r>
            <a:r>
              <a:rPr lang="pt-BR" sz="1800" dirty="0"/>
              <a:t>&gt;&lt;</a:t>
            </a:r>
            <a:r>
              <a:rPr lang="pt-BR" sz="1800" dirty="0" err="1"/>
              <a:t>td</a:t>
            </a:r>
            <a:r>
              <a:rPr lang="pt-BR" sz="1800" dirty="0"/>
              <a:t>&gt;10,0&lt;/</a:t>
            </a:r>
            <a:r>
              <a:rPr lang="pt-BR" sz="1800" dirty="0" err="1"/>
              <a:t>td</a:t>
            </a:r>
            <a:r>
              <a:rPr lang="pt-BR" sz="1800" dirty="0"/>
              <a:t>&gt;&lt;/</a:t>
            </a:r>
            <a:r>
              <a:rPr lang="pt-BR" sz="1800" dirty="0" err="1"/>
              <a:t>tr</a:t>
            </a:r>
            <a:r>
              <a:rPr lang="pt-BR" sz="1800" dirty="0"/>
              <a:t>&gt;</a:t>
            </a:r>
          </a:p>
          <a:p>
            <a:pPr marL="0" indent="0">
              <a:buNone/>
            </a:pPr>
            <a:r>
              <a:rPr lang="pt-BR" sz="1800" dirty="0"/>
              <a:t>		&lt;</a:t>
            </a:r>
            <a:r>
              <a:rPr lang="pt-BR" sz="1800" dirty="0" err="1"/>
              <a:t>tr</a:t>
            </a:r>
            <a:r>
              <a:rPr lang="pt-BR" sz="1800" dirty="0"/>
              <a:t>&gt;&lt;</a:t>
            </a:r>
            <a:r>
              <a:rPr lang="pt-BR" sz="1800" dirty="0" err="1"/>
              <a:t>td</a:t>
            </a:r>
            <a:r>
              <a:rPr lang="pt-BR" sz="1800" dirty="0"/>
              <a:t>&gt;Zacarias&lt;/</a:t>
            </a:r>
            <a:r>
              <a:rPr lang="pt-BR" sz="1800" dirty="0" err="1"/>
              <a:t>td</a:t>
            </a:r>
            <a:r>
              <a:rPr lang="pt-BR" sz="1800" dirty="0"/>
              <a:t>&gt;&lt;</a:t>
            </a:r>
            <a:r>
              <a:rPr lang="pt-BR" sz="1800" dirty="0" err="1"/>
              <a:t>td</a:t>
            </a:r>
            <a:r>
              <a:rPr lang="pt-BR" sz="1800" dirty="0"/>
              <a:t>&gt;10,0&lt;/</a:t>
            </a:r>
            <a:r>
              <a:rPr lang="pt-BR" sz="1800" dirty="0" err="1"/>
              <a:t>td</a:t>
            </a:r>
            <a:r>
              <a:rPr lang="pt-BR" sz="1800" dirty="0"/>
              <a:t>&gt;&lt;/</a:t>
            </a:r>
            <a:r>
              <a:rPr lang="pt-BR" sz="1800" dirty="0" err="1"/>
              <a:t>tr</a:t>
            </a:r>
            <a:r>
              <a:rPr lang="pt-BR" sz="1800" dirty="0"/>
              <a:t>&gt;	</a:t>
            </a:r>
          </a:p>
          <a:p>
            <a:pPr marL="0" indent="0">
              <a:buNone/>
            </a:pPr>
            <a:r>
              <a:rPr lang="pt-BR" sz="1800" dirty="0"/>
              <a:t>	&lt;/</a:t>
            </a:r>
            <a:r>
              <a:rPr lang="pt-BR" sz="1800" dirty="0" err="1"/>
              <a:t>tbody</a:t>
            </a:r>
            <a:r>
              <a:rPr lang="pt-BR" sz="1800" dirty="0"/>
              <a:t>&gt;</a:t>
            </a:r>
          </a:p>
          <a:p>
            <a:pPr marL="0" indent="0">
              <a:buNone/>
            </a:pPr>
            <a:r>
              <a:rPr lang="pt-BR" sz="1800" dirty="0"/>
              <a:t>&lt;/</a:t>
            </a:r>
            <a:r>
              <a:rPr lang="pt-BR" sz="1800" dirty="0" err="1"/>
              <a:t>table</a:t>
            </a:r>
            <a:r>
              <a:rPr lang="pt-BR" sz="1800" dirty="0"/>
              <a:t>&gt;</a:t>
            </a:r>
          </a:p>
        </p:txBody>
      </p:sp>
    </p:spTree>
    <p:extLst>
      <p:ext uri="{BB962C8B-B14F-4D97-AF65-F5344CB8AC3E}">
        <p14:creationId xmlns:p14="http://schemas.microsoft.com/office/powerpoint/2010/main" val="1168677726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Formatando tabelas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 smtClean="0"/>
              <a:t>Agora, aplique cada uma das seguintes classes à </a:t>
            </a:r>
            <a:r>
              <a:rPr lang="pt-BR" dirty="0" err="1" smtClean="0"/>
              <a:t>tag</a:t>
            </a:r>
            <a:r>
              <a:rPr lang="pt-BR" dirty="0" smtClean="0"/>
              <a:t> </a:t>
            </a:r>
            <a:r>
              <a:rPr lang="pt-BR" dirty="0" err="1" smtClean="0"/>
              <a:t>table</a:t>
            </a:r>
            <a:r>
              <a:rPr lang="pt-BR" dirty="0" smtClean="0"/>
              <a:t> (de forma acumulada) e descreva o resultado:</a:t>
            </a:r>
          </a:p>
          <a:p>
            <a:pPr lvl="1"/>
            <a:r>
              <a:rPr lang="pt-BR" sz="2100" dirty="0" err="1"/>
              <a:t>table</a:t>
            </a:r>
            <a:endParaRPr lang="pt-BR" sz="2100" dirty="0"/>
          </a:p>
          <a:p>
            <a:pPr lvl="1"/>
            <a:r>
              <a:rPr lang="pt-BR" sz="2100" dirty="0" err="1"/>
              <a:t>table-bordered</a:t>
            </a:r>
            <a:endParaRPr lang="pt-BR" sz="2100" dirty="0"/>
          </a:p>
          <a:p>
            <a:pPr lvl="1"/>
            <a:r>
              <a:rPr lang="pt-BR" sz="2100" dirty="0" err="1"/>
              <a:t>table-striped</a:t>
            </a:r>
            <a:endParaRPr lang="pt-BR" sz="2100" dirty="0"/>
          </a:p>
          <a:p>
            <a:pPr lvl="1"/>
            <a:r>
              <a:rPr lang="pt-BR" sz="2100" dirty="0" err="1"/>
              <a:t>table-hover</a:t>
            </a:r>
            <a:endParaRPr lang="pt-BR" sz="2100" dirty="0"/>
          </a:p>
          <a:p>
            <a:pPr lvl="1"/>
            <a:r>
              <a:rPr lang="pt-BR" sz="2100" dirty="0" err="1"/>
              <a:t>table-responsive</a:t>
            </a:r>
            <a:endParaRPr lang="pt-BR" sz="2100" dirty="0"/>
          </a:p>
          <a:p>
            <a:pPr lvl="1"/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11568806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Formatando tabelas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 smtClean="0"/>
              <a:t>Agora, experimente as opções de cores (classes) </a:t>
            </a:r>
            <a:r>
              <a:rPr lang="pt-BR" dirty="0" err="1" smtClean="0"/>
              <a:t>thead</a:t>
            </a:r>
            <a:r>
              <a:rPr lang="pt-BR" dirty="0" smtClean="0"/>
              <a:t>-light e </a:t>
            </a:r>
            <a:r>
              <a:rPr lang="pt-BR" dirty="0" err="1" smtClean="0"/>
              <a:t>thead-dark</a:t>
            </a:r>
            <a:r>
              <a:rPr lang="pt-BR" dirty="0" smtClean="0"/>
              <a:t> para a </a:t>
            </a:r>
            <a:r>
              <a:rPr lang="pt-BR" dirty="0" err="1" smtClean="0"/>
              <a:t>tag</a:t>
            </a:r>
            <a:r>
              <a:rPr lang="pt-BR" dirty="0" smtClean="0"/>
              <a:t> </a:t>
            </a:r>
            <a:r>
              <a:rPr lang="pt-BR" dirty="0" err="1" smtClean="0"/>
              <a:t>thead</a:t>
            </a:r>
            <a:r>
              <a:rPr lang="pt-BR" dirty="0" smtClean="0"/>
              <a:t>.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719337630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Formatando formulários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 smtClean="0"/>
              <a:t>Agora vamos treinar como formatar um formulário para ficar mais agradável visualmente;</a:t>
            </a:r>
          </a:p>
          <a:p>
            <a:r>
              <a:rPr lang="pt-BR" dirty="0" smtClean="0"/>
              <a:t>Como criávamos um formulário básico de contato em HTML 5 com os campos nome, e-mail, mensagem e botão para submissão?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355069892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Formatando formulários</a:t>
            </a:r>
            <a:r>
              <a:rPr lang="pt-BR" sz="2100" dirty="0"/>
              <a:t> (parte 1)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508397" y="1927767"/>
            <a:ext cx="8490637" cy="3461002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pt-BR" sz="2100" dirty="0"/>
              <a:t>&lt;</a:t>
            </a:r>
            <a:r>
              <a:rPr lang="pt-BR" sz="2100" dirty="0" err="1"/>
              <a:t>form</a:t>
            </a:r>
            <a:r>
              <a:rPr lang="pt-BR" sz="2100" dirty="0"/>
              <a:t>&gt;</a:t>
            </a:r>
          </a:p>
          <a:p>
            <a:pPr marL="0" indent="0">
              <a:buNone/>
            </a:pPr>
            <a:r>
              <a:rPr lang="pt-BR" sz="2100" dirty="0"/>
              <a:t>	&lt;</a:t>
            </a:r>
            <a:r>
              <a:rPr lang="pt-BR" sz="2100" dirty="0" err="1"/>
              <a:t>div</a:t>
            </a:r>
            <a:r>
              <a:rPr lang="pt-BR" sz="2100" dirty="0"/>
              <a:t>&gt;</a:t>
            </a:r>
          </a:p>
          <a:p>
            <a:pPr marL="0" indent="0">
              <a:buNone/>
            </a:pPr>
            <a:r>
              <a:rPr lang="pt-BR" sz="2100" dirty="0"/>
              <a:t>		&lt;</a:t>
            </a:r>
            <a:r>
              <a:rPr lang="pt-BR" sz="2100" dirty="0" err="1"/>
              <a:t>label</a:t>
            </a:r>
            <a:r>
              <a:rPr lang="pt-BR" sz="2100" dirty="0"/>
              <a:t> for="</a:t>
            </a:r>
            <a:r>
              <a:rPr lang="pt-BR" sz="2100" dirty="0" err="1"/>
              <a:t>seuNome</a:t>
            </a:r>
            <a:r>
              <a:rPr lang="pt-BR" sz="2100" dirty="0"/>
              <a:t>"&gt;Nome&lt;/</a:t>
            </a:r>
            <a:r>
              <a:rPr lang="pt-BR" sz="2100" dirty="0" err="1"/>
              <a:t>label</a:t>
            </a:r>
            <a:r>
              <a:rPr lang="pt-BR" sz="2100" dirty="0"/>
              <a:t>&gt;</a:t>
            </a:r>
          </a:p>
          <a:p>
            <a:pPr marL="0" indent="0">
              <a:buNone/>
            </a:pPr>
            <a:r>
              <a:rPr lang="pt-BR" sz="2100" dirty="0"/>
              <a:t>		&lt;input </a:t>
            </a:r>
            <a:r>
              <a:rPr lang="pt-BR" sz="2100" dirty="0" err="1"/>
              <a:t>type</a:t>
            </a:r>
            <a:r>
              <a:rPr lang="pt-BR" sz="2100" dirty="0"/>
              <a:t>="</a:t>
            </a:r>
            <a:r>
              <a:rPr lang="pt-BR" sz="2100" dirty="0" err="1"/>
              <a:t>text</a:t>
            </a:r>
            <a:r>
              <a:rPr lang="pt-BR" sz="2100" dirty="0"/>
              <a:t>" id="</a:t>
            </a:r>
            <a:r>
              <a:rPr lang="pt-BR" sz="2100" dirty="0" err="1"/>
              <a:t>seuNome</a:t>
            </a:r>
            <a:r>
              <a:rPr lang="pt-BR" sz="2100" dirty="0"/>
              <a:t>" </a:t>
            </a:r>
            <a:r>
              <a:rPr lang="pt-BR" sz="2100" dirty="0" err="1"/>
              <a:t>placeholder</a:t>
            </a:r>
            <a:r>
              <a:rPr lang="pt-BR" sz="2100" dirty="0"/>
              <a:t>="Seu nome, por favor"&gt;</a:t>
            </a:r>
          </a:p>
          <a:p>
            <a:pPr marL="0" indent="0">
              <a:buNone/>
            </a:pPr>
            <a:r>
              <a:rPr lang="pt-BR" sz="2100" dirty="0"/>
              <a:t>	&lt;/</a:t>
            </a:r>
            <a:r>
              <a:rPr lang="pt-BR" sz="2100" dirty="0" err="1"/>
              <a:t>div</a:t>
            </a:r>
            <a:r>
              <a:rPr lang="pt-BR" sz="2100" dirty="0"/>
              <a:t>&gt;</a:t>
            </a:r>
          </a:p>
          <a:p>
            <a:pPr marL="0" indent="0">
              <a:buNone/>
            </a:pPr>
            <a:r>
              <a:rPr lang="pt-BR" sz="2100" dirty="0"/>
              <a:t>	&lt;</a:t>
            </a:r>
            <a:r>
              <a:rPr lang="pt-BR" sz="2100" dirty="0" err="1"/>
              <a:t>div</a:t>
            </a:r>
            <a:r>
              <a:rPr lang="pt-BR" sz="2100" dirty="0"/>
              <a:t>&gt;</a:t>
            </a:r>
          </a:p>
          <a:p>
            <a:pPr marL="0" indent="0">
              <a:buNone/>
            </a:pPr>
            <a:r>
              <a:rPr lang="pt-BR" sz="2100" dirty="0"/>
              <a:t>		&lt;</a:t>
            </a:r>
            <a:r>
              <a:rPr lang="pt-BR" sz="2100" dirty="0" err="1"/>
              <a:t>label</a:t>
            </a:r>
            <a:r>
              <a:rPr lang="pt-BR" sz="2100" dirty="0"/>
              <a:t> for="</a:t>
            </a:r>
            <a:r>
              <a:rPr lang="pt-BR" sz="2100" dirty="0" err="1"/>
              <a:t>seuEmail</a:t>
            </a:r>
            <a:r>
              <a:rPr lang="pt-BR" sz="2100" dirty="0"/>
              <a:t>"&gt;E-mail&lt;/</a:t>
            </a:r>
            <a:r>
              <a:rPr lang="pt-BR" sz="2100" dirty="0" err="1"/>
              <a:t>label</a:t>
            </a:r>
            <a:r>
              <a:rPr lang="pt-BR" sz="2100" dirty="0"/>
              <a:t>&gt;</a:t>
            </a:r>
          </a:p>
          <a:p>
            <a:pPr marL="0" indent="0">
              <a:buNone/>
            </a:pPr>
            <a:r>
              <a:rPr lang="pt-BR" sz="2100" dirty="0"/>
              <a:t>		&lt;input </a:t>
            </a:r>
            <a:r>
              <a:rPr lang="pt-BR" sz="2100" dirty="0" err="1"/>
              <a:t>type</a:t>
            </a:r>
            <a:r>
              <a:rPr lang="pt-BR" sz="2100" dirty="0"/>
              <a:t>="</a:t>
            </a:r>
            <a:r>
              <a:rPr lang="pt-BR" sz="2100" dirty="0" err="1"/>
              <a:t>email</a:t>
            </a:r>
            <a:r>
              <a:rPr lang="pt-BR" sz="2100" dirty="0"/>
              <a:t>" id="</a:t>
            </a:r>
            <a:r>
              <a:rPr lang="pt-BR" sz="2100" dirty="0" err="1"/>
              <a:t>seuEmail</a:t>
            </a:r>
            <a:r>
              <a:rPr lang="pt-BR" sz="2100" dirty="0"/>
              <a:t>" </a:t>
            </a:r>
            <a:r>
              <a:rPr lang="pt-BR" sz="2100" dirty="0" err="1"/>
              <a:t>placeholder</a:t>
            </a:r>
            <a:r>
              <a:rPr lang="pt-BR" sz="2100" dirty="0"/>
              <a:t>="Seu e-mail"&gt;</a:t>
            </a:r>
          </a:p>
          <a:p>
            <a:pPr marL="0" indent="0">
              <a:buNone/>
            </a:pPr>
            <a:r>
              <a:rPr lang="pt-BR" sz="2100" dirty="0"/>
              <a:t>	&lt;/</a:t>
            </a:r>
            <a:r>
              <a:rPr lang="pt-BR" sz="2100" dirty="0" err="1"/>
              <a:t>div</a:t>
            </a:r>
            <a:r>
              <a:rPr lang="pt-BR" sz="2100" dirty="0"/>
              <a:t>&gt;</a:t>
            </a:r>
            <a:endParaRPr lang="pt-BR" sz="2100" dirty="0"/>
          </a:p>
        </p:txBody>
      </p:sp>
    </p:spTree>
    <p:extLst>
      <p:ext uri="{BB962C8B-B14F-4D97-AF65-F5344CB8AC3E}">
        <p14:creationId xmlns:p14="http://schemas.microsoft.com/office/powerpoint/2010/main" val="1501917461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Formatando formulários</a:t>
            </a:r>
            <a:r>
              <a:rPr lang="pt-BR" sz="2100" dirty="0"/>
              <a:t> (parte 2)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508397" y="1927767"/>
            <a:ext cx="8490637" cy="3461002"/>
          </a:xfrm>
        </p:spPr>
        <p:txBody>
          <a:bodyPr/>
          <a:lstStyle/>
          <a:p>
            <a:pPr marL="0" indent="0">
              <a:buNone/>
            </a:pPr>
            <a:r>
              <a:rPr lang="pt-BR" sz="2100" dirty="0"/>
              <a:t>	&lt;</a:t>
            </a:r>
            <a:r>
              <a:rPr lang="pt-BR" sz="2100" dirty="0" err="1"/>
              <a:t>div</a:t>
            </a:r>
            <a:r>
              <a:rPr lang="pt-BR" sz="2100" dirty="0"/>
              <a:t>&gt;</a:t>
            </a:r>
          </a:p>
          <a:p>
            <a:pPr marL="0" indent="0">
              <a:buNone/>
            </a:pPr>
            <a:r>
              <a:rPr lang="pt-BR" sz="2100" dirty="0"/>
              <a:t>		&lt;</a:t>
            </a:r>
            <a:r>
              <a:rPr lang="pt-BR" sz="2100" dirty="0" err="1"/>
              <a:t>label</a:t>
            </a:r>
            <a:r>
              <a:rPr lang="pt-BR" sz="2100" dirty="0"/>
              <a:t> for="</a:t>
            </a:r>
            <a:r>
              <a:rPr lang="pt-BR" sz="2100" dirty="0" err="1"/>
              <a:t>suaMensagem</a:t>
            </a:r>
            <a:r>
              <a:rPr lang="pt-BR" sz="2100" dirty="0"/>
              <a:t>"&gt;Mensagem&lt;/</a:t>
            </a:r>
            <a:r>
              <a:rPr lang="pt-BR" sz="2100" dirty="0" err="1"/>
              <a:t>label</a:t>
            </a:r>
            <a:r>
              <a:rPr lang="pt-BR" sz="2100" dirty="0"/>
              <a:t>&gt;</a:t>
            </a:r>
          </a:p>
          <a:p>
            <a:pPr marL="0" indent="0">
              <a:buNone/>
            </a:pPr>
            <a:r>
              <a:rPr lang="pt-BR" sz="2100" dirty="0"/>
              <a:t>		&lt;</a:t>
            </a:r>
            <a:r>
              <a:rPr lang="pt-BR" sz="2100" dirty="0" err="1"/>
              <a:t>textarea</a:t>
            </a:r>
            <a:r>
              <a:rPr lang="pt-BR" sz="2100" dirty="0"/>
              <a:t> id="</a:t>
            </a:r>
            <a:r>
              <a:rPr lang="pt-BR" sz="2100" dirty="0" err="1"/>
              <a:t>suaMensagem</a:t>
            </a:r>
            <a:r>
              <a:rPr lang="pt-BR" sz="2100" dirty="0"/>
              <a:t>" </a:t>
            </a:r>
            <a:r>
              <a:rPr lang="pt-BR" sz="2100" dirty="0" err="1"/>
              <a:t>placeholder</a:t>
            </a:r>
            <a:r>
              <a:rPr lang="pt-BR" sz="2100" dirty="0"/>
              <a:t>="Mensagem" </a:t>
            </a:r>
            <a:r>
              <a:rPr lang="pt-BR" sz="2100" dirty="0" err="1"/>
              <a:t>rows</a:t>
            </a:r>
            <a:r>
              <a:rPr lang="pt-BR" sz="2100" dirty="0"/>
              <a:t>="3"&gt;&lt;/</a:t>
            </a:r>
            <a:r>
              <a:rPr lang="pt-BR" sz="2100" dirty="0" err="1"/>
              <a:t>textarea</a:t>
            </a:r>
            <a:r>
              <a:rPr lang="pt-BR" sz="2100" dirty="0"/>
              <a:t>&gt;</a:t>
            </a:r>
          </a:p>
          <a:p>
            <a:pPr marL="0" indent="0">
              <a:buNone/>
            </a:pPr>
            <a:r>
              <a:rPr lang="pt-BR" sz="2100" dirty="0"/>
              <a:t>	&lt;/</a:t>
            </a:r>
            <a:r>
              <a:rPr lang="pt-BR" sz="2100" dirty="0" err="1"/>
              <a:t>div</a:t>
            </a:r>
            <a:r>
              <a:rPr lang="pt-BR" sz="2100" dirty="0"/>
              <a:t>&gt;</a:t>
            </a:r>
          </a:p>
          <a:p>
            <a:pPr marL="0" indent="0">
              <a:buNone/>
            </a:pPr>
            <a:r>
              <a:rPr lang="pt-BR" sz="2100" dirty="0"/>
              <a:t>	&lt;</a:t>
            </a:r>
            <a:r>
              <a:rPr lang="pt-BR" sz="2100" dirty="0" err="1"/>
              <a:t>button</a:t>
            </a:r>
            <a:r>
              <a:rPr lang="pt-BR" sz="2100" dirty="0"/>
              <a:t> </a:t>
            </a:r>
            <a:r>
              <a:rPr lang="pt-BR" sz="2100" dirty="0" err="1"/>
              <a:t>type</a:t>
            </a:r>
            <a:r>
              <a:rPr lang="pt-BR" sz="2100" dirty="0"/>
              <a:t>="</a:t>
            </a:r>
            <a:r>
              <a:rPr lang="pt-BR" sz="2100" dirty="0" err="1"/>
              <a:t>submit</a:t>
            </a:r>
            <a:r>
              <a:rPr lang="pt-BR" sz="2100" dirty="0"/>
              <a:t>"&gt;Enviar&lt;/</a:t>
            </a:r>
            <a:r>
              <a:rPr lang="pt-BR" sz="2100" dirty="0" err="1"/>
              <a:t>button</a:t>
            </a:r>
            <a:r>
              <a:rPr lang="pt-BR" sz="2100" dirty="0"/>
              <a:t>&gt;</a:t>
            </a:r>
          </a:p>
          <a:p>
            <a:pPr marL="0" indent="0">
              <a:buNone/>
            </a:pPr>
            <a:r>
              <a:rPr lang="pt-BR" sz="2100" dirty="0"/>
              <a:t>&lt;/</a:t>
            </a:r>
            <a:r>
              <a:rPr lang="pt-BR" sz="2100" dirty="0" err="1"/>
              <a:t>form</a:t>
            </a:r>
            <a:r>
              <a:rPr lang="pt-BR" sz="2100" dirty="0"/>
              <a:t>&gt;</a:t>
            </a:r>
          </a:p>
        </p:txBody>
      </p:sp>
    </p:spTree>
    <p:extLst>
      <p:ext uri="{BB962C8B-B14F-4D97-AF65-F5344CB8AC3E}">
        <p14:creationId xmlns:p14="http://schemas.microsoft.com/office/powerpoint/2010/main" val="751135462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Formatando formulários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508397" y="2075313"/>
            <a:ext cx="7671023" cy="3313456"/>
          </a:xfrm>
        </p:spPr>
        <p:txBody>
          <a:bodyPr/>
          <a:lstStyle/>
          <a:p>
            <a:r>
              <a:rPr lang="pt-BR" sz="2100" dirty="0"/>
              <a:t>Agora, aplique as seguintes classes:</a:t>
            </a:r>
          </a:p>
          <a:p>
            <a:pPr lvl="1"/>
            <a:r>
              <a:rPr lang="pt-BR" sz="1800" dirty="0"/>
              <a:t>Às </a:t>
            </a:r>
            <a:r>
              <a:rPr lang="pt-BR" sz="1800" dirty="0" err="1"/>
              <a:t>tags</a:t>
            </a:r>
            <a:r>
              <a:rPr lang="pt-BR" sz="1800" dirty="0"/>
              <a:t> </a:t>
            </a:r>
            <a:r>
              <a:rPr lang="pt-BR" sz="1800" dirty="0" err="1"/>
              <a:t>div</a:t>
            </a:r>
            <a:r>
              <a:rPr lang="pt-BR" sz="1800" dirty="0"/>
              <a:t>, classe “</a:t>
            </a:r>
            <a:r>
              <a:rPr lang="pt-BR" sz="1800" dirty="0" err="1"/>
              <a:t>form-group</a:t>
            </a:r>
            <a:r>
              <a:rPr lang="pt-BR" sz="1800" dirty="0"/>
              <a:t> </a:t>
            </a:r>
            <a:r>
              <a:rPr lang="pt-BR" sz="1800" dirty="0" err="1"/>
              <a:t>row</a:t>
            </a:r>
            <a:r>
              <a:rPr lang="pt-BR" sz="1800" dirty="0"/>
              <a:t>”;</a:t>
            </a:r>
          </a:p>
          <a:p>
            <a:pPr lvl="1"/>
            <a:r>
              <a:rPr lang="pt-BR" sz="1800" dirty="0"/>
              <a:t>Às </a:t>
            </a:r>
            <a:r>
              <a:rPr lang="pt-BR" sz="1800" dirty="0" err="1"/>
              <a:t>tags</a:t>
            </a:r>
            <a:r>
              <a:rPr lang="pt-BR" sz="1800" dirty="0"/>
              <a:t> </a:t>
            </a:r>
            <a:r>
              <a:rPr lang="pt-BR" sz="1800" dirty="0" err="1"/>
              <a:t>label</a:t>
            </a:r>
            <a:r>
              <a:rPr lang="pt-BR" sz="1800" dirty="0"/>
              <a:t>, classe “col-sm-2”;</a:t>
            </a:r>
          </a:p>
          <a:p>
            <a:pPr lvl="1"/>
            <a:r>
              <a:rPr lang="pt-BR" sz="1800" dirty="0"/>
              <a:t>A todas as </a:t>
            </a:r>
            <a:r>
              <a:rPr lang="pt-BR" sz="1800" dirty="0" err="1"/>
              <a:t>tags</a:t>
            </a:r>
            <a:r>
              <a:rPr lang="pt-BR" sz="1800" dirty="0"/>
              <a:t> digitáveis, classe “</a:t>
            </a:r>
            <a:r>
              <a:rPr lang="pt-BR" sz="1800" dirty="0" err="1"/>
              <a:t>form-control</a:t>
            </a:r>
            <a:r>
              <a:rPr lang="pt-BR" sz="1800" dirty="0"/>
              <a:t>”;</a:t>
            </a:r>
          </a:p>
          <a:p>
            <a:pPr lvl="1"/>
            <a:r>
              <a:rPr lang="pt-BR" sz="1800" dirty="0"/>
              <a:t>À </a:t>
            </a:r>
            <a:r>
              <a:rPr lang="pt-BR" sz="1800" dirty="0" err="1"/>
              <a:t>tag</a:t>
            </a:r>
            <a:r>
              <a:rPr lang="pt-BR" sz="1800" dirty="0"/>
              <a:t> </a:t>
            </a:r>
            <a:r>
              <a:rPr lang="pt-BR" sz="1800" dirty="0" err="1"/>
              <a:t>button</a:t>
            </a:r>
            <a:r>
              <a:rPr lang="pt-BR" sz="1800" dirty="0"/>
              <a:t>, classes “</a:t>
            </a:r>
            <a:r>
              <a:rPr lang="pt-BR" sz="1800" dirty="0" err="1"/>
              <a:t>btn</a:t>
            </a:r>
            <a:r>
              <a:rPr lang="pt-BR" sz="1800" dirty="0"/>
              <a:t> </a:t>
            </a:r>
            <a:r>
              <a:rPr lang="pt-BR" sz="1800" dirty="0" err="1"/>
              <a:t>btn-primary</a:t>
            </a:r>
            <a:r>
              <a:rPr lang="pt-BR" sz="1800" dirty="0"/>
              <a:t>”.</a:t>
            </a:r>
          </a:p>
          <a:p>
            <a:pPr lvl="1"/>
            <a:endParaRPr lang="pt-BR" sz="1800" dirty="0"/>
          </a:p>
          <a:p>
            <a:r>
              <a:rPr lang="pt-BR" sz="2100" dirty="0"/>
              <a:t>Envolva cada input/</a:t>
            </a:r>
            <a:r>
              <a:rPr lang="pt-BR" sz="2100" dirty="0" err="1"/>
              <a:t>textarea</a:t>
            </a:r>
            <a:r>
              <a:rPr lang="pt-BR" sz="2100" dirty="0"/>
              <a:t> com um </a:t>
            </a:r>
            <a:r>
              <a:rPr lang="pt-BR" sz="2100" dirty="0" err="1"/>
              <a:t>div</a:t>
            </a:r>
            <a:r>
              <a:rPr lang="pt-BR" sz="2100" dirty="0"/>
              <a:t> contendo a classe “col-sm-10 input-</a:t>
            </a:r>
            <a:r>
              <a:rPr lang="pt-BR" sz="2100" dirty="0" err="1"/>
              <a:t>group</a:t>
            </a:r>
            <a:r>
              <a:rPr lang="pt-BR" sz="2100" dirty="0"/>
              <a:t>”.</a:t>
            </a:r>
            <a:endParaRPr lang="pt-BR" sz="2100" dirty="0"/>
          </a:p>
        </p:txBody>
      </p:sp>
    </p:spTree>
    <p:extLst>
      <p:ext uri="{BB962C8B-B14F-4D97-AF65-F5344CB8AC3E}">
        <p14:creationId xmlns:p14="http://schemas.microsoft.com/office/powerpoint/2010/main" val="1872207885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Formatando formulários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508397" y="2484746"/>
            <a:ext cx="7629080" cy="2904024"/>
          </a:xfrm>
        </p:spPr>
        <p:txBody>
          <a:bodyPr>
            <a:normAutofit fontScale="92500" lnSpcReduction="10000"/>
          </a:bodyPr>
          <a:lstStyle/>
          <a:p>
            <a:r>
              <a:rPr lang="pt-BR" sz="2100" dirty="0"/>
              <a:t>Inclua antes de cada input/</a:t>
            </a:r>
            <a:r>
              <a:rPr lang="pt-BR" sz="2100" dirty="0" err="1"/>
              <a:t>textarea</a:t>
            </a:r>
            <a:r>
              <a:rPr lang="pt-BR" sz="2100" dirty="0"/>
              <a:t> (dentro do </a:t>
            </a:r>
            <a:r>
              <a:rPr lang="pt-BR" sz="2100" dirty="0" err="1"/>
              <a:t>div</a:t>
            </a:r>
            <a:r>
              <a:rPr lang="pt-BR" sz="2100" dirty="0"/>
              <a:t>) um dos seguintes spans:</a:t>
            </a:r>
          </a:p>
          <a:p>
            <a:pPr lvl="1"/>
            <a:r>
              <a:rPr lang="en-US" sz="1800" dirty="0"/>
              <a:t>&lt;span class="input-group-</a:t>
            </a:r>
            <a:r>
              <a:rPr lang="en-US" sz="1800" dirty="0" err="1"/>
              <a:t>addon</a:t>
            </a:r>
            <a:r>
              <a:rPr lang="en-US" sz="1800" dirty="0"/>
              <a:t> </a:t>
            </a:r>
            <a:r>
              <a:rPr lang="en-US" sz="1800" dirty="0" err="1"/>
              <a:t>fa</a:t>
            </a:r>
            <a:r>
              <a:rPr lang="en-US" sz="1800" dirty="0"/>
              <a:t> </a:t>
            </a:r>
            <a:r>
              <a:rPr lang="en-US" sz="1800" dirty="0" err="1"/>
              <a:t>fa</a:t>
            </a:r>
            <a:r>
              <a:rPr lang="en-US" sz="1800" dirty="0"/>
              <a:t>-user"&gt;&lt;/span</a:t>
            </a:r>
            <a:r>
              <a:rPr lang="en-US" sz="1800" dirty="0"/>
              <a:t>&gt;</a:t>
            </a:r>
          </a:p>
          <a:p>
            <a:pPr lvl="1"/>
            <a:r>
              <a:rPr lang="pt-BR" sz="1800" dirty="0"/>
              <a:t>&lt;</a:t>
            </a:r>
            <a:r>
              <a:rPr lang="pt-BR" sz="1800" dirty="0" err="1"/>
              <a:t>span</a:t>
            </a:r>
            <a:r>
              <a:rPr lang="pt-BR" sz="1800" dirty="0"/>
              <a:t> </a:t>
            </a:r>
            <a:r>
              <a:rPr lang="pt-BR" sz="1800" dirty="0" err="1"/>
              <a:t>class</a:t>
            </a:r>
            <a:r>
              <a:rPr lang="pt-BR" sz="1800" dirty="0"/>
              <a:t>="input-</a:t>
            </a:r>
            <a:r>
              <a:rPr lang="pt-BR" sz="1800" dirty="0" err="1"/>
              <a:t>group</a:t>
            </a:r>
            <a:r>
              <a:rPr lang="pt-BR" sz="1800" dirty="0"/>
              <a:t>-</a:t>
            </a:r>
            <a:r>
              <a:rPr lang="pt-BR" sz="1800" dirty="0" err="1"/>
              <a:t>addon</a:t>
            </a:r>
            <a:r>
              <a:rPr lang="pt-BR" sz="1800" dirty="0"/>
              <a:t>"&gt;@&lt;/</a:t>
            </a:r>
            <a:r>
              <a:rPr lang="pt-BR" sz="1800" dirty="0" err="1"/>
              <a:t>span</a:t>
            </a:r>
            <a:r>
              <a:rPr lang="pt-BR" sz="1800" dirty="0"/>
              <a:t>&gt;</a:t>
            </a:r>
          </a:p>
          <a:p>
            <a:pPr lvl="1"/>
            <a:r>
              <a:rPr lang="en-US" sz="1800" dirty="0"/>
              <a:t>&lt;span class="input-group-</a:t>
            </a:r>
            <a:r>
              <a:rPr lang="en-US" sz="1800" dirty="0" err="1"/>
              <a:t>addon</a:t>
            </a:r>
            <a:r>
              <a:rPr lang="en-US" sz="1800" dirty="0"/>
              <a:t> </a:t>
            </a:r>
            <a:r>
              <a:rPr lang="en-US" sz="1800" dirty="0" err="1"/>
              <a:t>fa</a:t>
            </a:r>
            <a:r>
              <a:rPr lang="en-US" sz="1800" dirty="0"/>
              <a:t> </a:t>
            </a:r>
            <a:r>
              <a:rPr lang="en-US" sz="1800" dirty="0" err="1"/>
              <a:t>fa</a:t>
            </a:r>
            <a:r>
              <a:rPr lang="en-US" sz="1800" dirty="0"/>
              <a:t>-comment"&gt;&lt;/span</a:t>
            </a:r>
            <a:r>
              <a:rPr lang="en-US" sz="1800" dirty="0"/>
              <a:t>&gt;</a:t>
            </a:r>
          </a:p>
          <a:p>
            <a:pPr lvl="1"/>
            <a:endParaRPr lang="en-US" sz="1800" dirty="0"/>
          </a:p>
          <a:p>
            <a:r>
              <a:rPr lang="pt-BR" sz="2100" dirty="0"/>
              <a:t>Envolva o botão com as classes “col-sm-12 </a:t>
            </a:r>
            <a:r>
              <a:rPr lang="pt-BR" sz="2100" dirty="0" err="1"/>
              <a:t>text</a:t>
            </a:r>
            <a:r>
              <a:rPr lang="pt-BR" sz="2100" dirty="0"/>
              <a:t>-center” e inclua o seguinte </a:t>
            </a:r>
            <a:r>
              <a:rPr lang="pt-BR" sz="2100" dirty="0" err="1"/>
              <a:t>span</a:t>
            </a:r>
            <a:r>
              <a:rPr lang="pt-BR" sz="2100" dirty="0"/>
              <a:t> antes do texto “Enviar”:</a:t>
            </a:r>
          </a:p>
          <a:p>
            <a:pPr lvl="1"/>
            <a:r>
              <a:rPr lang="pt-BR" sz="1800" dirty="0"/>
              <a:t>&lt;</a:t>
            </a:r>
            <a:r>
              <a:rPr lang="pt-BR" sz="1800" dirty="0" err="1"/>
              <a:t>span</a:t>
            </a:r>
            <a:r>
              <a:rPr lang="pt-BR" sz="1800" dirty="0"/>
              <a:t> </a:t>
            </a:r>
            <a:r>
              <a:rPr lang="pt-BR" sz="1800" dirty="0" err="1"/>
              <a:t>class</a:t>
            </a:r>
            <a:r>
              <a:rPr lang="pt-BR" sz="1800" dirty="0"/>
              <a:t>="</a:t>
            </a:r>
            <a:r>
              <a:rPr lang="pt-BR" sz="1800" dirty="0" err="1"/>
              <a:t>fa</a:t>
            </a:r>
            <a:r>
              <a:rPr lang="pt-BR" sz="1800" dirty="0"/>
              <a:t> </a:t>
            </a:r>
            <a:r>
              <a:rPr lang="pt-BR" sz="1800" dirty="0" err="1"/>
              <a:t>fa</a:t>
            </a:r>
            <a:r>
              <a:rPr lang="pt-BR" sz="1800" dirty="0"/>
              <a:t>-envelope"&gt;&lt;/</a:t>
            </a:r>
            <a:r>
              <a:rPr lang="pt-BR" sz="1800" dirty="0" err="1"/>
              <a:t>span</a:t>
            </a:r>
            <a:r>
              <a:rPr lang="pt-BR" sz="1800" dirty="0"/>
              <a:t>&gt;</a:t>
            </a:r>
            <a:endParaRPr lang="pt-BR" sz="1800" dirty="0"/>
          </a:p>
        </p:txBody>
      </p:sp>
    </p:spTree>
    <p:extLst>
      <p:ext uri="{BB962C8B-B14F-4D97-AF65-F5344CB8AC3E}">
        <p14:creationId xmlns:p14="http://schemas.microsoft.com/office/powerpoint/2010/main" val="1782838975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Formatando formulários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508397" y="2477691"/>
            <a:ext cx="7332242" cy="2911078"/>
          </a:xfrm>
        </p:spPr>
        <p:txBody>
          <a:bodyPr/>
          <a:lstStyle/>
          <a:p>
            <a:pPr marL="0" indent="0">
              <a:buNone/>
            </a:pPr>
            <a:r>
              <a:rPr lang="pt-BR" dirty="0" err="1" smtClean="0"/>
              <a:t>Obs</a:t>
            </a:r>
            <a:r>
              <a:rPr lang="pt-BR" dirty="0" smtClean="0"/>
              <a:t>: Para ver um exemplo de página com formulário de </a:t>
            </a:r>
            <a:r>
              <a:rPr lang="pt-BR" dirty="0" err="1" smtClean="0"/>
              <a:t>login</a:t>
            </a:r>
            <a:r>
              <a:rPr lang="pt-BR" dirty="0" smtClean="0"/>
              <a:t>, veja o arquivo </a:t>
            </a:r>
            <a:r>
              <a:rPr lang="pt-BR" b="1" dirty="0" smtClean="0"/>
              <a:t>bs-signin.html</a:t>
            </a:r>
            <a:r>
              <a:rPr lang="pt-BR" dirty="0" smtClean="0"/>
              <a:t>, da pasta “exemplos”</a:t>
            </a:r>
          </a:p>
          <a:p>
            <a:pPr marL="0" indent="0">
              <a:buNone/>
            </a:pPr>
            <a:r>
              <a:rPr lang="pt-BR" sz="2100" i="1" dirty="0"/>
              <a:t>(extraído de </a:t>
            </a:r>
            <a:r>
              <a:rPr lang="pt-BR" sz="2100" i="1" dirty="0">
                <a:hlinkClick r:id="rId2"/>
              </a:rPr>
              <a:t>http://getbootstrap.com</a:t>
            </a:r>
            <a:r>
              <a:rPr lang="pt-BR" sz="2100" i="1" dirty="0"/>
              <a:t> ).</a:t>
            </a:r>
            <a:endParaRPr lang="pt-BR" sz="2100" i="1" dirty="0"/>
          </a:p>
        </p:txBody>
      </p:sp>
    </p:spTree>
    <p:extLst>
      <p:ext uri="{BB962C8B-B14F-4D97-AF65-F5344CB8AC3E}">
        <p14:creationId xmlns:p14="http://schemas.microsoft.com/office/powerpoint/2010/main" val="4263680762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Janela modal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 smtClean="0"/>
              <a:t>Uma janela modal é um componente visual que se abre a página bloqueando toda a sua área;</a:t>
            </a:r>
          </a:p>
          <a:p>
            <a:r>
              <a:rPr lang="pt-BR" dirty="0" smtClean="0"/>
              <a:t>Geralmente aberta a partir de alguma ação do usuário e possui um botão para fechá-la;</a:t>
            </a:r>
          </a:p>
          <a:p>
            <a:r>
              <a:rPr lang="pt-BR" dirty="0" smtClean="0"/>
              <a:t>O </a:t>
            </a:r>
            <a:r>
              <a:rPr lang="pt-BR" dirty="0" err="1" smtClean="0"/>
              <a:t>Bootstrap</a:t>
            </a:r>
            <a:r>
              <a:rPr lang="pt-BR" dirty="0" smtClean="0"/>
              <a:t> oferece algumas classes para a criação desse tipo de janela.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698474040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Janela modal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sz="2100" b="1" u="sng" dirty="0"/>
              <a:t>1º passo:</a:t>
            </a:r>
            <a:r>
              <a:rPr lang="pt-BR" sz="2100" dirty="0"/>
              <a:t> Crie dois </a:t>
            </a:r>
            <a:r>
              <a:rPr lang="pt-BR" sz="2100" dirty="0" err="1"/>
              <a:t>div</a:t>
            </a:r>
            <a:r>
              <a:rPr lang="pt-BR" sz="2100" dirty="0"/>
              <a:t> aninhados para representar a janela em si, como no exemplo abaixo:</a:t>
            </a:r>
          </a:p>
          <a:p>
            <a:pPr marL="0" indent="0">
              <a:buNone/>
            </a:pPr>
            <a:endParaRPr lang="pt-BR" sz="1800" dirty="0"/>
          </a:p>
          <a:p>
            <a:pPr marL="0" indent="0">
              <a:buNone/>
            </a:pPr>
            <a:r>
              <a:rPr lang="pt-BR" sz="1800" dirty="0"/>
              <a:t>&lt;</a:t>
            </a:r>
            <a:r>
              <a:rPr lang="pt-BR" sz="1800" dirty="0" err="1"/>
              <a:t>div</a:t>
            </a:r>
            <a:r>
              <a:rPr lang="pt-BR" sz="1800" dirty="0"/>
              <a:t> </a:t>
            </a:r>
            <a:r>
              <a:rPr lang="pt-BR" sz="1800" dirty="0" err="1"/>
              <a:t>class</a:t>
            </a:r>
            <a:r>
              <a:rPr lang="pt-BR" sz="1800" dirty="0"/>
              <a:t>="modal fade" id="</a:t>
            </a:r>
            <a:r>
              <a:rPr lang="pt-BR" sz="1800" b="1" dirty="0" err="1"/>
              <a:t>janelaModal</a:t>
            </a:r>
            <a:r>
              <a:rPr lang="pt-BR" sz="1800" dirty="0"/>
              <a:t>"&gt;</a:t>
            </a:r>
          </a:p>
          <a:p>
            <a:pPr marL="0" indent="0">
              <a:buNone/>
            </a:pPr>
            <a:r>
              <a:rPr lang="pt-BR" sz="1800" dirty="0"/>
              <a:t>	&lt;</a:t>
            </a:r>
            <a:r>
              <a:rPr lang="pt-BR" sz="1800" dirty="0" err="1"/>
              <a:t>div</a:t>
            </a:r>
            <a:r>
              <a:rPr lang="pt-BR" sz="1800" dirty="0"/>
              <a:t> </a:t>
            </a:r>
            <a:r>
              <a:rPr lang="pt-BR" sz="1800" dirty="0" err="1"/>
              <a:t>class</a:t>
            </a:r>
            <a:r>
              <a:rPr lang="pt-BR" sz="1800" dirty="0"/>
              <a:t>="modal-</a:t>
            </a:r>
            <a:r>
              <a:rPr lang="pt-BR" sz="1800" dirty="0" err="1"/>
              <a:t>dialog</a:t>
            </a:r>
            <a:r>
              <a:rPr lang="pt-BR" sz="1800" dirty="0"/>
              <a:t> modal-</a:t>
            </a:r>
            <a:r>
              <a:rPr lang="pt-BR" sz="1800" dirty="0" err="1"/>
              <a:t>content</a:t>
            </a:r>
            <a:r>
              <a:rPr lang="pt-BR" sz="1800" dirty="0"/>
              <a:t>"&gt;</a:t>
            </a:r>
          </a:p>
          <a:p>
            <a:pPr marL="0" indent="0">
              <a:buNone/>
            </a:pPr>
            <a:r>
              <a:rPr lang="pt-BR" sz="1800" dirty="0"/>
              <a:t>	</a:t>
            </a:r>
            <a:r>
              <a:rPr lang="pt-BR" sz="1800" dirty="0"/>
              <a:t>	...</a:t>
            </a:r>
            <a:endParaRPr lang="pt-BR" sz="1800" dirty="0"/>
          </a:p>
          <a:p>
            <a:pPr marL="0" indent="0">
              <a:buNone/>
            </a:pPr>
            <a:r>
              <a:rPr lang="pt-BR" sz="1800" dirty="0"/>
              <a:t>	&lt;/</a:t>
            </a:r>
            <a:r>
              <a:rPr lang="pt-BR" sz="1800" dirty="0" err="1"/>
              <a:t>div</a:t>
            </a:r>
            <a:r>
              <a:rPr lang="pt-BR" sz="1800" dirty="0"/>
              <a:t>&gt;</a:t>
            </a:r>
          </a:p>
          <a:p>
            <a:pPr marL="0" indent="0">
              <a:buNone/>
            </a:pPr>
            <a:r>
              <a:rPr lang="pt-BR" sz="1800" dirty="0"/>
              <a:t>&lt;/</a:t>
            </a:r>
            <a:r>
              <a:rPr lang="pt-BR" sz="1800" dirty="0" err="1"/>
              <a:t>div</a:t>
            </a:r>
            <a:r>
              <a:rPr lang="pt-BR" sz="1800" dirty="0"/>
              <a:t>&gt;</a:t>
            </a:r>
            <a:endParaRPr lang="pt-BR" sz="1800" dirty="0"/>
          </a:p>
        </p:txBody>
      </p:sp>
    </p:spTree>
    <p:extLst>
      <p:ext uri="{BB962C8B-B14F-4D97-AF65-F5344CB8AC3E}">
        <p14:creationId xmlns:p14="http://schemas.microsoft.com/office/powerpoint/2010/main" val="1932593942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Janela modal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508397" y="2136728"/>
            <a:ext cx="8355824" cy="3252041"/>
          </a:xfrm>
        </p:spPr>
        <p:txBody>
          <a:bodyPr>
            <a:normAutofit fontScale="92500" lnSpcReduction="10000"/>
          </a:bodyPr>
          <a:lstStyle/>
          <a:p>
            <a:r>
              <a:rPr lang="pt-BR" b="1" u="sng" dirty="0" smtClean="0"/>
              <a:t>2º passo:</a:t>
            </a:r>
            <a:r>
              <a:rPr lang="pt-BR" dirty="0" smtClean="0"/>
              <a:t> Dentro da </a:t>
            </a:r>
            <a:r>
              <a:rPr lang="pt-BR" dirty="0" err="1" smtClean="0"/>
              <a:t>div</a:t>
            </a:r>
            <a:r>
              <a:rPr lang="pt-BR" dirty="0" smtClean="0"/>
              <a:t> mais interna, crie o cabeçalho, o corpo e o rodapé de sua janela.</a:t>
            </a:r>
          </a:p>
          <a:p>
            <a:endParaRPr lang="pt-BR" sz="2100" dirty="0"/>
          </a:p>
          <a:p>
            <a:pPr marL="0" indent="0">
              <a:buNone/>
            </a:pPr>
            <a:r>
              <a:rPr lang="pt-BR" sz="2100" b="1" u="sng" dirty="0"/>
              <a:t>Exemplo de cabeçalho:</a:t>
            </a:r>
          </a:p>
          <a:p>
            <a:pPr marL="0" indent="0">
              <a:buNone/>
            </a:pPr>
            <a:r>
              <a:rPr lang="en-US" sz="2100" dirty="0"/>
              <a:t>&lt;div class="modal-header"&gt;</a:t>
            </a:r>
          </a:p>
          <a:p>
            <a:pPr marL="0" indent="0">
              <a:buNone/>
            </a:pPr>
            <a:r>
              <a:rPr lang="en-US" sz="2100" dirty="0"/>
              <a:t>	&lt;h4 class="modal-title"&gt;</a:t>
            </a:r>
            <a:r>
              <a:rPr lang="en-US" sz="2100" dirty="0" err="1"/>
              <a:t>Título</a:t>
            </a:r>
            <a:r>
              <a:rPr lang="en-US" sz="2100" dirty="0"/>
              <a:t> da </a:t>
            </a:r>
            <a:r>
              <a:rPr lang="en-US" sz="2100" dirty="0" err="1"/>
              <a:t>janela</a:t>
            </a:r>
            <a:r>
              <a:rPr lang="en-US" sz="2100" dirty="0"/>
              <a:t>&lt;/h4&gt;</a:t>
            </a:r>
          </a:p>
          <a:p>
            <a:pPr marL="0" indent="0">
              <a:buNone/>
            </a:pPr>
            <a:r>
              <a:rPr lang="en-US" sz="2100" dirty="0"/>
              <a:t>	&lt;button type="button" class="close" data-dismiss="modal"&gt;&amp;times;&lt;/button&gt;</a:t>
            </a:r>
          </a:p>
          <a:p>
            <a:pPr marL="0" indent="0">
              <a:buNone/>
            </a:pPr>
            <a:r>
              <a:rPr lang="en-US" sz="2100" dirty="0"/>
              <a:t>&lt;/</a:t>
            </a:r>
            <a:r>
              <a:rPr lang="en-US" sz="2100" dirty="0"/>
              <a:t>div&gt;</a:t>
            </a:r>
            <a:endParaRPr lang="pt-BR" sz="2100" dirty="0"/>
          </a:p>
        </p:txBody>
      </p:sp>
    </p:spTree>
    <p:extLst>
      <p:ext uri="{BB962C8B-B14F-4D97-AF65-F5344CB8AC3E}">
        <p14:creationId xmlns:p14="http://schemas.microsoft.com/office/powerpoint/2010/main" val="3026610325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Janela modal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508397" y="2136728"/>
            <a:ext cx="8355824" cy="3252041"/>
          </a:xfrm>
        </p:spPr>
        <p:txBody>
          <a:bodyPr/>
          <a:lstStyle/>
          <a:p>
            <a:r>
              <a:rPr lang="pt-BR" b="1" u="sng" dirty="0" smtClean="0"/>
              <a:t>2º passo:</a:t>
            </a:r>
            <a:r>
              <a:rPr lang="pt-BR" dirty="0" smtClean="0"/>
              <a:t> Dentro da </a:t>
            </a:r>
            <a:r>
              <a:rPr lang="pt-BR" dirty="0" err="1" smtClean="0"/>
              <a:t>div</a:t>
            </a:r>
            <a:r>
              <a:rPr lang="pt-BR" dirty="0" smtClean="0"/>
              <a:t> mais interna, crie o cabeçalho, o corpo e o rodapé de sua janela.</a:t>
            </a:r>
            <a:r>
              <a:rPr lang="pt-BR" sz="1800" dirty="0">
                <a:solidFill>
                  <a:schemeClr val="bg1">
                    <a:lumMod val="50000"/>
                  </a:schemeClr>
                </a:solidFill>
              </a:rPr>
              <a:t> (cont.)</a:t>
            </a:r>
            <a:endParaRPr lang="pt-BR" dirty="0" smtClean="0">
              <a:solidFill>
                <a:schemeClr val="bg1">
                  <a:lumMod val="50000"/>
                </a:schemeClr>
              </a:solidFill>
            </a:endParaRPr>
          </a:p>
          <a:p>
            <a:endParaRPr lang="pt-BR" sz="2100" dirty="0"/>
          </a:p>
          <a:p>
            <a:pPr marL="0" indent="0">
              <a:buNone/>
            </a:pPr>
            <a:r>
              <a:rPr lang="pt-BR" sz="2100" b="1" u="sng" dirty="0"/>
              <a:t>Exemplo de corpo:</a:t>
            </a:r>
          </a:p>
          <a:p>
            <a:pPr marL="0" indent="0">
              <a:buNone/>
            </a:pPr>
            <a:r>
              <a:rPr lang="en-US" sz="2100" dirty="0"/>
              <a:t>&lt;div class="modal-body"&gt;</a:t>
            </a:r>
          </a:p>
          <a:p>
            <a:pPr marL="0" indent="0">
              <a:buNone/>
            </a:pPr>
            <a:r>
              <a:rPr lang="en-US" sz="2100" dirty="0"/>
              <a:t>	</a:t>
            </a:r>
            <a:r>
              <a:rPr lang="en-US" sz="2100" dirty="0" err="1"/>
              <a:t>Conteúdo</a:t>
            </a:r>
            <a:r>
              <a:rPr lang="en-US" sz="2100" dirty="0"/>
              <a:t> da </a:t>
            </a:r>
            <a:r>
              <a:rPr lang="en-US" sz="2100" dirty="0" err="1"/>
              <a:t>janela</a:t>
            </a:r>
            <a:r>
              <a:rPr lang="en-US" sz="2100" dirty="0"/>
              <a:t>.</a:t>
            </a:r>
          </a:p>
          <a:p>
            <a:pPr marL="0" indent="0">
              <a:buNone/>
            </a:pPr>
            <a:r>
              <a:rPr lang="en-US" sz="2100" dirty="0"/>
              <a:t>&lt;/</a:t>
            </a:r>
            <a:r>
              <a:rPr lang="en-US" sz="2100" dirty="0"/>
              <a:t>div&gt;</a:t>
            </a:r>
            <a:endParaRPr lang="pt-BR" sz="2100" dirty="0"/>
          </a:p>
        </p:txBody>
      </p:sp>
    </p:spTree>
    <p:extLst>
      <p:ext uri="{BB962C8B-B14F-4D97-AF65-F5344CB8AC3E}">
        <p14:creationId xmlns:p14="http://schemas.microsoft.com/office/powerpoint/2010/main" val="1412609052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Janela modal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508397" y="1911540"/>
            <a:ext cx="8355824" cy="3477230"/>
          </a:xfrm>
        </p:spPr>
        <p:txBody>
          <a:bodyPr>
            <a:normAutofit fontScale="92500" lnSpcReduction="10000"/>
          </a:bodyPr>
          <a:lstStyle/>
          <a:p>
            <a:r>
              <a:rPr lang="pt-BR" b="1" u="sng" dirty="0" smtClean="0"/>
              <a:t>2º passo:</a:t>
            </a:r>
            <a:r>
              <a:rPr lang="pt-BR" dirty="0" smtClean="0"/>
              <a:t> Dentro da </a:t>
            </a:r>
            <a:r>
              <a:rPr lang="pt-BR" dirty="0" err="1" smtClean="0"/>
              <a:t>div</a:t>
            </a:r>
            <a:r>
              <a:rPr lang="pt-BR" dirty="0" smtClean="0"/>
              <a:t> mais interna, crie o cabeçalho, o corpo e o rodapé de sua janela.</a:t>
            </a:r>
            <a:r>
              <a:rPr lang="pt-BR" sz="1800" dirty="0">
                <a:solidFill>
                  <a:schemeClr val="bg1">
                    <a:lumMod val="50000"/>
                  </a:schemeClr>
                </a:solidFill>
              </a:rPr>
              <a:t> (cont.)</a:t>
            </a:r>
            <a:endParaRPr lang="pt-BR" dirty="0" smtClean="0">
              <a:solidFill>
                <a:schemeClr val="bg1">
                  <a:lumMod val="50000"/>
                </a:schemeClr>
              </a:solidFill>
            </a:endParaRPr>
          </a:p>
          <a:p>
            <a:endParaRPr lang="pt-BR" sz="2100" dirty="0"/>
          </a:p>
          <a:p>
            <a:pPr marL="0" indent="0">
              <a:buNone/>
            </a:pPr>
            <a:r>
              <a:rPr lang="pt-BR" sz="2100" b="1" u="sng" dirty="0"/>
              <a:t>Exemplo de rodapé:</a:t>
            </a:r>
          </a:p>
          <a:p>
            <a:pPr marL="0" indent="0">
              <a:buNone/>
            </a:pPr>
            <a:r>
              <a:rPr lang="en-US" sz="2100" dirty="0"/>
              <a:t>&lt;div class="modal-footer"&gt;</a:t>
            </a:r>
          </a:p>
          <a:p>
            <a:pPr marL="0" indent="0">
              <a:buNone/>
            </a:pPr>
            <a:r>
              <a:rPr lang="en-US" sz="2100" dirty="0"/>
              <a:t>	&lt;button type="button" class="</a:t>
            </a:r>
            <a:r>
              <a:rPr lang="en-US" sz="2100" dirty="0" err="1"/>
              <a:t>btn</a:t>
            </a:r>
            <a:r>
              <a:rPr lang="en-US" sz="2100" dirty="0"/>
              <a:t> </a:t>
            </a:r>
            <a:r>
              <a:rPr lang="en-US" sz="2100" dirty="0" err="1"/>
              <a:t>btn</a:t>
            </a:r>
            <a:r>
              <a:rPr lang="en-US" sz="2100" dirty="0"/>
              <a:t>-secondary" data-dismiss="modal"&gt;</a:t>
            </a:r>
          </a:p>
          <a:p>
            <a:pPr marL="0" indent="0">
              <a:buNone/>
            </a:pPr>
            <a:r>
              <a:rPr lang="en-US" sz="2100" dirty="0"/>
              <a:t>		Close</a:t>
            </a:r>
          </a:p>
          <a:p>
            <a:pPr marL="0" indent="0">
              <a:buNone/>
            </a:pPr>
            <a:r>
              <a:rPr lang="en-US" sz="2100" dirty="0"/>
              <a:t>	&lt;/button&gt;</a:t>
            </a:r>
          </a:p>
          <a:p>
            <a:pPr marL="0" indent="0">
              <a:buNone/>
            </a:pPr>
            <a:r>
              <a:rPr lang="en-US" sz="2100" dirty="0"/>
              <a:t>&lt;/</a:t>
            </a:r>
            <a:r>
              <a:rPr lang="en-US" sz="2100" dirty="0"/>
              <a:t>div&gt;</a:t>
            </a:r>
            <a:endParaRPr lang="pt-BR" sz="2100" dirty="0"/>
          </a:p>
        </p:txBody>
      </p:sp>
    </p:spTree>
    <p:extLst>
      <p:ext uri="{BB962C8B-B14F-4D97-AF65-F5344CB8AC3E}">
        <p14:creationId xmlns:p14="http://schemas.microsoft.com/office/powerpoint/2010/main" val="2893418683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Janela modal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508397" y="2477691"/>
            <a:ext cx="8417239" cy="2911078"/>
          </a:xfrm>
        </p:spPr>
        <p:txBody>
          <a:bodyPr>
            <a:normAutofit lnSpcReduction="10000"/>
          </a:bodyPr>
          <a:lstStyle/>
          <a:p>
            <a:r>
              <a:rPr lang="pt-BR" dirty="0" smtClean="0"/>
              <a:t>3º passo: Crie em sua página um botão que, ao ser clicado, abra a janela criada. Exemplo:</a:t>
            </a:r>
          </a:p>
          <a:p>
            <a:endParaRPr lang="pt-BR" sz="2100" dirty="0"/>
          </a:p>
          <a:p>
            <a:pPr marL="0" indent="0">
              <a:buNone/>
            </a:pPr>
            <a:r>
              <a:rPr lang="pt-BR" sz="2100" dirty="0"/>
              <a:t>&lt;</a:t>
            </a:r>
            <a:r>
              <a:rPr lang="pt-BR" sz="2100" dirty="0" err="1"/>
              <a:t>button</a:t>
            </a:r>
            <a:r>
              <a:rPr lang="pt-BR" sz="2100" dirty="0"/>
              <a:t> </a:t>
            </a:r>
            <a:r>
              <a:rPr lang="pt-BR" sz="2100" dirty="0" err="1"/>
              <a:t>type</a:t>
            </a:r>
            <a:r>
              <a:rPr lang="pt-BR" sz="2100" dirty="0"/>
              <a:t>="</a:t>
            </a:r>
            <a:r>
              <a:rPr lang="pt-BR" sz="2100" dirty="0" err="1"/>
              <a:t>button</a:t>
            </a:r>
            <a:r>
              <a:rPr lang="pt-BR" sz="2100" dirty="0"/>
              <a:t>" </a:t>
            </a:r>
            <a:r>
              <a:rPr lang="pt-BR" sz="2100" dirty="0" err="1"/>
              <a:t>class</a:t>
            </a:r>
            <a:r>
              <a:rPr lang="pt-BR" sz="2100" dirty="0"/>
              <a:t>="</a:t>
            </a:r>
            <a:r>
              <a:rPr lang="pt-BR" sz="2100" dirty="0" err="1"/>
              <a:t>btn</a:t>
            </a:r>
            <a:r>
              <a:rPr lang="pt-BR" sz="2100" dirty="0"/>
              <a:t> </a:t>
            </a:r>
            <a:r>
              <a:rPr lang="pt-BR" sz="2100" dirty="0" err="1"/>
              <a:t>btn-primary</a:t>
            </a:r>
            <a:r>
              <a:rPr lang="pt-BR" sz="2100" dirty="0"/>
              <a:t>" </a:t>
            </a:r>
            <a:r>
              <a:rPr lang="pt-BR" sz="2100" b="1" dirty="0"/>
              <a:t>data-</a:t>
            </a:r>
            <a:r>
              <a:rPr lang="pt-BR" sz="2100" b="1" dirty="0" err="1"/>
              <a:t>toggle</a:t>
            </a:r>
            <a:r>
              <a:rPr lang="pt-BR" sz="2100" b="1" dirty="0"/>
              <a:t>="modal"</a:t>
            </a:r>
            <a:r>
              <a:rPr lang="pt-BR" sz="2100" dirty="0"/>
              <a:t> </a:t>
            </a:r>
            <a:r>
              <a:rPr lang="pt-BR" sz="2100" b="1" dirty="0"/>
              <a:t>data-</a:t>
            </a:r>
            <a:r>
              <a:rPr lang="pt-BR" sz="2100" b="1" dirty="0" err="1"/>
              <a:t>target</a:t>
            </a:r>
            <a:r>
              <a:rPr lang="pt-BR" sz="2100" b="1" dirty="0"/>
              <a:t>="#</a:t>
            </a:r>
            <a:r>
              <a:rPr lang="pt-BR" sz="2100" b="1" dirty="0" err="1"/>
              <a:t>janelaModal</a:t>
            </a:r>
            <a:r>
              <a:rPr lang="pt-BR" sz="2100" b="1" dirty="0"/>
              <a:t>"</a:t>
            </a:r>
            <a:r>
              <a:rPr lang="pt-BR" sz="2100" dirty="0"/>
              <a:t>&gt;</a:t>
            </a:r>
          </a:p>
          <a:p>
            <a:pPr marL="0" indent="0">
              <a:buNone/>
            </a:pPr>
            <a:r>
              <a:rPr lang="pt-BR" sz="2100" dirty="0"/>
              <a:t>	</a:t>
            </a:r>
            <a:r>
              <a:rPr lang="pt-BR" sz="2100" dirty="0"/>
              <a:t>Abrir Janela</a:t>
            </a:r>
            <a:endParaRPr lang="pt-BR" sz="2100" dirty="0"/>
          </a:p>
          <a:p>
            <a:pPr marL="0" indent="0">
              <a:buNone/>
            </a:pPr>
            <a:r>
              <a:rPr lang="pt-BR" sz="2100" dirty="0"/>
              <a:t>&lt;/</a:t>
            </a:r>
            <a:r>
              <a:rPr lang="pt-BR" sz="2100" dirty="0" err="1"/>
              <a:t>button</a:t>
            </a:r>
            <a:r>
              <a:rPr lang="pt-BR" sz="2100" dirty="0"/>
              <a:t>&gt;</a:t>
            </a:r>
          </a:p>
        </p:txBody>
      </p:sp>
    </p:spTree>
    <p:extLst>
      <p:ext uri="{BB962C8B-B14F-4D97-AF65-F5344CB8AC3E}">
        <p14:creationId xmlns:p14="http://schemas.microsoft.com/office/powerpoint/2010/main" val="130336426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Carrossel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508397" y="2477691"/>
            <a:ext cx="7311770" cy="2911078"/>
          </a:xfrm>
        </p:spPr>
        <p:txBody>
          <a:bodyPr/>
          <a:lstStyle/>
          <a:p>
            <a:r>
              <a:rPr lang="pt-BR" sz="2100" dirty="0"/>
              <a:t>Um carrossel funciona como um container para a execução cíclica de imagens ou outras informações visuais (um “</a:t>
            </a:r>
            <a:r>
              <a:rPr lang="pt-BR" sz="2100" dirty="0" err="1"/>
              <a:t>slideshow</a:t>
            </a:r>
            <a:r>
              <a:rPr lang="pt-BR" sz="2100" dirty="0"/>
              <a:t>”);</a:t>
            </a:r>
          </a:p>
          <a:p>
            <a:r>
              <a:rPr lang="pt-BR" sz="2100" dirty="0"/>
              <a:t>Um carrossel pode conter três conjuntos de elementos:</a:t>
            </a:r>
          </a:p>
          <a:p>
            <a:pPr lvl="1"/>
            <a:r>
              <a:rPr lang="pt-BR" sz="1800" dirty="0"/>
              <a:t>Indicadores, figuras que representam cada um dos “slides” no carrossel;</a:t>
            </a:r>
          </a:p>
          <a:p>
            <a:pPr lvl="1"/>
            <a:r>
              <a:rPr lang="pt-BR" sz="1800" dirty="0"/>
              <a:t>O </a:t>
            </a:r>
            <a:r>
              <a:rPr lang="pt-BR" sz="1800" dirty="0" err="1"/>
              <a:t>slideshow</a:t>
            </a:r>
            <a:r>
              <a:rPr lang="pt-BR" sz="1800" dirty="0"/>
              <a:t> em si, contendo os </a:t>
            </a:r>
            <a:r>
              <a:rPr lang="pt-BR" sz="1800" dirty="0" err="1"/>
              <a:t>div</a:t>
            </a:r>
            <a:r>
              <a:rPr lang="pt-BR" sz="1800" dirty="0"/>
              <a:t> a serem passados;</a:t>
            </a:r>
          </a:p>
          <a:p>
            <a:pPr lvl="1"/>
            <a:r>
              <a:rPr lang="pt-BR" sz="1800" dirty="0"/>
              <a:t>Os controles anterior e próximo.</a:t>
            </a:r>
            <a:endParaRPr lang="pt-BR" sz="1800" dirty="0"/>
          </a:p>
        </p:txBody>
      </p:sp>
    </p:spTree>
    <p:extLst>
      <p:ext uri="{BB962C8B-B14F-4D97-AF65-F5344CB8AC3E}">
        <p14:creationId xmlns:p14="http://schemas.microsoft.com/office/powerpoint/2010/main" val="1806836465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Carrossel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508397" y="2477691"/>
            <a:ext cx="7362949" cy="2911078"/>
          </a:xfrm>
        </p:spPr>
        <p:txBody>
          <a:bodyPr/>
          <a:lstStyle/>
          <a:p>
            <a:r>
              <a:rPr lang="pt-BR" b="1" u="sng" dirty="0" smtClean="0"/>
              <a:t>1º passo:</a:t>
            </a:r>
            <a:r>
              <a:rPr lang="pt-BR" dirty="0" smtClean="0"/>
              <a:t> Crie o </a:t>
            </a:r>
            <a:r>
              <a:rPr lang="pt-BR" dirty="0" err="1" smtClean="0"/>
              <a:t>div</a:t>
            </a:r>
            <a:r>
              <a:rPr lang="pt-BR" dirty="0" smtClean="0"/>
              <a:t> que conterá o carrossel. Exemplo:</a:t>
            </a:r>
          </a:p>
          <a:p>
            <a:endParaRPr lang="pt-BR" sz="2100" dirty="0"/>
          </a:p>
          <a:p>
            <a:pPr marL="0" indent="0">
              <a:buNone/>
            </a:pPr>
            <a:r>
              <a:rPr lang="en-US" sz="2100" dirty="0"/>
              <a:t>&lt;div id="demo" class="carousel slide" data-ride="carousel</a:t>
            </a:r>
            <a:r>
              <a:rPr lang="en-US" sz="2100" dirty="0"/>
              <a:t>"&gt;</a:t>
            </a:r>
          </a:p>
          <a:p>
            <a:pPr marL="0" indent="0">
              <a:buNone/>
            </a:pPr>
            <a:r>
              <a:rPr lang="en-US" sz="2100" dirty="0"/>
              <a:t>	</a:t>
            </a:r>
            <a:r>
              <a:rPr lang="en-US" sz="2100" dirty="0"/>
              <a:t>…</a:t>
            </a:r>
          </a:p>
          <a:p>
            <a:pPr marL="0" indent="0">
              <a:buNone/>
            </a:pPr>
            <a:r>
              <a:rPr lang="en-US" sz="2100" dirty="0"/>
              <a:t>&lt;/div&gt;</a:t>
            </a:r>
            <a:endParaRPr lang="pt-BR" sz="2100" dirty="0"/>
          </a:p>
        </p:txBody>
      </p:sp>
    </p:spTree>
    <p:extLst>
      <p:ext uri="{BB962C8B-B14F-4D97-AF65-F5344CB8AC3E}">
        <p14:creationId xmlns:p14="http://schemas.microsoft.com/office/powerpoint/2010/main" val="706716277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Carrossel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508397" y="2477691"/>
            <a:ext cx="8181815" cy="2911078"/>
          </a:xfrm>
        </p:spPr>
        <p:txBody>
          <a:bodyPr>
            <a:normAutofit fontScale="92500"/>
          </a:bodyPr>
          <a:lstStyle/>
          <a:p>
            <a:r>
              <a:rPr lang="pt-BR" b="1" u="sng" dirty="0" smtClean="0"/>
              <a:t>2º passo:</a:t>
            </a:r>
            <a:r>
              <a:rPr lang="pt-BR" dirty="0" smtClean="0"/>
              <a:t> Crie dentro do </a:t>
            </a:r>
            <a:r>
              <a:rPr lang="pt-BR" dirty="0" err="1" smtClean="0"/>
              <a:t>div</a:t>
            </a:r>
            <a:r>
              <a:rPr lang="pt-BR" dirty="0" smtClean="0"/>
              <a:t> uma lista não-ordenada contendo os indicadores. Exemplo:</a:t>
            </a:r>
          </a:p>
          <a:p>
            <a:pPr marL="0" indent="0">
              <a:buNone/>
            </a:pPr>
            <a:endParaRPr lang="pt-BR" sz="2100" dirty="0"/>
          </a:p>
          <a:p>
            <a:pPr marL="0" indent="0">
              <a:buNone/>
            </a:pPr>
            <a:r>
              <a:rPr lang="it-IT" sz="2100" dirty="0"/>
              <a:t>&lt;ul class="carousel-indicators"&gt;</a:t>
            </a:r>
          </a:p>
          <a:p>
            <a:pPr marL="0" indent="0">
              <a:buNone/>
            </a:pPr>
            <a:r>
              <a:rPr lang="it-IT" sz="2100" dirty="0"/>
              <a:t>	</a:t>
            </a:r>
            <a:r>
              <a:rPr lang="it-IT" sz="2100" dirty="0"/>
              <a:t>&lt;</a:t>
            </a:r>
            <a:r>
              <a:rPr lang="it-IT" sz="2100" dirty="0"/>
              <a:t>li data-target="#demo" data-slide-to="0" class="active"&gt;&lt;/li&gt;</a:t>
            </a:r>
          </a:p>
          <a:p>
            <a:pPr marL="0" indent="0">
              <a:buNone/>
            </a:pPr>
            <a:r>
              <a:rPr lang="it-IT" sz="2100" dirty="0"/>
              <a:t>	&lt;li data-target="#demo" data-slide-to="1"&gt;&lt;/li&gt;</a:t>
            </a:r>
          </a:p>
          <a:p>
            <a:pPr marL="0" indent="0">
              <a:buNone/>
            </a:pPr>
            <a:r>
              <a:rPr lang="it-IT" sz="2100" dirty="0"/>
              <a:t>&lt;/</a:t>
            </a:r>
            <a:r>
              <a:rPr lang="it-IT" sz="2100" dirty="0"/>
              <a:t>ul&gt;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587587519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Carrossel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508397" y="2146964"/>
            <a:ext cx="7455071" cy="3241805"/>
          </a:xfrm>
        </p:spPr>
        <p:txBody>
          <a:bodyPr>
            <a:normAutofit fontScale="92500" lnSpcReduction="20000"/>
          </a:bodyPr>
          <a:lstStyle/>
          <a:p>
            <a:r>
              <a:rPr lang="pt-BR" b="1" u="sng" dirty="0" smtClean="0"/>
              <a:t>3º passo:</a:t>
            </a:r>
            <a:r>
              <a:rPr lang="pt-BR" dirty="0" smtClean="0"/>
              <a:t> Agora, crie um </a:t>
            </a:r>
            <a:r>
              <a:rPr lang="pt-BR" dirty="0" err="1" smtClean="0"/>
              <a:t>div</a:t>
            </a:r>
            <a:r>
              <a:rPr lang="pt-BR" dirty="0" smtClean="0"/>
              <a:t> contendo os elementos a serem passados (</a:t>
            </a:r>
            <a:r>
              <a:rPr lang="pt-BR" dirty="0" err="1" smtClean="0"/>
              <a:t>slideshow</a:t>
            </a:r>
            <a:r>
              <a:rPr lang="pt-BR" dirty="0" smtClean="0"/>
              <a:t>):</a:t>
            </a:r>
            <a:endParaRPr lang="pt-BR" sz="1800" dirty="0"/>
          </a:p>
          <a:p>
            <a:pPr marL="0" indent="0">
              <a:buNone/>
            </a:pPr>
            <a:r>
              <a:rPr lang="pt-BR" sz="1800" dirty="0"/>
              <a:t>&lt;</a:t>
            </a:r>
            <a:r>
              <a:rPr lang="pt-BR" sz="1800" dirty="0" err="1"/>
              <a:t>div</a:t>
            </a:r>
            <a:r>
              <a:rPr lang="pt-BR" sz="1800" dirty="0"/>
              <a:t> </a:t>
            </a:r>
            <a:r>
              <a:rPr lang="pt-BR" sz="1800" dirty="0" err="1"/>
              <a:t>class</a:t>
            </a:r>
            <a:r>
              <a:rPr lang="pt-BR" sz="1800" dirty="0"/>
              <a:t>="</a:t>
            </a:r>
            <a:r>
              <a:rPr lang="pt-BR" sz="1800" dirty="0" err="1"/>
              <a:t>carousel-inner</a:t>
            </a:r>
            <a:r>
              <a:rPr lang="pt-BR" sz="1800" dirty="0"/>
              <a:t>"&gt;</a:t>
            </a:r>
          </a:p>
          <a:p>
            <a:pPr marL="0" indent="0">
              <a:buNone/>
            </a:pPr>
            <a:r>
              <a:rPr lang="pt-BR" sz="1800" dirty="0"/>
              <a:t>	</a:t>
            </a:r>
            <a:r>
              <a:rPr lang="pt-BR" sz="1800" dirty="0"/>
              <a:t>&lt;</a:t>
            </a:r>
            <a:r>
              <a:rPr lang="pt-BR" sz="1800" dirty="0" err="1"/>
              <a:t>div</a:t>
            </a:r>
            <a:r>
              <a:rPr lang="pt-BR" sz="1800" dirty="0"/>
              <a:t> </a:t>
            </a:r>
            <a:r>
              <a:rPr lang="pt-BR" sz="1800" dirty="0" err="1"/>
              <a:t>class</a:t>
            </a:r>
            <a:r>
              <a:rPr lang="pt-BR" sz="1800" dirty="0"/>
              <a:t>="</a:t>
            </a:r>
            <a:r>
              <a:rPr lang="pt-BR" sz="1800" dirty="0" err="1"/>
              <a:t>carousel</a:t>
            </a:r>
            <a:r>
              <a:rPr lang="pt-BR" sz="1800" dirty="0"/>
              <a:t>-item </a:t>
            </a:r>
            <a:r>
              <a:rPr lang="pt-BR" sz="1800" dirty="0" err="1"/>
              <a:t>active</a:t>
            </a:r>
            <a:r>
              <a:rPr lang="pt-BR" sz="1800" dirty="0"/>
              <a:t>"&gt;</a:t>
            </a:r>
          </a:p>
          <a:p>
            <a:pPr marL="0" indent="0">
              <a:buNone/>
            </a:pPr>
            <a:r>
              <a:rPr lang="pt-BR" sz="1800" dirty="0"/>
              <a:t>		&lt;</a:t>
            </a:r>
            <a:r>
              <a:rPr lang="pt-BR" sz="1800" dirty="0" err="1"/>
              <a:t>img</a:t>
            </a:r>
            <a:r>
              <a:rPr lang="pt-BR" sz="1800" dirty="0"/>
              <a:t> </a:t>
            </a:r>
            <a:r>
              <a:rPr lang="pt-BR" sz="1800" dirty="0" err="1"/>
              <a:t>src</a:t>
            </a:r>
            <a:r>
              <a:rPr lang="pt-BR" sz="1800" dirty="0"/>
              <a:t>="los-angeles.jpg" </a:t>
            </a:r>
            <a:r>
              <a:rPr lang="pt-BR" sz="1800" dirty="0" err="1"/>
              <a:t>alt</a:t>
            </a:r>
            <a:r>
              <a:rPr lang="pt-BR" sz="1800" dirty="0"/>
              <a:t>="Los Angeles"&gt;</a:t>
            </a:r>
          </a:p>
          <a:p>
            <a:pPr marL="0" indent="0">
              <a:buNone/>
            </a:pPr>
            <a:r>
              <a:rPr lang="pt-BR" sz="1800" dirty="0"/>
              <a:t>	&lt;/</a:t>
            </a:r>
            <a:r>
              <a:rPr lang="pt-BR" sz="1800" dirty="0" err="1"/>
              <a:t>div</a:t>
            </a:r>
            <a:r>
              <a:rPr lang="pt-BR" sz="1800" dirty="0"/>
              <a:t>&gt;</a:t>
            </a:r>
          </a:p>
          <a:p>
            <a:pPr marL="0" indent="0">
              <a:buNone/>
            </a:pPr>
            <a:r>
              <a:rPr lang="pt-BR" sz="1800" dirty="0"/>
              <a:t>	&lt;</a:t>
            </a:r>
            <a:r>
              <a:rPr lang="pt-BR" sz="1800" dirty="0" err="1"/>
              <a:t>div</a:t>
            </a:r>
            <a:r>
              <a:rPr lang="pt-BR" sz="1800" dirty="0"/>
              <a:t> </a:t>
            </a:r>
            <a:r>
              <a:rPr lang="pt-BR" sz="1800" dirty="0" err="1"/>
              <a:t>class</a:t>
            </a:r>
            <a:r>
              <a:rPr lang="pt-BR" sz="1800" dirty="0"/>
              <a:t>="</a:t>
            </a:r>
            <a:r>
              <a:rPr lang="pt-BR" sz="1800" dirty="0" err="1"/>
              <a:t>carousel</a:t>
            </a:r>
            <a:r>
              <a:rPr lang="pt-BR" sz="1800" dirty="0"/>
              <a:t>-item"&gt;</a:t>
            </a:r>
          </a:p>
          <a:p>
            <a:pPr marL="0" indent="0">
              <a:buNone/>
            </a:pPr>
            <a:r>
              <a:rPr lang="pt-BR" sz="1800" dirty="0"/>
              <a:t>		&lt;</a:t>
            </a:r>
            <a:r>
              <a:rPr lang="pt-BR" sz="1800" dirty="0" err="1"/>
              <a:t>img</a:t>
            </a:r>
            <a:r>
              <a:rPr lang="pt-BR" sz="1800" dirty="0"/>
              <a:t> </a:t>
            </a:r>
            <a:r>
              <a:rPr lang="pt-BR" sz="1800" dirty="0" err="1"/>
              <a:t>src</a:t>
            </a:r>
            <a:r>
              <a:rPr lang="pt-BR" sz="1800" dirty="0"/>
              <a:t>="chicago.jpg" </a:t>
            </a:r>
            <a:r>
              <a:rPr lang="pt-BR" sz="1800" dirty="0" err="1"/>
              <a:t>alt</a:t>
            </a:r>
            <a:r>
              <a:rPr lang="pt-BR" sz="1800" dirty="0"/>
              <a:t>="Chicago"&gt;</a:t>
            </a:r>
          </a:p>
          <a:p>
            <a:pPr marL="0" indent="0">
              <a:buNone/>
            </a:pPr>
            <a:r>
              <a:rPr lang="pt-BR" sz="1800" dirty="0"/>
              <a:t>	&lt;/</a:t>
            </a:r>
            <a:r>
              <a:rPr lang="pt-BR" sz="1800" dirty="0" err="1"/>
              <a:t>div</a:t>
            </a:r>
            <a:r>
              <a:rPr lang="pt-BR" sz="1800" dirty="0"/>
              <a:t>&gt;</a:t>
            </a:r>
          </a:p>
          <a:p>
            <a:pPr marL="0" indent="0">
              <a:buNone/>
            </a:pPr>
            <a:r>
              <a:rPr lang="pt-BR" sz="1800" dirty="0"/>
              <a:t>&lt;/</a:t>
            </a:r>
            <a:r>
              <a:rPr lang="pt-BR" sz="1800" dirty="0" err="1"/>
              <a:t>div</a:t>
            </a:r>
            <a:r>
              <a:rPr lang="pt-BR" sz="1800" dirty="0"/>
              <a:t>&gt;</a:t>
            </a:r>
          </a:p>
        </p:txBody>
      </p:sp>
    </p:spTree>
    <p:extLst>
      <p:ext uri="{BB962C8B-B14F-4D97-AF65-F5344CB8AC3E}">
        <p14:creationId xmlns:p14="http://schemas.microsoft.com/office/powerpoint/2010/main" val="4106032786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Carrossel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508397" y="2477691"/>
            <a:ext cx="8038514" cy="2911078"/>
          </a:xfrm>
        </p:spPr>
        <p:txBody>
          <a:bodyPr>
            <a:normAutofit fontScale="92500" lnSpcReduction="20000"/>
          </a:bodyPr>
          <a:lstStyle/>
          <a:p>
            <a:r>
              <a:rPr lang="pt-BR" b="1" u="sng" dirty="0" smtClean="0"/>
              <a:t>4º passo:</a:t>
            </a:r>
            <a:r>
              <a:rPr lang="pt-BR" dirty="0" smtClean="0"/>
              <a:t> Usando hyperlinks, crie os controles para retroceder ou avançar nos slides. Exemplo:</a:t>
            </a:r>
          </a:p>
          <a:p>
            <a:endParaRPr lang="pt-BR" sz="1800" dirty="0"/>
          </a:p>
          <a:p>
            <a:pPr marL="0" indent="0">
              <a:buNone/>
            </a:pPr>
            <a:r>
              <a:rPr lang="pt-BR" sz="1800" dirty="0"/>
              <a:t>&lt;a </a:t>
            </a:r>
            <a:r>
              <a:rPr lang="pt-BR" sz="1800" dirty="0" err="1"/>
              <a:t>class</a:t>
            </a:r>
            <a:r>
              <a:rPr lang="pt-BR" sz="1800" dirty="0"/>
              <a:t>="</a:t>
            </a:r>
            <a:r>
              <a:rPr lang="pt-BR" sz="1800" dirty="0" err="1"/>
              <a:t>carousel-control-prev</a:t>
            </a:r>
            <a:r>
              <a:rPr lang="pt-BR" sz="1800" dirty="0"/>
              <a:t>" </a:t>
            </a:r>
            <a:r>
              <a:rPr lang="pt-BR" sz="1800" dirty="0" err="1"/>
              <a:t>href</a:t>
            </a:r>
            <a:r>
              <a:rPr lang="pt-BR" sz="1800" dirty="0"/>
              <a:t>="#demo" data-slide="</a:t>
            </a:r>
            <a:r>
              <a:rPr lang="pt-BR" sz="1800" dirty="0" err="1"/>
              <a:t>prev</a:t>
            </a:r>
            <a:r>
              <a:rPr lang="pt-BR" sz="1800" dirty="0"/>
              <a:t>"&gt;</a:t>
            </a:r>
          </a:p>
          <a:p>
            <a:pPr marL="0" indent="0">
              <a:buNone/>
            </a:pPr>
            <a:r>
              <a:rPr lang="pt-BR" sz="1800" dirty="0"/>
              <a:t>	&lt;</a:t>
            </a:r>
            <a:r>
              <a:rPr lang="pt-BR" sz="1800" dirty="0" err="1"/>
              <a:t>span</a:t>
            </a:r>
            <a:r>
              <a:rPr lang="pt-BR" sz="1800" dirty="0"/>
              <a:t> </a:t>
            </a:r>
            <a:r>
              <a:rPr lang="pt-BR" sz="1800" dirty="0" err="1"/>
              <a:t>class</a:t>
            </a:r>
            <a:r>
              <a:rPr lang="pt-BR" sz="1800" dirty="0"/>
              <a:t>="</a:t>
            </a:r>
            <a:r>
              <a:rPr lang="pt-BR" sz="1800" dirty="0" err="1"/>
              <a:t>carousel-control-prev-icon</a:t>
            </a:r>
            <a:r>
              <a:rPr lang="pt-BR" sz="1800" dirty="0"/>
              <a:t>"&gt;&lt;/</a:t>
            </a:r>
            <a:r>
              <a:rPr lang="pt-BR" sz="1800" dirty="0" err="1"/>
              <a:t>span</a:t>
            </a:r>
            <a:r>
              <a:rPr lang="pt-BR" sz="1800" dirty="0"/>
              <a:t>&gt;</a:t>
            </a:r>
          </a:p>
          <a:p>
            <a:pPr marL="0" indent="0">
              <a:buNone/>
            </a:pPr>
            <a:r>
              <a:rPr lang="pt-BR" sz="1800" dirty="0"/>
              <a:t>&lt;/</a:t>
            </a:r>
            <a:r>
              <a:rPr lang="pt-BR" sz="1800" dirty="0"/>
              <a:t>a&gt;</a:t>
            </a:r>
          </a:p>
          <a:p>
            <a:pPr marL="0" indent="0">
              <a:buNone/>
            </a:pPr>
            <a:r>
              <a:rPr lang="pt-BR" sz="1800" dirty="0"/>
              <a:t>&lt;</a:t>
            </a:r>
            <a:r>
              <a:rPr lang="pt-BR" sz="1800" dirty="0"/>
              <a:t>a </a:t>
            </a:r>
            <a:r>
              <a:rPr lang="pt-BR" sz="1800" dirty="0" err="1"/>
              <a:t>class</a:t>
            </a:r>
            <a:r>
              <a:rPr lang="pt-BR" sz="1800" dirty="0"/>
              <a:t>="</a:t>
            </a:r>
            <a:r>
              <a:rPr lang="pt-BR" sz="1800" dirty="0" err="1"/>
              <a:t>carousel-control-next</a:t>
            </a:r>
            <a:r>
              <a:rPr lang="pt-BR" sz="1800" dirty="0"/>
              <a:t>" </a:t>
            </a:r>
            <a:r>
              <a:rPr lang="pt-BR" sz="1800" dirty="0" err="1"/>
              <a:t>href</a:t>
            </a:r>
            <a:r>
              <a:rPr lang="pt-BR" sz="1800" dirty="0"/>
              <a:t>="#demo" data-slide="</a:t>
            </a:r>
            <a:r>
              <a:rPr lang="pt-BR" sz="1800" dirty="0" err="1"/>
              <a:t>next</a:t>
            </a:r>
            <a:r>
              <a:rPr lang="pt-BR" sz="1800" dirty="0"/>
              <a:t>"&gt;</a:t>
            </a:r>
          </a:p>
          <a:p>
            <a:pPr marL="0" indent="0">
              <a:buNone/>
            </a:pPr>
            <a:r>
              <a:rPr lang="pt-BR" sz="1800" dirty="0"/>
              <a:t>	&lt;</a:t>
            </a:r>
            <a:r>
              <a:rPr lang="pt-BR" sz="1800" dirty="0" err="1"/>
              <a:t>span</a:t>
            </a:r>
            <a:r>
              <a:rPr lang="pt-BR" sz="1800" dirty="0"/>
              <a:t> </a:t>
            </a:r>
            <a:r>
              <a:rPr lang="pt-BR" sz="1800" dirty="0" err="1"/>
              <a:t>class</a:t>
            </a:r>
            <a:r>
              <a:rPr lang="pt-BR" sz="1800" dirty="0"/>
              <a:t>="</a:t>
            </a:r>
            <a:r>
              <a:rPr lang="pt-BR" sz="1800" dirty="0" err="1"/>
              <a:t>carousel-control-next-icon</a:t>
            </a:r>
            <a:r>
              <a:rPr lang="pt-BR" sz="1800" dirty="0"/>
              <a:t>"&gt;&lt;/</a:t>
            </a:r>
            <a:r>
              <a:rPr lang="pt-BR" sz="1800" dirty="0" err="1"/>
              <a:t>span</a:t>
            </a:r>
            <a:r>
              <a:rPr lang="pt-BR" sz="1800" dirty="0"/>
              <a:t>&gt;</a:t>
            </a:r>
          </a:p>
          <a:p>
            <a:pPr marL="0" indent="0">
              <a:buNone/>
            </a:pPr>
            <a:r>
              <a:rPr lang="pt-BR" sz="1800" dirty="0"/>
              <a:t>&lt;/</a:t>
            </a:r>
            <a:r>
              <a:rPr lang="pt-BR" sz="1800" dirty="0"/>
              <a:t>a&gt;</a:t>
            </a:r>
          </a:p>
        </p:txBody>
      </p:sp>
    </p:spTree>
    <p:extLst>
      <p:ext uri="{BB962C8B-B14F-4D97-AF65-F5344CB8AC3E}">
        <p14:creationId xmlns:p14="http://schemas.microsoft.com/office/powerpoint/2010/main" val="1215003592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Carrossel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508397" y="1891068"/>
            <a:ext cx="8192051" cy="3497701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pt-BR" sz="2100" b="1" u="sng" dirty="0" err="1"/>
              <a:t>Obs</a:t>
            </a:r>
            <a:r>
              <a:rPr lang="pt-BR" sz="2100" b="1" u="sng" dirty="0"/>
              <a:t>:</a:t>
            </a:r>
            <a:r>
              <a:rPr lang="pt-BR" sz="2100" b="1" dirty="0"/>
              <a:t> </a:t>
            </a:r>
            <a:r>
              <a:rPr lang="pt-BR" sz="2100" dirty="0"/>
              <a:t>Caso deseje acrescentar algum rótulo/legenda ou outra informação a um dos “slides”, basta inserir um </a:t>
            </a:r>
            <a:r>
              <a:rPr lang="pt-BR" sz="2100" dirty="0" err="1"/>
              <a:t>div</a:t>
            </a:r>
            <a:r>
              <a:rPr lang="pt-BR" sz="2100" dirty="0"/>
              <a:t> com a classe “</a:t>
            </a:r>
            <a:r>
              <a:rPr lang="pt-BR" sz="2100" dirty="0" err="1"/>
              <a:t>carousel-caption</a:t>
            </a:r>
            <a:r>
              <a:rPr lang="pt-BR" sz="2100" dirty="0"/>
              <a:t>” contendo as informações desejadas. Veja como ficaria um dos itens do nosso exemplo:</a:t>
            </a:r>
            <a:endParaRPr lang="pt-BR" sz="1800" dirty="0"/>
          </a:p>
          <a:p>
            <a:pPr marL="0" indent="0">
              <a:buNone/>
            </a:pPr>
            <a:r>
              <a:rPr lang="pt-BR" sz="1800" dirty="0"/>
              <a:t>&lt;</a:t>
            </a:r>
            <a:r>
              <a:rPr lang="pt-BR" sz="1800" dirty="0" err="1"/>
              <a:t>div</a:t>
            </a:r>
            <a:r>
              <a:rPr lang="pt-BR" sz="1800" dirty="0"/>
              <a:t> </a:t>
            </a:r>
            <a:r>
              <a:rPr lang="pt-BR" sz="1800" dirty="0" err="1"/>
              <a:t>class</a:t>
            </a:r>
            <a:r>
              <a:rPr lang="pt-BR" sz="1800" dirty="0"/>
              <a:t>="</a:t>
            </a:r>
            <a:r>
              <a:rPr lang="pt-BR" sz="1800" dirty="0" err="1"/>
              <a:t>carousel</a:t>
            </a:r>
            <a:r>
              <a:rPr lang="pt-BR" sz="1800" dirty="0"/>
              <a:t>-item </a:t>
            </a:r>
            <a:r>
              <a:rPr lang="pt-BR" sz="1800" dirty="0" err="1"/>
              <a:t>active</a:t>
            </a:r>
            <a:r>
              <a:rPr lang="pt-BR" sz="1800" dirty="0"/>
              <a:t>"&gt;</a:t>
            </a:r>
          </a:p>
          <a:p>
            <a:pPr marL="0" indent="0">
              <a:buNone/>
            </a:pPr>
            <a:r>
              <a:rPr lang="pt-BR" sz="1800" dirty="0"/>
              <a:t>	&lt;</a:t>
            </a:r>
            <a:r>
              <a:rPr lang="pt-BR" sz="1800" dirty="0" err="1"/>
              <a:t>img</a:t>
            </a:r>
            <a:r>
              <a:rPr lang="pt-BR" sz="1800" dirty="0"/>
              <a:t> </a:t>
            </a:r>
            <a:r>
              <a:rPr lang="pt-BR" sz="1800" dirty="0" err="1"/>
              <a:t>src</a:t>
            </a:r>
            <a:r>
              <a:rPr lang="pt-BR" sz="1800" dirty="0"/>
              <a:t>="los-angeles.jpg" </a:t>
            </a:r>
            <a:r>
              <a:rPr lang="pt-BR" sz="1800" dirty="0" err="1"/>
              <a:t>alt</a:t>
            </a:r>
            <a:r>
              <a:rPr lang="pt-BR" sz="1800" dirty="0"/>
              <a:t>="Los Angeles"&gt;</a:t>
            </a:r>
          </a:p>
          <a:p>
            <a:pPr marL="0" indent="0">
              <a:buNone/>
            </a:pPr>
            <a:r>
              <a:rPr lang="pt-BR" sz="1800" dirty="0"/>
              <a:t>	&lt;</a:t>
            </a:r>
            <a:r>
              <a:rPr lang="pt-BR" sz="1800" dirty="0" err="1"/>
              <a:t>div</a:t>
            </a:r>
            <a:r>
              <a:rPr lang="pt-BR" sz="1800" dirty="0"/>
              <a:t> </a:t>
            </a:r>
            <a:r>
              <a:rPr lang="pt-BR" sz="1800" dirty="0" err="1"/>
              <a:t>class</a:t>
            </a:r>
            <a:r>
              <a:rPr lang="pt-BR" sz="1800" dirty="0"/>
              <a:t>="</a:t>
            </a:r>
            <a:r>
              <a:rPr lang="pt-BR" sz="1800" dirty="0" err="1"/>
              <a:t>carousel-caption</a:t>
            </a:r>
            <a:r>
              <a:rPr lang="pt-BR" sz="1800" dirty="0"/>
              <a:t>"&gt;</a:t>
            </a:r>
          </a:p>
          <a:p>
            <a:pPr marL="0" indent="0">
              <a:buNone/>
            </a:pPr>
            <a:r>
              <a:rPr lang="pt-BR" sz="1800" dirty="0"/>
              <a:t>		&lt;h3&gt;Los Angeles&lt;/h3&gt;</a:t>
            </a:r>
          </a:p>
          <a:p>
            <a:pPr marL="0" indent="0">
              <a:buNone/>
            </a:pPr>
            <a:r>
              <a:rPr lang="pt-BR" sz="1800" dirty="0"/>
              <a:t>		&lt;p&gt;</a:t>
            </a:r>
            <a:r>
              <a:rPr lang="pt-BR" sz="1800" dirty="0" err="1"/>
              <a:t>We</a:t>
            </a:r>
            <a:r>
              <a:rPr lang="pt-BR" sz="1800" dirty="0"/>
              <a:t> </a:t>
            </a:r>
            <a:r>
              <a:rPr lang="pt-BR" sz="1800" dirty="0" err="1"/>
              <a:t>had</a:t>
            </a:r>
            <a:r>
              <a:rPr lang="pt-BR" sz="1800" dirty="0"/>
              <a:t> </a:t>
            </a:r>
            <a:r>
              <a:rPr lang="pt-BR" sz="1800" dirty="0" err="1"/>
              <a:t>such</a:t>
            </a:r>
            <a:r>
              <a:rPr lang="pt-BR" sz="1800" dirty="0"/>
              <a:t> a </a:t>
            </a:r>
            <a:r>
              <a:rPr lang="pt-BR" sz="1800" dirty="0" err="1"/>
              <a:t>great</a:t>
            </a:r>
            <a:r>
              <a:rPr lang="pt-BR" sz="1800" dirty="0"/>
              <a:t> time in LA!&lt;/p&gt;</a:t>
            </a:r>
          </a:p>
          <a:p>
            <a:pPr marL="0" indent="0">
              <a:buNone/>
            </a:pPr>
            <a:r>
              <a:rPr lang="pt-BR" sz="1800" dirty="0"/>
              <a:t>	&lt;/</a:t>
            </a:r>
            <a:r>
              <a:rPr lang="pt-BR" sz="1800" dirty="0" err="1"/>
              <a:t>div</a:t>
            </a:r>
            <a:r>
              <a:rPr lang="pt-BR" sz="1800" dirty="0"/>
              <a:t>&gt;</a:t>
            </a:r>
          </a:p>
          <a:p>
            <a:pPr marL="0" indent="0">
              <a:buNone/>
            </a:pPr>
            <a:r>
              <a:rPr lang="pt-BR" sz="1800" dirty="0"/>
              <a:t>&lt;/</a:t>
            </a:r>
            <a:r>
              <a:rPr lang="pt-BR" sz="1800" dirty="0" err="1"/>
              <a:t>div</a:t>
            </a:r>
            <a:r>
              <a:rPr lang="pt-BR" sz="1800" dirty="0"/>
              <a:t>&gt;</a:t>
            </a:r>
            <a:endParaRPr lang="pt-BR" sz="1800" dirty="0"/>
          </a:p>
        </p:txBody>
      </p:sp>
    </p:spTree>
    <p:extLst>
      <p:ext uri="{BB962C8B-B14F-4D97-AF65-F5344CB8AC3E}">
        <p14:creationId xmlns:p14="http://schemas.microsoft.com/office/powerpoint/2010/main" val="278119244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ediano">
  <a:themeElements>
    <a:clrScheme name="Mediano">
      <a:dk1>
        <a:sysClr val="windowText" lastClr="000000"/>
      </a:dk1>
      <a:lt1>
        <a:sysClr val="window" lastClr="FFFFFF"/>
      </a:lt1>
      <a:dk2>
        <a:srgbClr val="775F55"/>
      </a:dk2>
      <a:lt2>
        <a:srgbClr val="EBDDC3"/>
      </a:lt2>
      <a:accent1>
        <a:srgbClr val="94B6D2"/>
      </a:accent1>
      <a:accent2>
        <a:srgbClr val="DD8047"/>
      </a:accent2>
      <a:accent3>
        <a:srgbClr val="A5AB81"/>
      </a:accent3>
      <a:accent4>
        <a:srgbClr val="D8B25C"/>
      </a:accent4>
      <a:accent5>
        <a:srgbClr val="7BA79D"/>
      </a:accent5>
      <a:accent6>
        <a:srgbClr val="968C8C"/>
      </a:accent6>
      <a:hlink>
        <a:srgbClr val="F7B615"/>
      </a:hlink>
      <a:folHlink>
        <a:srgbClr val="704404"/>
      </a:folHlink>
    </a:clrScheme>
    <a:fontScheme name="Mediano">
      <a:maj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Mediano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/>
        </a:soli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  <a:scene3d>
            <a:camera prst="isometricTopDown" fov="0">
              <a:rot lat="0" lon="0" rev="0"/>
            </a:camera>
            <a:lightRig rig="balanced" dir="t">
              <a:rot lat="0" lon="0" rev="13800000"/>
            </a:lightRig>
          </a:scene3d>
          <a:sp3d extrusionH="12700" prstMaterial="plastic">
            <a:bevelT w="38100" h="25400" prst="softRound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  <a:blipFill>
          <a:blip xmlns:r="http://schemas.openxmlformats.org/officeDocument/2006/relationships" r:embed="rId2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Median</Template>
  <TotalTime>223</TotalTime>
  <Words>2522</Words>
  <Application>Microsoft Office PowerPoint</Application>
  <PresentationFormat>Apresentação na tela (4:3)</PresentationFormat>
  <Paragraphs>503</Paragraphs>
  <Slides>67</Slides>
  <Notes>1</Notes>
  <HiddenSlides>0</HiddenSlides>
  <MMClips>0</MMClips>
  <ScaleCrop>false</ScaleCrop>
  <HeadingPairs>
    <vt:vector size="6" baseType="variant">
      <vt:variant>
        <vt:lpstr>Fontes usadas</vt:lpstr>
      </vt:variant>
      <vt:variant>
        <vt:i4>9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67</vt:i4>
      </vt:variant>
    </vt:vector>
  </HeadingPairs>
  <TitlesOfParts>
    <vt:vector size="77" baseType="lpstr">
      <vt:lpstr>Arial</vt:lpstr>
      <vt:lpstr>Calibri</vt:lpstr>
      <vt:lpstr>Consolas</vt:lpstr>
      <vt:lpstr>Courier New</vt:lpstr>
      <vt:lpstr>Rockwell</vt:lpstr>
      <vt:lpstr>Times New Roman</vt:lpstr>
      <vt:lpstr>Tw Cen MT</vt:lpstr>
      <vt:lpstr>Wingdings</vt:lpstr>
      <vt:lpstr>Wingdings 2</vt:lpstr>
      <vt:lpstr>Mediano</vt:lpstr>
      <vt:lpstr>Bootstrap</vt:lpstr>
      <vt:lpstr>O que é Bootstrap?</vt:lpstr>
      <vt:lpstr>Vantagens do Bootstrap</vt:lpstr>
      <vt:lpstr>Design Responsivo</vt:lpstr>
      <vt:lpstr>Como usar ? </vt:lpstr>
      <vt:lpstr>Adicionando o Bootstrap </vt:lpstr>
      <vt:lpstr>Recursos do Bootstrap</vt:lpstr>
      <vt:lpstr>Containers</vt:lpstr>
      <vt:lpstr>Grid System</vt:lpstr>
      <vt:lpstr>Usando as Colunas </vt:lpstr>
      <vt:lpstr>Grid System</vt:lpstr>
      <vt:lpstr>Grid System - lg</vt:lpstr>
      <vt:lpstr>Grid System - md</vt:lpstr>
      <vt:lpstr>Grid System – sm &amp; xs</vt:lpstr>
      <vt:lpstr>Combinando Grid Classes</vt:lpstr>
      <vt:lpstr>Grid Offset</vt:lpstr>
      <vt:lpstr>Exibindo ou Escondendo um elemento</vt:lpstr>
      <vt:lpstr>Navigation </vt:lpstr>
      <vt:lpstr>Navigation</vt:lpstr>
      <vt:lpstr>Dropdown Links Menu</vt:lpstr>
      <vt:lpstr>Dropdown Links Menu</vt:lpstr>
      <vt:lpstr>Dropdowns</vt:lpstr>
      <vt:lpstr>Dropdowns</vt:lpstr>
      <vt:lpstr>dropdowns</vt:lpstr>
      <vt:lpstr>dropdowns</vt:lpstr>
      <vt:lpstr>dropdowns</vt:lpstr>
      <vt:lpstr>dropdowns</vt:lpstr>
      <vt:lpstr>collapse</vt:lpstr>
      <vt:lpstr>Accordion</vt:lpstr>
      <vt:lpstr>Accordion</vt:lpstr>
      <vt:lpstr>Cards</vt:lpstr>
      <vt:lpstr>Cards</vt:lpstr>
      <vt:lpstr>Cards</vt:lpstr>
      <vt:lpstr>Cards</vt:lpstr>
      <vt:lpstr>Jumbotron</vt:lpstr>
      <vt:lpstr>Badges</vt:lpstr>
      <vt:lpstr>Badges</vt:lpstr>
      <vt:lpstr>Badges</vt:lpstr>
      <vt:lpstr>Badges</vt:lpstr>
      <vt:lpstr>Alertas</vt:lpstr>
      <vt:lpstr>Barra de ferramentas</vt:lpstr>
      <vt:lpstr>Barra de ferramentas</vt:lpstr>
      <vt:lpstr>Breadcrumb Navigation</vt:lpstr>
      <vt:lpstr>Breadcrumb Navigation</vt:lpstr>
      <vt:lpstr>Paginação</vt:lpstr>
      <vt:lpstr>Paginação</vt:lpstr>
      <vt:lpstr>Formatando tabelas</vt:lpstr>
      <vt:lpstr>Formatando tabelas</vt:lpstr>
      <vt:lpstr>Formatando tabelas</vt:lpstr>
      <vt:lpstr>Formatando formulários</vt:lpstr>
      <vt:lpstr>Formatando formulários (parte 1)</vt:lpstr>
      <vt:lpstr>Formatando formulários (parte 2)</vt:lpstr>
      <vt:lpstr>Formatando formulários</vt:lpstr>
      <vt:lpstr>Formatando formulários</vt:lpstr>
      <vt:lpstr>Formatando formulários</vt:lpstr>
      <vt:lpstr>Janela modal</vt:lpstr>
      <vt:lpstr>Janela modal</vt:lpstr>
      <vt:lpstr>Janela modal</vt:lpstr>
      <vt:lpstr>Janela modal</vt:lpstr>
      <vt:lpstr>Janela modal</vt:lpstr>
      <vt:lpstr>Janela modal</vt:lpstr>
      <vt:lpstr>Carrossel</vt:lpstr>
      <vt:lpstr>Carrossel</vt:lpstr>
      <vt:lpstr>Carrossel</vt:lpstr>
      <vt:lpstr>Carrossel</vt:lpstr>
      <vt:lpstr>Carrossel</vt:lpstr>
      <vt:lpstr>Carrossel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Jquery</dc:title>
  <dc:creator>Norton Barros Glaser</dc:creator>
  <cp:lastModifiedBy>Professor</cp:lastModifiedBy>
  <cp:revision>30</cp:revision>
  <dcterms:created xsi:type="dcterms:W3CDTF">2013-10-10T21:49:39Z</dcterms:created>
  <dcterms:modified xsi:type="dcterms:W3CDTF">2018-09-22T11:04:27Z</dcterms:modified>
</cp:coreProperties>
</file>