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711" r:id="rId2"/>
  </p:sldMasterIdLst>
  <p:notesMasterIdLst>
    <p:notesMasterId r:id="rId38"/>
  </p:notesMasterIdLst>
  <p:sldIdLst>
    <p:sldId id="328" r:id="rId3"/>
    <p:sldId id="327" r:id="rId4"/>
    <p:sldId id="270" r:id="rId5"/>
    <p:sldId id="284" r:id="rId6"/>
    <p:sldId id="278" r:id="rId7"/>
    <p:sldId id="280" r:id="rId8"/>
    <p:sldId id="281" r:id="rId9"/>
    <p:sldId id="282" r:id="rId10"/>
    <p:sldId id="283" r:id="rId11"/>
    <p:sldId id="285" r:id="rId12"/>
    <p:sldId id="286" r:id="rId13"/>
    <p:sldId id="287" r:id="rId14"/>
    <p:sldId id="288" r:id="rId15"/>
    <p:sldId id="289" r:id="rId16"/>
    <p:sldId id="290" r:id="rId17"/>
    <p:sldId id="273" r:id="rId18"/>
    <p:sldId id="266" r:id="rId19"/>
    <p:sldId id="294" r:id="rId20"/>
    <p:sldId id="293" r:id="rId21"/>
    <p:sldId id="295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4" r:id="rId33"/>
    <p:sldId id="268" r:id="rId34"/>
    <p:sldId id="269" r:id="rId35"/>
    <p:sldId id="316" r:id="rId36"/>
    <p:sldId id="315" r:id="rId37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Lucida Sans Unicode" panose="020B0602030504020204" pitchFamily="34" charset="0"/>
        <a:cs typeface="Lucida Sans Unicode" panose="020B06020305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991854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659042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78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560527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846226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CDFAD-A3DD-4B33-A442-F6C4337242F0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F073B-0F5B-4342-9E25-F45D048D6A8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1134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E9F4D-CA3C-472E-AD11-0F567B822B21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E4809-C97D-4281-A52E-5F6BD9DE4B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841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08339-0DDA-4B0E-BCAC-D230476FBE69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797C-574D-4CD5-A2CC-00F12055BEA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52195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36B8C-7EFD-418D-BF2E-44219DF7E389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85A04-6F3E-489E-BEC0-A6FD2C0E0A5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380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8AF49-9919-407D-B427-65DA634757CD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EEE9B-6D27-46F9-8574-C7870AC857B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1886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7FBE7-1C89-4FAA-9195-5CDC5025ADE8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B1CF7-CEEE-4A31-90A5-2167D1463DC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161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72110-31DC-42A6-A533-27DC524AC1FF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4E71B-C6B3-457E-B969-A0E2D326E84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360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D471-01F5-4B13-92E3-4A3F47CCE22E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87C92-C182-473F-9B3E-47CAAE0DE95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5887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E5A1-E964-4AFD-9C3C-73FF5A874BC1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52256-4B16-496E-B4BC-3514946346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622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3899C-A78F-4E21-B15D-590636A662C4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9B845-87AF-4371-8458-70B4CB6F5C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2841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DA610-1B2C-483C-B2CA-CFCAEA763A68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E34C6-1C10-46A8-9929-EF99E6ACD7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405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8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4701C-A516-4B10-90DB-F9B25066965B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5B4C4-42E1-4FAF-ADBA-C073CFD7995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44940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4EF82-4DA0-418F-8D91-C4A852863246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4E295-B9DE-453B-B235-BB91DCB7697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961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B2ED9-CFE5-47F6-8DFB-F6E10599F4AB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47072-323A-42A2-98EE-C053A9B2B5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0381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D5903-3238-4290-AE14-6990FE937A40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5D9AA-F137-4C17-A9EA-D3176D727C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88610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0F126-1350-4815-B457-CF9508DB9A28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B029A-7DBC-4F41-A0C9-63E2F1E555C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80566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4AC4-8887-4B9C-8CCB-00F813FF70D2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5376C-EB02-4A5D-AD3C-3DE6AAF676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6581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3C419-D279-4CA3-8C7F-3559DD2F0F49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AF1-3C81-4307-A460-F25B427CDE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0025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68E52-385E-4499-ABB2-0106A90DAEF4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C2C46-1ADC-4589-9FBF-2A5E5EEC35F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47822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B3C8-083D-4073-8786-1E8B3BC8F50C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7655C-599B-4EAF-A7A5-72EE67838A5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3060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8B55-37FD-4190-947D-C4D7D83A249F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0E262-A214-4997-9553-9466448A606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47497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08809-46F0-446E-8ED4-891B41332F46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84FD9-32B1-4B48-918D-33915ED5847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933347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97BDF-32C4-494D-9579-F73A1B52B32D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1B6B2-25A5-4D21-9B68-3E992C72384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334330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r>
              <a:rPr lang="en-US" altLang="pt-BR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12C-C306-4FEF-AE44-9636BD79F224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5E0A9-74BB-4853-8C68-AB505AE4DB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4382636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5312B-AE89-4AE6-A8E0-7DE8ED9C35C0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5F0EE-DE7E-4C56-9465-CBD0BFAD3AF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6298094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B3A0-1180-4D4A-97E4-D0D5657F1F4F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D5509-D9B6-4BF2-BF2A-6DCC6F3FF12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45844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83009-9D1D-45D7-9646-E3812EBB2661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F7826-E253-4464-A3D5-F3AE6B3A2B7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67984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fld id="{546BE11D-FED7-49D0-9B68-F2C799F086FE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F309921-4C8B-4843-A4AB-73CD5827E84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5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  <a:endParaRPr lang="en-US" altLang="pt-BR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9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fld id="{0CD2D91A-59E7-4390-A7E5-2FE0FB1A6DB1}" type="datetime1">
              <a:rPr lang="pt-BR"/>
              <a:pPr>
                <a:defRPr/>
              </a:pPr>
              <a:t>25/02/2016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9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900" smtClean="0">
                <a:solidFill>
                  <a:schemeClr val="accent1"/>
                </a:solidFill>
                <a:ea typeface="+mn-ea"/>
              </a:defRPr>
            </a:lvl1pPr>
          </a:lstStyle>
          <a:p>
            <a:pPr>
              <a:defRPr/>
            </a:pPr>
            <a:fld id="{F555C8B6-318D-4F48-BA0D-B0989E1DDF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8" r:id="rId11"/>
    <p:sldLayoutId id="2147483752" r:id="rId12"/>
    <p:sldLayoutId id="2147483759" r:id="rId13"/>
    <p:sldLayoutId id="2147483753" r:id="rId14"/>
    <p:sldLayoutId id="2147483754" r:id="rId15"/>
    <p:sldLayoutId id="2147483755" r:id="rId16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ctrTitle"/>
          </p:nvPr>
        </p:nvSpPr>
        <p:spPr>
          <a:xfrm>
            <a:off x="1130300" y="2405063"/>
            <a:ext cx="5827713" cy="1646237"/>
          </a:xfrm>
        </p:spPr>
        <p:txBody>
          <a:bodyPr/>
          <a:lstStyle/>
          <a:p>
            <a:r>
              <a:rPr lang="pt-BR" altLang="pt-BR" b="1" smtClean="0"/>
              <a:t>Sistemas de Negócios</a:t>
            </a:r>
            <a:endParaRPr lang="pt-BR" altLang="pt-BR" smtClean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30300" y="4051300"/>
            <a:ext cx="5827713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dirty="0" smtClean="0"/>
              <a:t>SIF03</a:t>
            </a:r>
            <a:endParaRPr lang="pt-BR" dirty="0"/>
          </a:p>
        </p:txBody>
      </p:sp>
      <p:sp>
        <p:nvSpPr>
          <p:cNvPr id="819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fld id="{946D9D74-A8E9-4CBD-A848-5B3CCA11AAD2}" type="slidenum">
              <a:rPr lang="pt-BR" altLang="pt-BR" sz="900">
                <a:solidFill>
                  <a:schemeClr val="accent1"/>
                </a:solidFill>
              </a:rPr>
              <a:pPr/>
              <a:t>1</a:t>
            </a:fld>
            <a:endParaRPr lang="pt-BR" altLang="pt-BR" sz="9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ctrTitle"/>
          </p:nvPr>
        </p:nvSpPr>
        <p:spPr>
          <a:xfrm>
            <a:off x="755650" y="908050"/>
            <a:ext cx="7772400" cy="1470025"/>
          </a:xfrm>
        </p:spPr>
        <p:txBody>
          <a:bodyPr/>
          <a:lstStyle/>
          <a:p>
            <a:endParaRPr lang="pt-BR" altLang="pt-BR" sz="4800" b="1" smtClean="0"/>
          </a:p>
        </p:txBody>
      </p:sp>
      <p:sp>
        <p:nvSpPr>
          <p:cNvPr id="9219" name="Subtítulo 2"/>
          <p:cNvSpPr>
            <a:spLocks noGrp="1"/>
          </p:cNvSpPr>
          <p:nvPr>
            <p:ph type="subTitle" idx="1"/>
          </p:nvPr>
        </p:nvSpPr>
        <p:spPr>
          <a:xfrm>
            <a:off x="684213" y="2565400"/>
            <a:ext cx="8135937" cy="3095625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altLang="pt-BR" smtClean="0">
                <a:solidFill>
                  <a:srgbClr val="FF0000"/>
                </a:solidFill>
              </a:rPr>
              <a:t> Sistema Colaborativo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altLang="pt-BR" smtClean="0">
                <a:solidFill>
                  <a:srgbClr val="FF0000"/>
                </a:solidFill>
              </a:rPr>
              <a:t> Sistema de Processamento de Transação (SPT)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altLang="pt-BR" smtClean="0">
                <a:solidFill>
                  <a:srgbClr val="FF0000"/>
                </a:solidFill>
              </a:rPr>
              <a:t> Sistemas de Informações Gerenciais (SIG)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altLang="pt-BR" smtClean="0">
                <a:solidFill>
                  <a:srgbClr val="FF0000"/>
                </a:solidFill>
              </a:rPr>
              <a:t> Sistemas de Apoio à Decisão (SAD)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altLang="pt-BR" smtClean="0">
                <a:solidFill>
                  <a:srgbClr val="FF0000"/>
                </a:solidFill>
              </a:rPr>
              <a:t> Aplicações Empresariais</a:t>
            </a:r>
          </a:p>
        </p:txBody>
      </p:sp>
      <p:sp>
        <p:nvSpPr>
          <p:cNvPr id="9220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134DBBD4-F715-4A76-9754-53B7F0AAFDE9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85813" y="214313"/>
            <a:ext cx="81375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None/>
            </a:pP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Estudar a Colaboração Empresarial.</a:t>
            </a:r>
            <a:b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Estudar os Sistemas de Processamento de Transação (SPT)</a:t>
            </a:r>
            <a:b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Identificar o papel e alternativas de relatórios dos sistemas de informação gerencial.</a:t>
            </a:r>
            <a:b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Times New Roman" panose="02020603050405020304" pitchFamily="18" charset="0"/>
              <a:buNone/>
            </a:pP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</a:rPr>
              <a:t>Estudar os SIG: </a:t>
            </a:r>
            <a:br>
              <a:rPr lang="en-GB" altLang="pt-BR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</a:rPr>
              <a:t>contabilidade, finanças, recursos humanos, marketing e produção ou industrial.</a:t>
            </a:r>
            <a:endParaRPr lang="en-US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28850" y="715963"/>
            <a:ext cx="6076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Objetivos do Capítulo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85750" y="3214688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Clip" r:id="rId3" imgW="2305162" imgH="2276404" progId="MS_ClipArt_Gallery.5">
                  <p:embed/>
                </p:oleObj>
              </mc:Choice>
              <mc:Fallback>
                <p:oleObj name="Clip" r:id="rId3" imgW="2305162" imgH="2276404" progId="MS_ClipArt_Gallery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85750" y="3214688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214313" y="2143125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Clip" r:id="rId5" imgW="2305162" imgH="2276404" progId="MS_ClipArt_Gallery.5">
                  <p:embed/>
                </p:oleObj>
              </mc:Choice>
              <mc:Fallback>
                <p:oleObj name="Clip" r:id="rId5" imgW="2305162" imgH="2276404" progId="MS_ClipArt_Gallery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14313" y="2143125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7"/>
          <p:cNvGraphicFramePr>
            <a:graphicFrameLocks noChangeAspect="1"/>
          </p:cNvGraphicFramePr>
          <p:nvPr/>
        </p:nvGraphicFramePr>
        <p:xfrm>
          <a:off x="214313" y="1357313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Clip" r:id="rId7" imgW="2305162" imgH="2276404" progId="MS_ClipArt_Gallery.5">
                  <p:embed/>
                </p:oleObj>
              </mc:Choice>
              <mc:Fallback>
                <p:oleObj name="Clip" r:id="rId7" imgW="2305162" imgH="2276404" progId="MS_ClipArt_Gallery.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14313" y="1357313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8"/>
          <p:cNvGraphicFramePr>
            <a:graphicFrameLocks noChangeAspect="1"/>
          </p:cNvGraphicFramePr>
          <p:nvPr/>
        </p:nvGraphicFramePr>
        <p:xfrm>
          <a:off x="285750" y="5357813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Clip" r:id="rId9" imgW="2305162" imgH="2276404" progId="MS_ClipArt_Gallery.5">
                  <p:embed/>
                </p:oleObj>
              </mc:Choice>
              <mc:Fallback>
                <p:oleObj name="Clip" r:id="rId9" imgW="2305162" imgH="2276404" progId="MS_ClipArt_Gallery.5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85750" y="5357813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tângulo 9"/>
          <p:cNvSpPr>
            <a:spLocks noChangeArrowheads="1"/>
          </p:cNvSpPr>
          <p:nvPr/>
        </p:nvSpPr>
        <p:spPr bwMode="auto">
          <a:xfrm>
            <a:off x="857250" y="5357813"/>
            <a:ext cx="8001000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Explicar como os SI empresariais podem apoiar as necessidades de informação de executivos, gerentes e profissionais de empresas.</a:t>
            </a: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285750" y="4214813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Clip" r:id="rId11" imgW="2305162" imgH="2276404" progId="MS_ClipArt_Gallery.5">
                  <p:embed/>
                </p:oleObj>
              </mc:Choice>
              <mc:Fallback>
                <p:oleObj name="Clip" r:id="rId11" imgW="2305162" imgH="2276404" progId="MS_ClipArt_Gallery.5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85750" y="4214813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Espaço Reservado para Número de Slide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2C8B49D-3618-4864-851D-2A8811AEE31F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ts val="1375"/>
              </a:spcBef>
              <a:buClr>
                <a:srgbClr val="006699"/>
              </a:buClr>
              <a:buSzPct val="100000"/>
              <a:buFont typeface="Tahoma" panose="020B0604030504040204" pitchFamily="34" charset="0"/>
              <a:buNone/>
            </a:pPr>
            <a:r>
              <a:rPr lang="en-GB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Ferramentas para a Colaboração Empresarial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467100" y="1225550"/>
            <a:ext cx="2314575" cy="1131888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543300" y="1311275"/>
            <a:ext cx="2159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Sistema de</a:t>
            </a:r>
          </a:p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Colaboração</a:t>
            </a:r>
          </a:p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Empresarial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19100" y="2814638"/>
            <a:ext cx="2159000" cy="12192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Ferramentas de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Comunicações 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Eletrônicas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505200" y="2814638"/>
            <a:ext cx="2159000" cy="12192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Ferramentas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para Conferência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Eletrônica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513513" y="2814638"/>
            <a:ext cx="2159000" cy="12192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Ferramentas de 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Controle do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Trabalho 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Colaborativo</a:t>
            </a:r>
          </a:p>
        </p:txBody>
      </p:sp>
      <p:cxnSp>
        <p:nvCxnSpPr>
          <p:cNvPr id="11272" name="AutoShape 8"/>
          <p:cNvCxnSpPr>
            <a:cxnSpLocks noChangeShapeType="1"/>
            <a:stCxn id="11269" idx="0"/>
            <a:endCxn id="11271" idx="0"/>
          </p:cNvCxnSpPr>
          <p:nvPr/>
        </p:nvCxnSpPr>
        <p:spPr bwMode="auto">
          <a:xfrm>
            <a:off x="1498600" y="2814638"/>
            <a:ext cx="6094413" cy="1587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4533900" y="2433638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114300" y="4186238"/>
            <a:ext cx="2667000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E-Mail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Correio de voz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Fax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Publicação na Rede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Telefone na Internet, page etc.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38500" y="4110038"/>
            <a:ext cx="274320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Conferência por dados 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Conferência de voz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Videoconferência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Fóruns de discussão 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Reuniões eletrônicas 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pt-BR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6172200" y="4033838"/>
            <a:ext cx="3124200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Agendamento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Controle de tarefas e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 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 projetos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Sistemas de fluxo de 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 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trabalho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Gerenciamento do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 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conhecimento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Compartilhamento de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 "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Documentos</a:t>
            </a:r>
          </a:p>
        </p:txBody>
      </p:sp>
      <p:sp>
        <p:nvSpPr>
          <p:cNvPr id="11277" name="Espaço Reservado para Número de Slide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BA70D5E-BC63-418E-AFFB-EEC7F987ABBA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4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Processamento de Transações</a:t>
            </a:r>
          </a:p>
        </p:txBody>
      </p:sp>
      <p:sp>
        <p:nvSpPr>
          <p:cNvPr id="13315" name="Text Box 84"/>
          <p:cNvSpPr txBox="1">
            <a:spLocks noChangeArrowheads="1"/>
          </p:cNvSpPr>
          <p:nvPr/>
        </p:nvSpPr>
        <p:spPr bwMode="auto">
          <a:xfrm>
            <a:off x="539750" y="1628775"/>
            <a:ext cx="806450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Text Box 89"/>
          <p:cNvSpPr txBox="1">
            <a:spLocks noChangeArrowheads="1"/>
          </p:cNvSpPr>
          <p:nvPr/>
        </p:nvSpPr>
        <p:spPr bwMode="auto">
          <a:xfrm>
            <a:off x="395288" y="1341438"/>
            <a:ext cx="8497887" cy="467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Os SPT são sistemas que servem o nível operacional da organização, monitorando as atividades diárias ou normais de uma empresa.</a:t>
            </a:r>
            <a:b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pt-BR" altLang="pt-BR" sz="12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>
                <a:solidFill>
                  <a:schemeClr val="accent2"/>
                </a:solidFill>
                <a:latin typeface="Times New Roman" panose="02020603050405020304" pitchFamily="18" charset="0"/>
              </a:rPr>
              <a:t>Seu principal objetivo é responder a questões rotineiras e acompanhar o fluxo de transações na organização.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2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Os SPT capacitam as organizações a executar suas atividades mais importantes de maneira mais eficiente.</a:t>
            </a:r>
            <a:b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pt-BR" altLang="pt-BR" sz="12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>
                <a:solidFill>
                  <a:schemeClr val="accent2"/>
                </a:solidFill>
                <a:latin typeface="Times New Roman" panose="02020603050405020304" pitchFamily="18" charset="0"/>
              </a:rPr>
              <a:t>Esses sistemas são importantes fornecedores de dados para o nível operacional da empresa e também para os níveis mais elevados da empresa. </a:t>
            </a:r>
          </a:p>
        </p:txBody>
      </p:sp>
      <p:sp>
        <p:nvSpPr>
          <p:cNvPr id="13317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9D641221-67CA-4664-B22E-A12C89E92606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5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Processamento de Transações</a:t>
            </a: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441325" y="1257300"/>
            <a:ext cx="8262938" cy="5219700"/>
            <a:chOff x="278" y="588"/>
            <a:chExt cx="5205" cy="3288"/>
          </a:xfrm>
        </p:grpSpPr>
        <p:grpSp>
          <p:nvGrpSpPr>
            <p:cNvPr id="14341" name="Group 4"/>
            <p:cNvGrpSpPr>
              <a:grpSpLocks/>
            </p:cNvGrpSpPr>
            <p:nvPr/>
          </p:nvGrpSpPr>
          <p:grpSpPr bwMode="auto">
            <a:xfrm>
              <a:off x="2245" y="2855"/>
              <a:ext cx="954" cy="865"/>
              <a:chOff x="2245" y="2855"/>
              <a:chExt cx="954" cy="865"/>
            </a:xfrm>
          </p:grpSpPr>
          <p:sp>
            <p:nvSpPr>
              <p:cNvPr id="14418" name="Freeform 5"/>
              <p:cNvSpPr>
                <a:spLocks/>
              </p:cNvSpPr>
              <p:nvPr/>
            </p:nvSpPr>
            <p:spPr bwMode="auto">
              <a:xfrm>
                <a:off x="2265" y="2855"/>
                <a:ext cx="934" cy="865"/>
              </a:xfrm>
              <a:custGeom>
                <a:avLst/>
                <a:gdLst>
                  <a:gd name="T0" fmla="*/ 933 w 934"/>
                  <a:gd name="T1" fmla="*/ 118 h 865"/>
                  <a:gd name="T2" fmla="*/ 933 w 934"/>
                  <a:gd name="T3" fmla="*/ 752 h 865"/>
                  <a:gd name="T4" fmla="*/ 918 w 934"/>
                  <a:gd name="T5" fmla="*/ 772 h 865"/>
                  <a:gd name="T6" fmla="*/ 896 w 934"/>
                  <a:gd name="T7" fmla="*/ 790 h 865"/>
                  <a:gd name="T8" fmla="*/ 863 w 934"/>
                  <a:gd name="T9" fmla="*/ 806 h 865"/>
                  <a:gd name="T10" fmla="*/ 820 w 934"/>
                  <a:gd name="T11" fmla="*/ 822 h 865"/>
                  <a:gd name="T12" fmla="*/ 759 w 934"/>
                  <a:gd name="T13" fmla="*/ 837 h 865"/>
                  <a:gd name="T14" fmla="*/ 698 w 934"/>
                  <a:gd name="T15" fmla="*/ 848 h 865"/>
                  <a:gd name="T16" fmla="*/ 631 w 934"/>
                  <a:gd name="T17" fmla="*/ 855 h 865"/>
                  <a:gd name="T18" fmla="*/ 567 w 934"/>
                  <a:gd name="T19" fmla="*/ 861 h 865"/>
                  <a:gd name="T20" fmla="*/ 509 w 934"/>
                  <a:gd name="T21" fmla="*/ 864 h 865"/>
                  <a:gd name="T22" fmla="*/ 445 w 934"/>
                  <a:gd name="T23" fmla="*/ 864 h 865"/>
                  <a:gd name="T24" fmla="*/ 372 w 934"/>
                  <a:gd name="T25" fmla="*/ 861 h 865"/>
                  <a:gd name="T26" fmla="*/ 311 w 934"/>
                  <a:gd name="T27" fmla="*/ 857 h 865"/>
                  <a:gd name="T28" fmla="*/ 244 w 934"/>
                  <a:gd name="T29" fmla="*/ 849 h 865"/>
                  <a:gd name="T30" fmla="*/ 180 w 934"/>
                  <a:gd name="T31" fmla="*/ 839 h 865"/>
                  <a:gd name="T32" fmla="*/ 134 w 934"/>
                  <a:gd name="T33" fmla="*/ 828 h 865"/>
                  <a:gd name="T34" fmla="*/ 85 w 934"/>
                  <a:gd name="T35" fmla="*/ 813 h 865"/>
                  <a:gd name="T36" fmla="*/ 49 w 934"/>
                  <a:gd name="T37" fmla="*/ 797 h 865"/>
                  <a:gd name="T38" fmla="*/ 30 w 934"/>
                  <a:gd name="T39" fmla="*/ 787 h 865"/>
                  <a:gd name="T40" fmla="*/ 12 w 934"/>
                  <a:gd name="T41" fmla="*/ 770 h 865"/>
                  <a:gd name="T42" fmla="*/ 0 w 934"/>
                  <a:gd name="T43" fmla="*/ 751 h 865"/>
                  <a:gd name="T44" fmla="*/ 0 w 934"/>
                  <a:gd name="T45" fmla="*/ 109 h 865"/>
                  <a:gd name="T46" fmla="*/ 9 w 934"/>
                  <a:gd name="T47" fmla="*/ 92 h 865"/>
                  <a:gd name="T48" fmla="*/ 30 w 934"/>
                  <a:gd name="T49" fmla="*/ 74 h 865"/>
                  <a:gd name="T50" fmla="*/ 82 w 934"/>
                  <a:gd name="T51" fmla="*/ 51 h 865"/>
                  <a:gd name="T52" fmla="*/ 52 w 934"/>
                  <a:gd name="T53" fmla="*/ 64 h 865"/>
                  <a:gd name="T54" fmla="*/ 107 w 934"/>
                  <a:gd name="T55" fmla="*/ 42 h 865"/>
                  <a:gd name="T56" fmla="*/ 149 w 934"/>
                  <a:gd name="T57" fmla="*/ 31 h 865"/>
                  <a:gd name="T58" fmla="*/ 204 w 934"/>
                  <a:gd name="T59" fmla="*/ 21 h 865"/>
                  <a:gd name="T60" fmla="*/ 265 w 934"/>
                  <a:gd name="T61" fmla="*/ 12 h 865"/>
                  <a:gd name="T62" fmla="*/ 329 w 934"/>
                  <a:gd name="T63" fmla="*/ 3 h 865"/>
                  <a:gd name="T64" fmla="*/ 406 w 934"/>
                  <a:gd name="T65" fmla="*/ 0 h 865"/>
                  <a:gd name="T66" fmla="*/ 470 w 934"/>
                  <a:gd name="T67" fmla="*/ 0 h 865"/>
                  <a:gd name="T68" fmla="*/ 555 w 934"/>
                  <a:gd name="T69" fmla="*/ 0 h 865"/>
                  <a:gd name="T70" fmla="*/ 616 w 934"/>
                  <a:gd name="T71" fmla="*/ 4 h 865"/>
                  <a:gd name="T72" fmla="*/ 671 w 934"/>
                  <a:gd name="T73" fmla="*/ 12 h 865"/>
                  <a:gd name="T74" fmla="*/ 735 w 934"/>
                  <a:gd name="T75" fmla="*/ 21 h 865"/>
                  <a:gd name="T76" fmla="*/ 787 w 934"/>
                  <a:gd name="T77" fmla="*/ 33 h 865"/>
                  <a:gd name="T78" fmla="*/ 835 w 934"/>
                  <a:gd name="T79" fmla="*/ 49 h 865"/>
                  <a:gd name="T80" fmla="*/ 872 w 934"/>
                  <a:gd name="T81" fmla="*/ 63 h 865"/>
                  <a:gd name="T82" fmla="*/ 896 w 934"/>
                  <a:gd name="T83" fmla="*/ 76 h 865"/>
                  <a:gd name="T84" fmla="*/ 918 w 934"/>
                  <a:gd name="T85" fmla="*/ 94 h 865"/>
                  <a:gd name="T86" fmla="*/ 933 w 934"/>
                  <a:gd name="T87" fmla="*/ 118 h 86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34" h="865">
                    <a:moveTo>
                      <a:pt x="933" y="118"/>
                    </a:moveTo>
                    <a:lnTo>
                      <a:pt x="933" y="752"/>
                    </a:lnTo>
                    <a:lnTo>
                      <a:pt x="918" y="772"/>
                    </a:lnTo>
                    <a:lnTo>
                      <a:pt x="896" y="790"/>
                    </a:lnTo>
                    <a:lnTo>
                      <a:pt x="863" y="806"/>
                    </a:lnTo>
                    <a:lnTo>
                      <a:pt x="820" y="822"/>
                    </a:lnTo>
                    <a:lnTo>
                      <a:pt x="759" y="837"/>
                    </a:lnTo>
                    <a:lnTo>
                      <a:pt x="698" y="848"/>
                    </a:lnTo>
                    <a:lnTo>
                      <a:pt x="631" y="855"/>
                    </a:lnTo>
                    <a:lnTo>
                      <a:pt x="567" y="861"/>
                    </a:lnTo>
                    <a:lnTo>
                      <a:pt x="509" y="864"/>
                    </a:lnTo>
                    <a:lnTo>
                      <a:pt x="445" y="864"/>
                    </a:lnTo>
                    <a:lnTo>
                      <a:pt x="372" y="861"/>
                    </a:lnTo>
                    <a:lnTo>
                      <a:pt x="311" y="857"/>
                    </a:lnTo>
                    <a:lnTo>
                      <a:pt x="244" y="849"/>
                    </a:lnTo>
                    <a:lnTo>
                      <a:pt x="180" y="839"/>
                    </a:lnTo>
                    <a:lnTo>
                      <a:pt x="134" y="828"/>
                    </a:lnTo>
                    <a:lnTo>
                      <a:pt x="85" y="813"/>
                    </a:lnTo>
                    <a:lnTo>
                      <a:pt x="49" y="797"/>
                    </a:lnTo>
                    <a:lnTo>
                      <a:pt x="30" y="787"/>
                    </a:lnTo>
                    <a:lnTo>
                      <a:pt x="12" y="770"/>
                    </a:lnTo>
                    <a:lnTo>
                      <a:pt x="0" y="751"/>
                    </a:lnTo>
                    <a:lnTo>
                      <a:pt x="0" y="109"/>
                    </a:lnTo>
                    <a:lnTo>
                      <a:pt x="9" y="92"/>
                    </a:lnTo>
                    <a:lnTo>
                      <a:pt x="30" y="74"/>
                    </a:lnTo>
                    <a:lnTo>
                      <a:pt x="82" y="51"/>
                    </a:lnTo>
                    <a:lnTo>
                      <a:pt x="52" y="64"/>
                    </a:lnTo>
                    <a:lnTo>
                      <a:pt x="107" y="42"/>
                    </a:lnTo>
                    <a:lnTo>
                      <a:pt x="149" y="31"/>
                    </a:lnTo>
                    <a:lnTo>
                      <a:pt x="204" y="21"/>
                    </a:lnTo>
                    <a:lnTo>
                      <a:pt x="265" y="12"/>
                    </a:lnTo>
                    <a:lnTo>
                      <a:pt x="329" y="3"/>
                    </a:lnTo>
                    <a:lnTo>
                      <a:pt x="406" y="0"/>
                    </a:lnTo>
                    <a:lnTo>
                      <a:pt x="470" y="0"/>
                    </a:lnTo>
                    <a:lnTo>
                      <a:pt x="555" y="0"/>
                    </a:lnTo>
                    <a:lnTo>
                      <a:pt x="616" y="4"/>
                    </a:lnTo>
                    <a:lnTo>
                      <a:pt x="671" y="12"/>
                    </a:lnTo>
                    <a:lnTo>
                      <a:pt x="735" y="21"/>
                    </a:lnTo>
                    <a:lnTo>
                      <a:pt x="787" y="33"/>
                    </a:lnTo>
                    <a:lnTo>
                      <a:pt x="835" y="49"/>
                    </a:lnTo>
                    <a:lnTo>
                      <a:pt x="872" y="63"/>
                    </a:lnTo>
                    <a:lnTo>
                      <a:pt x="896" y="76"/>
                    </a:lnTo>
                    <a:lnTo>
                      <a:pt x="918" y="94"/>
                    </a:lnTo>
                    <a:lnTo>
                      <a:pt x="933" y="118"/>
                    </a:lnTo>
                  </a:path>
                </a:pathLst>
              </a:custGeom>
              <a:gradFill rotWithShape="0">
                <a:gsLst>
                  <a:gs pos="0">
                    <a:srgbClr val="ABC7FE"/>
                  </a:gs>
                  <a:gs pos="100000">
                    <a:srgbClr val="A2C1FE"/>
                  </a:gs>
                </a:gsLst>
                <a:lin ang="5400000" scaled="1"/>
              </a:gradFill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419" name="Oval 6"/>
              <p:cNvSpPr>
                <a:spLocks noChangeArrowheads="1"/>
              </p:cNvSpPr>
              <p:nvPr/>
            </p:nvSpPr>
            <p:spPr bwMode="auto">
              <a:xfrm>
                <a:off x="2269" y="2859"/>
                <a:ext cx="925" cy="19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20" name="Rectangle 7"/>
              <p:cNvSpPr>
                <a:spLocks noChangeArrowheads="1"/>
              </p:cNvSpPr>
              <p:nvPr/>
            </p:nvSpPr>
            <p:spPr bwMode="auto">
              <a:xfrm>
                <a:off x="2245" y="3171"/>
                <a:ext cx="954" cy="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algn="ctr" defTabSz="914400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pt-BR" altLang="pt-BR" sz="1800" b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Manutenção</a:t>
                </a:r>
              </a:p>
              <a:p>
                <a:pPr algn="ctr" defTabSz="914400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pt-BR" altLang="pt-BR" sz="1800" b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 Bancos</a:t>
                </a:r>
              </a:p>
              <a:p>
                <a:pPr algn="ctr" defTabSz="914400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pt-BR" altLang="pt-BR" sz="1800" b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 Dados</a:t>
                </a:r>
              </a:p>
            </p:txBody>
          </p:sp>
        </p:grpSp>
        <p:sp>
          <p:nvSpPr>
            <p:cNvPr id="14342" name="Rectangle 8"/>
            <p:cNvSpPr>
              <a:spLocks noChangeArrowheads="1"/>
            </p:cNvSpPr>
            <p:nvPr/>
          </p:nvSpPr>
          <p:spPr bwMode="auto">
            <a:xfrm>
              <a:off x="2135" y="855"/>
              <a:ext cx="1168" cy="1360"/>
            </a:xfrm>
            <a:prstGeom prst="rect">
              <a:avLst/>
            </a:prstGeom>
            <a:gradFill rotWithShape="0">
              <a:gsLst>
                <a:gs pos="0">
                  <a:srgbClr val="ACF36F"/>
                </a:gs>
                <a:gs pos="100000">
                  <a:srgbClr val="A3F25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0488" tIns="44450" rIns="90488" bIns="44450" anchor="ctr"/>
            <a:lstStyle>
              <a:lvl1pPr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 marL="742950" indent="-28575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 marL="1143000" indent="-22860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 marL="1600200" indent="-22860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 marL="2057400" indent="-22860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Times New Roman" panose="02020603050405020304" pitchFamily="18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Processamento</a:t>
              </a:r>
            </a:p>
            <a:p>
              <a:pPr algn="ctr" defTabSz="914400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de Transação</a:t>
              </a:r>
            </a:p>
            <a:p>
              <a:pPr algn="ctr" defTabSz="914400">
                <a:lnSpc>
                  <a:spcPct val="90000"/>
                </a:lnSpc>
                <a:buClrTx/>
                <a:buSzTx/>
                <a:buFontTx/>
                <a:buChar char="•"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Lotes</a:t>
              </a:r>
            </a:p>
            <a:p>
              <a:pPr algn="ctr" defTabSz="914400">
                <a:lnSpc>
                  <a:spcPct val="90000"/>
                </a:lnSpc>
                <a:buClrTx/>
                <a:buSzTx/>
                <a:buFontTx/>
                <a:buChar char="•"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Online/</a:t>
              </a:r>
            </a:p>
            <a:p>
              <a:pPr algn="ctr" defTabSz="914400">
                <a:lnSpc>
                  <a:spcPct val="90000"/>
                </a:lnSpc>
                <a:buClrTx/>
                <a:buSzTx/>
                <a:buFontTx/>
                <a:buChar char=" "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 Tempo Real</a:t>
              </a:r>
            </a:p>
          </p:txBody>
        </p:sp>
        <p:grpSp>
          <p:nvGrpSpPr>
            <p:cNvPr id="14343" name="Group 9"/>
            <p:cNvGrpSpPr>
              <a:grpSpLocks/>
            </p:cNvGrpSpPr>
            <p:nvPr/>
          </p:nvGrpSpPr>
          <p:grpSpPr bwMode="auto">
            <a:xfrm>
              <a:off x="278" y="887"/>
              <a:ext cx="1087" cy="1297"/>
              <a:chOff x="278" y="887"/>
              <a:chExt cx="1087" cy="1297"/>
            </a:xfrm>
          </p:grpSpPr>
          <p:sp>
            <p:nvSpPr>
              <p:cNvPr id="14398" name="AutoShape 10"/>
              <p:cNvSpPr>
                <a:spLocks noChangeArrowheads="1"/>
              </p:cNvSpPr>
              <p:nvPr/>
            </p:nvSpPr>
            <p:spPr bwMode="auto">
              <a:xfrm>
                <a:off x="278" y="1796"/>
                <a:ext cx="1087" cy="38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9" name="AutoShape 11"/>
              <p:cNvSpPr>
                <a:spLocks noChangeArrowheads="1"/>
              </p:cNvSpPr>
              <p:nvPr/>
            </p:nvSpPr>
            <p:spPr bwMode="auto">
              <a:xfrm>
                <a:off x="278" y="887"/>
                <a:ext cx="1060" cy="775"/>
              </a:xfrm>
              <a:prstGeom prst="roundRect">
                <a:avLst>
                  <a:gd name="adj" fmla="val 12389"/>
                </a:avLst>
              </a:prstGeom>
              <a:gradFill rotWithShape="0">
                <a:gsLst>
                  <a:gs pos="0">
                    <a:srgbClr val="FCDE86"/>
                  </a:gs>
                  <a:gs pos="100000">
                    <a:srgbClr val="FCDA78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0" name="AutoShape 12"/>
              <p:cNvSpPr>
                <a:spLocks noChangeArrowheads="1"/>
              </p:cNvSpPr>
              <p:nvPr/>
            </p:nvSpPr>
            <p:spPr bwMode="auto">
              <a:xfrm>
                <a:off x="566" y="1670"/>
                <a:ext cx="502" cy="11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1" name="AutoShape 13"/>
              <p:cNvSpPr>
                <a:spLocks noChangeArrowheads="1"/>
              </p:cNvSpPr>
              <p:nvPr/>
            </p:nvSpPr>
            <p:spPr bwMode="auto">
              <a:xfrm>
                <a:off x="413" y="950"/>
                <a:ext cx="772" cy="652"/>
              </a:xfrm>
              <a:prstGeom prst="roundRect">
                <a:avLst>
                  <a:gd name="adj" fmla="val 12389"/>
                </a:avLst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2" name="Rectangle 14"/>
              <p:cNvSpPr>
                <a:spLocks noChangeArrowheads="1"/>
              </p:cNvSpPr>
              <p:nvPr/>
            </p:nvSpPr>
            <p:spPr bwMode="auto">
              <a:xfrm>
                <a:off x="332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3" name="Rectangle 15"/>
              <p:cNvSpPr>
                <a:spLocks noChangeArrowheads="1"/>
              </p:cNvSpPr>
              <p:nvPr/>
            </p:nvSpPr>
            <p:spPr bwMode="auto">
              <a:xfrm>
                <a:off x="422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4" name="Rectangle 16"/>
              <p:cNvSpPr>
                <a:spLocks noChangeArrowheads="1"/>
              </p:cNvSpPr>
              <p:nvPr/>
            </p:nvSpPr>
            <p:spPr bwMode="auto">
              <a:xfrm>
                <a:off x="512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5" name="Rectangle 17"/>
              <p:cNvSpPr>
                <a:spLocks noChangeArrowheads="1"/>
              </p:cNvSpPr>
              <p:nvPr/>
            </p:nvSpPr>
            <p:spPr bwMode="auto">
              <a:xfrm>
                <a:off x="602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6" name="Rectangle 18"/>
              <p:cNvSpPr>
                <a:spLocks noChangeArrowheads="1"/>
              </p:cNvSpPr>
              <p:nvPr/>
            </p:nvSpPr>
            <p:spPr bwMode="auto">
              <a:xfrm>
                <a:off x="332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7" name="Rectangle 19"/>
              <p:cNvSpPr>
                <a:spLocks noChangeArrowheads="1"/>
              </p:cNvSpPr>
              <p:nvPr/>
            </p:nvSpPr>
            <p:spPr bwMode="auto">
              <a:xfrm>
                <a:off x="422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8" name="Rectangle 20"/>
              <p:cNvSpPr>
                <a:spLocks noChangeArrowheads="1"/>
              </p:cNvSpPr>
              <p:nvPr/>
            </p:nvSpPr>
            <p:spPr bwMode="auto">
              <a:xfrm>
                <a:off x="512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09" name="Rectangle 21"/>
              <p:cNvSpPr>
                <a:spLocks noChangeArrowheads="1"/>
              </p:cNvSpPr>
              <p:nvPr/>
            </p:nvSpPr>
            <p:spPr bwMode="auto">
              <a:xfrm>
                <a:off x="602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0" name="Rectangle 22"/>
              <p:cNvSpPr>
                <a:spLocks noChangeArrowheads="1"/>
              </p:cNvSpPr>
              <p:nvPr/>
            </p:nvSpPr>
            <p:spPr bwMode="auto">
              <a:xfrm>
                <a:off x="692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1" name="Rectangle 23"/>
              <p:cNvSpPr>
                <a:spLocks noChangeArrowheads="1"/>
              </p:cNvSpPr>
              <p:nvPr/>
            </p:nvSpPr>
            <p:spPr bwMode="auto">
              <a:xfrm>
                <a:off x="77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2" name="Rectangle 24"/>
              <p:cNvSpPr>
                <a:spLocks noChangeArrowheads="1"/>
              </p:cNvSpPr>
              <p:nvPr/>
            </p:nvSpPr>
            <p:spPr bwMode="auto">
              <a:xfrm>
                <a:off x="332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3" name="Rectangle 25"/>
              <p:cNvSpPr>
                <a:spLocks noChangeArrowheads="1"/>
              </p:cNvSpPr>
              <p:nvPr/>
            </p:nvSpPr>
            <p:spPr bwMode="auto">
              <a:xfrm>
                <a:off x="422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4" name="Rectangle 26"/>
              <p:cNvSpPr>
                <a:spLocks noChangeArrowheads="1"/>
              </p:cNvSpPr>
              <p:nvPr/>
            </p:nvSpPr>
            <p:spPr bwMode="auto">
              <a:xfrm>
                <a:off x="512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5" name="Rectangle 27"/>
              <p:cNvSpPr>
                <a:spLocks noChangeArrowheads="1"/>
              </p:cNvSpPr>
              <p:nvPr/>
            </p:nvSpPr>
            <p:spPr bwMode="auto">
              <a:xfrm>
                <a:off x="602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6" name="Rectangle 28"/>
              <p:cNvSpPr>
                <a:spLocks noChangeArrowheads="1"/>
              </p:cNvSpPr>
              <p:nvPr/>
            </p:nvSpPr>
            <p:spPr bwMode="auto">
              <a:xfrm>
                <a:off x="692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17" name="Rectangle 29"/>
              <p:cNvSpPr>
                <a:spLocks noChangeArrowheads="1"/>
              </p:cNvSpPr>
              <p:nvPr/>
            </p:nvSpPr>
            <p:spPr bwMode="auto">
              <a:xfrm>
                <a:off x="77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344" name="Group 30"/>
            <p:cNvGrpSpPr>
              <a:grpSpLocks/>
            </p:cNvGrpSpPr>
            <p:nvPr/>
          </p:nvGrpSpPr>
          <p:grpSpPr bwMode="auto">
            <a:xfrm>
              <a:off x="4396" y="887"/>
              <a:ext cx="1087" cy="1297"/>
              <a:chOff x="4396" y="887"/>
              <a:chExt cx="1087" cy="1297"/>
            </a:xfrm>
          </p:grpSpPr>
          <p:sp>
            <p:nvSpPr>
              <p:cNvPr id="14378" name="AutoShape 31"/>
              <p:cNvSpPr>
                <a:spLocks noChangeArrowheads="1"/>
              </p:cNvSpPr>
              <p:nvPr/>
            </p:nvSpPr>
            <p:spPr bwMode="auto">
              <a:xfrm>
                <a:off x="4396" y="1796"/>
                <a:ext cx="1087" cy="38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9" name="AutoShape 32"/>
              <p:cNvSpPr>
                <a:spLocks noChangeArrowheads="1"/>
              </p:cNvSpPr>
              <p:nvPr/>
            </p:nvSpPr>
            <p:spPr bwMode="auto">
              <a:xfrm>
                <a:off x="4396" y="887"/>
                <a:ext cx="1060" cy="775"/>
              </a:xfrm>
              <a:prstGeom prst="roundRect">
                <a:avLst>
                  <a:gd name="adj" fmla="val 12389"/>
                </a:avLst>
              </a:prstGeom>
              <a:gradFill rotWithShape="0">
                <a:gsLst>
                  <a:gs pos="0">
                    <a:srgbClr val="FCDE86"/>
                  </a:gs>
                  <a:gs pos="100000">
                    <a:srgbClr val="FCDA78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0" name="AutoShape 33"/>
              <p:cNvSpPr>
                <a:spLocks noChangeArrowheads="1"/>
              </p:cNvSpPr>
              <p:nvPr/>
            </p:nvSpPr>
            <p:spPr bwMode="auto">
              <a:xfrm>
                <a:off x="4684" y="1670"/>
                <a:ext cx="502" cy="11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1" name="AutoShape 34"/>
              <p:cNvSpPr>
                <a:spLocks noChangeArrowheads="1"/>
              </p:cNvSpPr>
              <p:nvPr/>
            </p:nvSpPr>
            <p:spPr bwMode="auto">
              <a:xfrm>
                <a:off x="4492" y="950"/>
                <a:ext cx="850" cy="652"/>
              </a:xfrm>
              <a:prstGeom prst="roundRect">
                <a:avLst>
                  <a:gd name="adj" fmla="val 12389"/>
                </a:avLst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2" name="Rectangle 35"/>
              <p:cNvSpPr>
                <a:spLocks noChangeArrowheads="1"/>
              </p:cNvSpPr>
              <p:nvPr/>
            </p:nvSpPr>
            <p:spPr bwMode="auto">
              <a:xfrm>
                <a:off x="4450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3" name="Rectangle 36"/>
              <p:cNvSpPr>
                <a:spLocks noChangeArrowheads="1"/>
              </p:cNvSpPr>
              <p:nvPr/>
            </p:nvSpPr>
            <p:spPr bwMode="auto">
              <a:xfrm>
                <a:off x="4540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4" name="Rectangle 37"/>
              <p:cNvSpPr>
                <a:spLocks noChangeArrowheads="1"/>
              </p:cNvSpPr>
              <p:nvPr/>
            </p:nvSpPr>
            <p:spPr bwMode="auto">
              <a:xfrm>
                <a:off x="4630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5" name="Rectangle 38"/>
              <p:cNvSpPr>
                <a:spLocks noChangeArrowheads="1"/>
              </p:cNvSpPr>
              <p:nvPr/>
            </p:nvSpPr>
            <p:spPr bwMode="auto">
              <a:xfrm>
                <a:off x="4720" y="186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6" name="Rectangle 39"/>
              <p:cNvSpPr>
                <a:spLocks noChangeArrowheads="1"/>
              </p:cNvSpPr>
              <p:nvPr/>
            </p:nvSpPr>
            <p:spPr bwMode="auto">
              <a:xfrm>
                <a:off x="445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7" name="Rectangle 40"/>
              <p:cNvSpPr>
                <a:spLocks noChangeArrowheads="1"/>
              </p:cNvSpPr>
              <p:nvPr/>
            </p:nvSpPr>
            <p:spPr bwMode="auto">
              <a:xfrm>
                <a:off x="454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8" name="Rectangle 41"/>
              <p:cNvSpPr>
                <a:spLocks noChangeArrowheads="1"/>
              </p:cNvSpPr>
              <p:nvPr/>
            </p:nvSpPr>
            <p:spPr bwMode="auto">
              <a:xfrm>
                <a:off x="463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89" name="Rectangle 42"/>
              <p:cNvSpPr>
                <a:spLocks noChangeArrowheads="1"/>
              </p:cNvSpPr>
              <p:nvPr/>
            </p:nvSpPr>
            <p:spPr bwMode="auto">
              <a:xfrm>
                <a:off x="472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0" name="Rectangle 43"/>
              <p:cNvSpPr>
                <a:spLocks noChangeArrowheads="1"/>
              </p:cNvSpPr>
              <p:nvPr/>
            </p:nvSpPr>
            <p:spPr bwMode="auto">
              <a:xfrm>
                <a:off x="4810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1" name="Rectangle 44"/>
              <p:cNvSpPr>
                <a:spLocks noChangeArrowheads="1"/>
              </p:cNvSpPr>
              <p:nvPr/>
            </p:nvSpPr>
            <p:spPr bwMode="auto">
              <a:xfrm>
                <a:off x="4888" y="196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2" name="Rectangle 45"/>
              <p:cNvSpPr>
                <a:spLocks noChangeArrowheads="1"/>
              </p:cNvSpPr>
              <p:nvPr/>
            </p:nvSpPr>
            <p:spPr bwMode="auto">
              <a:xfrm>
                <a:off x="445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3" name="Rectangle 46"/>
              <p:cNvSpPr>
                <a:spLocks noChangeArrowheads="1"/>
              </p:cNvSpPr>
              <p:nvPr/>
            </p:nvSpPr>
            <p:spPr bwMode="auto">
              <a:xfrm>
                <a:off x="454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4" name="Rectangle 47"/>
              <p:cNvSpPr>
                <a:spLocks noChangeArrowheads="1"/>
              </p:cNvSpPr>
              <p:nvPr/>
            </p:nvSpPr>
            <p:spPr bwMode="auto">
              <a:xfrm>
                <a:off x="463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5" name="Rectangle 48"/>
              <p:cNvSpPr>
                <a:spLocks noChangeArrowheads="1"/>
              </p:cNvSpPr>
              <p:nvPr/>
            </p:nvSpPr>
            <p:spPr bwMode="auto">
              <a:xfrm>
                <a:off x="472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6" name="Rectangle 49"/>
              <p:cNvSpPr>
                <a:spLocks noChangeArrowheads="1"/>
              </p:cNvSpPr>
              <p:nvPr/>
            </p:nvSpPr>
            <p:spPr bwMode="auto">
              <a:xfrm>
                <a:off x="4810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97" name="Rectangle 50"/>
              <p:cNvSpPr>
                <a:spLocks noChangeArrowheads="1"/>
              </p:cNvSpPr>
              <p:nvPr/>
            </p:nvSpPr>
            <p:spPr bwMode="auto">
              <a:xfrm>
                <a:off x="4888" y="2063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345" name="Group 51"/>
            <p:cNvGrpSpPr>
              <a:grpSpLocks/>
            </p:cNvGrpSpPr>
            <p:nvPr/>
          </p:nvGrpSpPr>
          <p:grpSpPr bwMode="auto">
            <a:xfrm>
              <a:off x="4396" y="2579"/>
              <a:ext cx="1087" cy="1297"/>
              <a:chOff x="4396" y="2579"/>
              <a:chExt cx="1087" cy="1297"/>
            </a:xfrm>
          </p:grpSpPr>
          <p:sp>
            <p:nvSpPr>
              <p:cNvPr id="14358" name="AutoShape 52"/>
              <p:cNvSpPr>
                <a:spLocks noChangeArrowheads="1"/>
              </p:cNvSpPr>
              <p:nvPr/>
            </p:nvSpPr>
            <p:spPr bwMode="auto">
              <a:xfrm>
                <a:off x="4396" y="3488"/>
                <a:ext cx="1087" cy="38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59" name="AutoShape 53"/>
              <p:cNvSpPr>
                <a:spLocks noChangeArrowheads="1"/>
              </p:cNvSpPr>
              <p:nvPr/>
            </p:nvSpPr>
            <p:spPr bwMode="auto">
              <a:xfrm>
                <a:off x="4396" y="2579"/>
                <a:ext cx="1060" cy="775"/>
              </a:xfrm>
              <a:prstGeom prst="roundRect">
                <a:avLst>
                  <a:gd name="adj" fmla="val 12389"/>
                </a:avLst>
              </a:prstGeom>
              <a:gradFill rotWithShape="0">
                <a:gsLst>
                  <a:gs pos="0">
                    <a:srgbClr val="FCDE86"/>
                  </a:gs>
                  <a:gs pos="100000">
                    <a:srgbClr val="FCDA78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0" name="AutoShape 54"/>
              <p:cNvSpPr>
                <a:spLocks noChangeArrowheads="1"/>
              </p:cNvSpPr>
              <p:nvPr/>
            </p:nvSpPr>
            <p:spPr bwMode="auto">
              <a:xfrm>
                <a:off x="4684" y="3362"/>
                <a:ext cx="502" cy="118"/>
              </a:xfrm>
              <a:prstGeom prst="roundRect">
                <a:avLst>
                  <a:gd name="adj" fmla="val 12389"/>
                </a:avLst>
              </a:prstGeom>
              <a:solidFill>
                <a:srgbClr val="FCDA7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1" name="AutoShape 55"/>
              <p:cNvSpPr>
                <a:spLocks noChangeArrowheads="1"/>
              </p:cNvSpPr>
              <p:nvPr/>
            </p:nvSpPr>
            <p:spPr bwMode="auto">
              <a:xfrm>
                <a:off x="4492" y="2642"/>
                <a:ext cx="850" cy="652"/>
              </a:xfrm>
              <a:prstGeom prst="roundRect">
                <a:avLst>
                  <a:gd name="adj" fmla="val 12389"/>
                </a:avLst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2" name="Rectangle 56"/>
              <p:cNvSpPr>
                <a:spLocks noChangeArrowheads="1"/>
              </p:cNvSpPr>
              <p:nvPr/>
            </p:nvSpPr>
            <p:spPr bwMode="auto">
              <a:xfrm>
                <a:off x="4450" y="355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3" name="Rectangle 57"/>
              <p:cNvSpPr>
                <a:spLocks noChangeArrowheads="1"/>
              </p:cNvSpPr>
              <p:nvPr/>
            </p:nvSpPr>
            <p:spPr bwMode="auto">
              <a:xfrm>
                <a:off x="4540" y="355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4" name="Rectangle 58"/>
              <p:cNvSpPr>
                <a:spLocks noChangeArrowheads="1"/>
              </p:cNvSpPr>
              <p:nvPr/>
            </p:nvSpPr>
            <p:spPr bwMode="auto">
              <a:xfrm>
                <a:off x="4630" y="355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5" name="Rectangle 59"/>
              <p:cNvSpPr>
                <a:spLocks noChangeArrowheads="1"/>
              </p:cNvSpPr>
              <p:nvPr/>
            </p:nvSpPr>
            <p:spPr bwMode="auto">
              <a:xfrm>
                <a:off x="4720" y="3557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6" name="Rectangle 60"/>
              <p:cNvSpPr>
                <a:spLocks noChangeArrowheads="1"/>
              </p:cNvSpPr>
              <p:nvPr/>
            </p:nvSpPr>
            <p:spPr bwMode="auto">
              <a:xfrm>
                <a:off x="4450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7" name="Rectangle 61"/>
              <p:cNvSpPr>
                <a:spLocks noChangeArrowheads="1"/>
              </p:cNvSpPr>
              <p:nvPr/>
            </p:nvSpPr>
            <p:spPr bwMode="auto">
              <a:xfrm>
                <a:off x="4540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8" name="Rectangle 62"/>
              <p:cNvSpPr>
                <a:spLocks noChangeArrowheads="1"/>
              </p:cNvSpPr>
              <p:nvPr/>
            </p:nvSpPr>
            <p:spPr bwMode="auto">
              <a:xfrm>
                <a:off x="4630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69" name="Rectangle 63"/>
              <p:cNvSpPr>
                <a:spLocks noChangeArrowheads="1"/>
              </p:cNvSpPr>
              <p:nvPr/>
            </p:nvSpPr>
            <p:spPr bwMode="auto">
              <a:xfrm>
                <a:off x="4720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0" name="Rectangle 64"/>
              <p:cNvSpPr>
                <a:spLocks noChangeArrowheads="1"/>
              </p:cNvSpPr>
              <p:nvPr/>
            </p:nvSpPr>
            <p:spPr bwMode="auto">
              <a:xfrm>
                <a:off x="4810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1" name="Rectangle 65"/>
              <p:cNvSpPr>
                <a:spLocks noChangeArrowheads="1"/>
              </p:cNvSpPr>
              <p:nvPr/>
            </p:nvSpPr>
            <p:spPr bwMode="auto">
              <a:xfrm>
                <a:off x="4888" y="3659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2" name="Rectangle 66"/>
              <p:cNvSpPr>
                <a:spLocks noChangeArrowheads="1"/>
              </p:cNvSpPr>
              <p:nvPr/>
            </p:nvSpPr>
            <p:spPr bwMode="auto">
              <a:xfrm>
                <a:off x="4450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3" name="Rectangle 67"/>
              <p:cNvSpPr>
                <a:spLocks noChangeArrowheads="1"/>
              </p:cNvSpPr>
              <p:nvPr/>
            </p:nvSpPr>
            <p:spPr bwMode="auto">
              <a:xfrm>
                <a:off x="4540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4" name="Rectangle 68"/>
              <p:cNvSpPr>
                <a:spLocks noChangeArrowheads="1"/>
              </p:cNvSpPr>
              <p:nvPr/>
            </p:nvSpPr>
            <p:spPr bwMode="auto">
              <a:xfrm>
                <a:off x="4630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5" name="Rectangle 69"/>
              <p:cNvSpPr>
                <a:spLocks noChangeArrowheads="1"/>
              </p:cNvSpPr>
              <p:nvPr/>
            </p:nvSpPr>
            <p:spPr bwMode="auto">
              <a:xfrm>
                <a:off x="4720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6" name="Rectangle 70"/>
              <p:cNvSpPr>
                <a:spLocks noChangeArrowheads="1"/>
              </p:cNvSpPr>
              <p:nvPr/>
            </p:nvSpPr>
            <p:spPr bwMode="auto">
              <a:xfrm>
                <a:off x="4810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77" name="Rectangle 71"/>
              <p:cNvSpPr>
                <a:spLocks noChangeArrowheads="1"/>
              </p:cNvSpPr>
              <p:nvPr/>
            </p:nvSpPr>
            <p:spPr bwMode="auto">
              <a:xfrm>
                <a:off x="4888" y="3755"/>
                <a:ext cx="46" cy="6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defTabSz="449263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t-BR" altLang="pt-BR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4346" name="Rectangle 72"/>
            <p:cNvSpPr>
              <a:spLocks noChangeArrowheads="1"/>
            </p:cNvSpPr>
            <p:nvPr/>
          </p:nvSpPr>
          <p:spPr bwMode="auto">
            <a:xfrm>
              <a:off x="421" y="1110"/>
              <a:ext cx="76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Entrada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de Dados</a:t>
              </a:r>
            </a:p>
          </p:txBody>
        </p:sp>
        <p:sp>
          <p:nvSpPr>
            <p:cNvPr id="14347" name="Rectangle 73"/>
            <p:cNvSpPr>
              <a:spLocks noChangeArrowheads="1"/>
            </p:cNvSpPr>
            <p:nvPr/>
          </p:nvSpPr>
          <p:spPr bwMode="auto">
            <a:xfrm>
              <a:off x="4446" y="1024"/>
              <a:ext cx="986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Geração de 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Documentos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e Relatórios</a:t>
              </a:r>
            </a:p>
          </p:txBody>
        </p:sp>
        <p:sp>
          <p:nvSpPr>
            <p:cNvPr id="14348" name="Rectangle 74"/>
            <p:cNvSpPr>
              <a:spLocks noChangeArrowheads="1"/>
            </p:cNvSpPr>
            <p:nvPr/>
          </p:nvSpPr>
          <p:spPr bwMode="auto">
            <a:xfrm>
              <a:off x="4534" y="2785"/>
              <a:ext cx="810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Processa-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mento de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Consultas</a:t>
              </a:r>
            </a:p>
          </p:txBody>
        </p:sp>
        <p:sp>
          <p:nvSpPr>
            <p:cNvPr id="14349" name="Line 75"/>
            <p:cNvSpPr>
              <a:spLocks noChangeShapeType="1"/>
            </p:cNvSpPr>
            <p:nvPr/>
          </p:nvSpPr>
          <p:spPr bwMode="auto">
            <a:xfrm>
              <a:off x="1411" y="1367"/>
              <a:ext cx="6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0" name="Line 76"/>
            <p:cNvSpPr>
              <a:spLocks noChangeShapeType="1"/>
            </p:cNvSpPr>
            <p:nvPr/>
          </p:nvSpPr>
          <p:spPr bwMode="auto">
            <a:xfrm>
              <a:off x="3391" y="1367"/>
              <a:ext cx="6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1" name="Line 77"/>
            <p:cNvSpPr>
              <a:spLocks noChangeShapeType="1"/>
            </p:cNvSpPr>
            <p:nvPr/>
          </p:nvSpPr>
          <p:spPr bwMode="auto">
            <a:xfrm>
              <a:off x="2695" y="2279"/>
              <a:ext cx="0" cy="5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2" name="Line 78"/>
            <p:cNvSpPr>
              <a:spLocks noChangeShapeType="1"/>
            </p:cNvSpPr>
            <p:nvPr/>
          </p:nvSpPr>
          <p:spPr bwMode="auto">
            <a:xfrm>
              <a:off x="3427" y="2291"/>
              <a:ext cx="900" cy="2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3" name="Rectangle 79"/>
            <p:cNvSpPr>
              <a:spLocks noChangeArrowheads="1"/>
            </p:cNvSpPr>
            <p:nvPr/>
          </p:nvSpPr>
          <p:spPr bwMode="auto">
            <a:xfrm>
              <a:off x="749" y="588"/>
              <a:ext cx="2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354" name="Rectangle 80"/>
            <p:cNvSpPr>
              <a:spLocks noChangeArrowheads="1"/>
            </p:cNvSpPr>
            <p:nvPr/>
          </p:nvSpPr>
          <p:spPr bwMode="auto">
            <a:xfrm>
              <a:off x="2645" y="588"/>
              <a:ext cx="2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4355" name="Rectangle 81"/>
            <p:cNvSpPr>
              <a:spLocks noChangeArrowheads="1"/>
            </p:cNvSpPr>
            <p:nvPr/>
          </p:nvSpPr>
          <p:spPr bwMode="auto">
            <a:xfrm>
              <a:off x="1913" y="3189"/>
              <a:ext cx="2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4356" name="Rectangle 82"/>
            <p:cNvSpPr>
              <a:spLocks noChangeArrowheads="1"/>
            </p:cNvSpPr>
            <p:nvPr/>
          </p:nvSpPr>
          <p:spPr bwMode="auto">
            <a:xfrm>
              <a:off x="4838" y="588"/>
              <a:ext cx="2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4357" name="Rectangle 83"/>
            <p:cNvSpPr>
              <a:spLocks noChangeArrowheads="1"/>
            </p:cNvSpPr>
            <p:nvPr/>
          </p:nvSpPr>
          <p:spPr bwMode="auto">
            <a:xfrm>
              <a:off x="4848" y="2256"/>
              <a:ext cx="2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defTabSz="91440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t-BR" altLang="pt-BR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4340" name="Espaço Reservado para Número de Slide 8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1F8664F-309F-42F7-8955-3AABCB66E69E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6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Processamento de Transações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39750" y="1628775"/>
            <a:ext cx="806450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547813" y="1628775"/>
            <a:ext cx="67691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200" b="1">
                <a:solidFill>
                  <a:schemeClr val="accent2"/>
                </a:solidFill>
                <a:latin typeface="Times New Roman" panose="02020603050405020304" pitchFamily="18" charset="0"/>
              </a:rPr>
              <a:t>EXEMPLOS DE SPT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1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Processamento de Pedidos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Controle de Estoque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Contas a Receber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Contas a Pagar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Folha de Pagamento</a:t>
            </a:r>
            <a:b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Controle de Ponto de Funcionários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Livro-razão</a:t>
            </a:r>
          </a:p>
        </p:txBody>
      </p:sp>
      <p:sp>
        <p:nvSpPr>
          <p:cNvPr id="1536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74F264E-05C4-4259-A77E-B2775B6FF843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7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Processamento de Transações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39750" y="1628775"/>
            <a:ext cx="806450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55650" y="1628775"/>
            <a:ext cx="7705725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CARACTERÍSTICAS DOS SPT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Entrada e alimentação de dados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Processamento e armazenamento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Geração de documentos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Grande quantidade de dados de entrada e de saída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Necessidade de processamento eficiente (on-line ou batch)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Alto grau de repetição no processamento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Computação simples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Grande necessidade de armazenamento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Necessidade de auditoria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Problemas relacionados com segurança</a:t>
            </a:r>
            <a:r>
              <a:rPr lang="pt-BR" altLang="pt-BR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638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1D171212-7B07-4E7A-A659-08F72779C4F9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8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085850" y="715963"/>
            <a:ext cx="7219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Processamento de Transações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9750" y="1628775"/>
            <a:ext cx="806450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8208962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ATIVIDADES DOS SPT</a:t>
            </a:r>
            <a:b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</a:br>
            <a:endParaRPr lang="pt-BR" altLang="pt-BR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Coleta de dados</a:t>
            </a:r>
            <a:r>
              <a:rPr lang="pt-BR" altLang="pt-BR">
                <a:solidFill>
                  <a:schemeClr val="accent2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pode ser manual ou automatizada, consiste na entrada dos dados</a:t>
            </a:r>
            <a:endParaRPr lang="pt-BR" altLang="pt-BR" u="sng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Edição de dados: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validação e integridade</a:t>
            </a:r>
            <a:endParaRPr lang="pt-BR" altLang="pt-BR" u="sng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Correção de dados: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erros diversos</a:t>
            </a:r>
            <a:endParaRPr lang="pt-BR" altLang="pt-BR" u="sng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Manipulação dos dados: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cálculos, classificação, disposição... </a:t>
            </a:r>
            <a:endParaRPr lang="pt-BR" altLang="pt-BR" u="sng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Armazenamento: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guarda dos dados em um ou mais bancos de dados</a:t>
            </a:r>
            <a:endParaRPr lang="pt-BR" altLang="pt-BR" u="sng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u="sng">
                <a:solidFill>
                  <a:schemeClr val="accent2"/>
                </a:solidFill>
                <a:latin typeface="Times New Roman" panose="02020603050405020304" pitchFamily="18" charset="0"/>
              </a:rPr>
              <a:t>Produção de documentos: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podem ser impressos ou exibidos na tela do computador</a:t>
            </a:r>
          </a:p>
        </p:txBody>
      </p:sp>
      <p:sp>
        <p:nvSpPr>
          <p:cNvPr id="1741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3722A249-FD32-4942-9A3B-9C068D8D35D9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9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18435" name="Text Box 11"/>
          <p:cNvSpPr txBox="1">
            <a:spLocks noChangeArrowheads="1"/>
          </p:cNvSpPr>
          <p:nvPr/>
        </p:nvSpPr>
        <p:spPr bwMode="auto">
          <a:xfrm>
            <a:off x="539750" y="1628775"/>
            <a:ext cx="8351838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Conjunto integrado de pessoas, procedimentos, banco de dados e dispositivos que suprem os gerentes e os tomadores de decisão com informações para ajudá-los a alcançar as metas da organização, gerando relatórios diversos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b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Ele gera produtos de informação que apóiam muitas das necessidades cotidianas de tomada de decisão de gerentes de empresas.</a:t>
            </a:r>
            <a:b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accent2"/>
                </a:solidFill>
                <a:latin typeface="Times New Roman" panose="02020603050405020304" pitchFamily="18" charset="0"/>
              </a:rPr>
              <a:t>Relatórios, telas e respostas produzidas por esses SI fornecem informações que os gerentes especificaram de antemão para o adequado atendimento de suas necessidades de informação.</a:t>
            </a:r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5A548C23-3E61-4897-85F8-D31E89EE8E3D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10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611188" y="1341438"/>
            <a:ext cx="7705725" cy="466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3200" b="1">
                <a:solidFill>
                  <a:srgbClr val="CC3300"/>
                </a:solidFill>
                <a:latin typeface="Times New Roman" panose="02020603050405020304" pitchFamily="18" charset="0"/>
              </a:rPr>
              <a:t>Características de um SIG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1800" b="1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 Geram relatórios com formatos fixos e padronizados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 Produzem relatórios impressos e em tela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 Usam dados internos armazenados em computador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 Permitem que usuários finais façam seus próprios relatórios personalizados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</a:pPr>
            <a:r>
              <a:rPr lang="pt-BR" altLang="pt-BR" sz="3200">
                <a:solidFill>
                  <a:schemeClr val="tx1"/>
                </a:solidFill>
                <a:latin typeface="Times New Roman" panose="02020603050405020304" pitchFamily="18" charset="0"/>
              </a:rPr>
              <a:t> Requerem pedidos formais dos usuários</a:t>
            </a:r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4380DC39-8885-479C-9708-55E7BE7B5125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11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569325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rgbClr val="CC3300"/>
                </a:solidFill>
                <a:latin typeface="Times New Roman" panose="02020603050405020304" pitchFamily="18" charset="0"/>
              </a:rPr>
              <a:t>Benefícios do SIG para as empresas</a:t>
            </a: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endParaRPr lang="pt-BR" altLang="pt-BR" sz="1800" b="1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1. Redução de custos nas operações.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2. Melhoria no acesso às informações com relatórios precisos e rápidos, com menor esforço.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3. Melhoria na produtividade e nos serviços realizados e oferecidos.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4. Melhoria na tomada de decisões, com fornecimento de informações mais rápidas e precisas.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5. Estímulo de maior interação entre os tomadores de decisão.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6. Fornecimento de melhores projeções dos efeitos das decisões.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7. Melhoria na estrutura organizacional, para facilitar o fluxo de informações.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8. Redução do grau de centralização de decisões na empresa e,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9.Melhoria na adaptação da empresa para enfrentar os acontecimentos não previstos</a:t>
            </a:r>
          </a:p>
        </p:txBody>
      </p:sp>
      <p:sp>
        <p:nvSpPr>
          <p:cNvPr id="20484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D130200B-882B-404B-8349-B60B095549B9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12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3850" y="1484313"/>
            <a:ext cx="882015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rgbClr val="CC3300"/>
                </a:solidFill>
                <a:latin typeface="Times New Roman" panose="02020603050405020304" pitchFamily="18" charset="0"/>
              </a:rPr>
              <a:t>MODELO OU ESBOÇO DE SIG</a:t>
            </a:r>
            <a:r>
              <a:rPr lang="pt-BR" altLang="pt-BR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endParaRPr lang="pt-BR" altLang="pt-BR" sz="1800" b="1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tx1"/>
                </a:solidFill>
                <a:latin typeface="Times New Roman" panose="02020603050405020304" pitchFamily="18" charset="0"/>
              </a:rPr>
              <a:t>Entradas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: internas e externas</a:t>
            </a:r>
            <a:endParaRPr lang="pt-BR" altLang="pt-BR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tx1"/>
                </a:solidFill>
                <a:latin typeface="Times New Roman" panose="02020603050405020304" pitchFamily="18" charset="0"/>
              </a:rPr>
              <a:t>Internas: 	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Sistemas de Processamento de Transações (SPT)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Outras áreas específicas da empresa, tais como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- Planejamento Estratégico</a:t>
            </a:r>
            <a:b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- Política Organizacional</a:t>
            </a:r>
            <a:b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- Plano de Metas, etc</a:t>
            </a:r>
            <a:endParaRPr lang="pt-BR" altLang="pt-BR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tx1"/>
                </a:solidFill>
                <a:latin typeface="Times New Roman" panose="02020603050405020304" pitchFamily="18" charset="0"/>
              </a:rPr>
              <a:t>Externas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:	clientes, fornecedores, concorrentes, mercado, governo, etc</a:t>
            </a:r>
            <a:endParaRPr lang="pt-BR" altLang="pt-BR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tx1"/>
                </a:solidFill>
                <a:latin typeface="Times New Roman" panose="02020603050405020304" pitchFamily="18" charset="0"/>
              </a:rPr>
              <a:t>Saídas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: 	relatórios diversos 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Agendados ou Periódicos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Demanda ou Solicitação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De Exceção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Drill Down</a:t>
            </a: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03BCEFFB-BB57-4996-B4E0-2D7ADBE64855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13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820150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rgbClr val="CC3300"/>
                </a:solidFill>
                <a:latin typeface="Times New Roman" panose="02020603050405020304" pitchFamily="18" charset="0"/>
              </a:rPr>
              <a:t>Exemplo de SIG Financeiro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accent2"/>
                </a:solidFill>
                <a:latin typeface="Times New Roman" panose="02020603050405020304" pitchFamily="18" charset="0"/>
              </a:rPr>
              <a:t>Entradas: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b="1">
                <a:solidFill>
                  <a:schemeClr val="accent1"/>
                </a:solidFill>
                <a:latin typeface="Times New Roman" panose="02020603050405020304" pitchFamily="18" charset="0"/>
              </a:rPr>
              <a:t>Internas: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	Planejamento Estratégico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      Política corporativa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   Plano de metas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</a:t>
            </a:r>
            <a:r>
              <a:rPr lang="pt-BR" altLang="pt-BR" b="1">
                <a:solidFill>
                  <a:schemeClr val="tx1"/>
                </a:solidFill>
                <a:latin typeface="Times New Roman" panose="02020603050405020304" pitchFamily="18" charset="0"/>
              </a:rPr>
              <a:t>SPT: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	Folha de pagamento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	Razão geral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	Contas a pagar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	Contas a receber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b="1">
                <a:solidFill>
                  <a:schemeClr val="accent1"/>
                </a:solidFill>
                <a:latin typeface="Times New Roman" panose="02020603050405020304" pitchFamily="18" charset="0"/>
              </a:rPr>
              <a:t>Externas:</a:t>
            </a: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Concorrência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      Índices de preço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      Indicadores econômicos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			      Leis tributárias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  Agências governamentais</a:t>
            </a: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7F4B816E-7676-4F5F-8A9C-B66C91AF357D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14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157288" y="444500"/>
            <a:ext cx="71723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Gerenciais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71550" y="1628775"/>
            <a:ext cx="7272338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 b="1">
                <a:solidFill>
                  <a:srgbClr val="CC3300"/>
                </a:solidFill>
                <a:latin typeface="Times New Roman" panose="02020603050405020304" pitchFamily="18" charset="0"/>
              </a:rPr>
              <a:t>Continuação do Exemplo de SIG Financeiro</a:t>
            </a:r>
            <a:br>
              <a:rPr lang="pt-BR" altLang="pt-BR" sz="2800" b="1">
                <a:solidFill>
                  <a:srgbClr val="CC3300"/>
                </a:solidFill>
                <a:latin typeface="Times New Roman" panose="02020603050405020304" pitchFamily="18" charset="0"/>
              </a:rPr>
            </a:br>
            <a:endParaRPr lang="pt-BR" altLang="pt-BR" sz="2800" b="1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Saídas:</a:t>
            </a:r>
            <a:r>
              <a:rPr lang="pt-BR" altLang="pt-BR" sz="2800" b="1">
                <a:solidFill>
                  <a:schemeClr val="tx1"/>
                </a:solidFill>
                <a:latin typeface="Times New Roman" panose="02020603050405020304" pitchFamily="18" charset="0"/>
              </a:rPr>
              <a:t> 	Relatórios diversos, tais como: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 b="1">
                <a:solidFill>
                  <a:schemeClr val="tx1"/>
                </a:solidFill>
                <a:latin typeface="Times New Roman" panose="02020603050405020304" pitchFamily="18" charset="0"/>
              </a:rPr>
              <a:t>		      </a:t>
            </a: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Custo da folha de pagamento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		      Investimento em estoque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		      Pagamento a fornecedores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               Valores devidos pelos clientes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               Custos e lucros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               Administração de fundos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		      Etc...</a:t>
            </a: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9711A822-7176-46BF-9CD1-256CC0DCED97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15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971550" y="715963"/>
            <a:ext cx="73342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Relatórios Gerenciais do Sistema de Informação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203450" y="1817688"/>
            <a:ext cx="3502025" cy="685800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Relatórios Periódicos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 Programados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371850" y="2925763"/>
            <a:ext cx="3457575" cy="762000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Relatórios de Exceção</a:t>
            </a:r>
            <a:endParaRPr lang="en-US" altLang="pt-BR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465638" y="4311650"/>
            <a:ext cx="3435350" cy="692150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Informes e Respostas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por Solicitação</a:t>
            </a:r>
            <a:endParaRPr lang="en-US" altLang="pt-BR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776913" y="5487988"/>
            <a:ext cx="3143250" cy="693737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Relatórios Drill Down</a:t>
            </a:r>
            <a:endParaRPr lang="pt-BR" altLang="pt-BR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685800" y="1511300"/>
            <a:ext cx="4492625" cy="4889500"/>
          </a:xfrm>
          <a:prstGeom prst="rtTriangle">
            <a:avLst/>
          </a:prstGeom>
          <a:gradFill rotWithShape="0">
            <a:gsLst>
              <a:gs pos="0">
                <a:srgbClr val="FCD69A"/>
              </a:gs>
              <a:gs pos="100000">
                <a:srgbClr val="FCD18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Principais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Relatórios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Gerenciais do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Sistema de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Informação</a:t>
            </a:r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1300163" y="1955800"/>
            <a:ext cx="860425" cy="347663"/>
          </a:xfrm>
          <a:prstGeom prst="rightArrow">
            <a:avLst>
              <a:gd name="adj1" fmla="val 50000"/>
              <a:gd name="adj2" fmla="val 90872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2466975" y="3063875"/>
            <a:ext cx="860425" cy="347663"/>
          </a:xfrm>
          <a:prstGeom prst="rightArrow">
            <a:avLst>
              <a:gd name="adj1" fmla="val 50000"/>
              <a:gd name="adj2" fmla="val 90872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3560763" y="4449763"/>
            <a:ext cx="860425" cy="347662"/>
          </a:xfrm>
          <a:prstGeom prst="rightArrow">
            <a:avLst>
              <a:gd name="adj1" fmla="val 50000"/>
              <a:gd name="adj2" fmla="val 90872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4875213" y="5627688"/>
            <a:ext cx="858837" cy="347662"/>
          </a:xfrm>
          <a:prstGeom prst="rightArrow">
            <a:avLst>
              <a:gd name="adj1" fmla="val 50000"/>
              <a:gd name="adj2" fmla="val 90704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8" name="Espaço Reservado para Número de Slide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D07C709A-160F-4CB1-9C8E-0095A2F25F56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16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1085850" y="715963"/>
            <a:ext cx="7219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ts val="1375"/>
              </a:spcBef>
              <a:buClr>
                <a:srgbClr val="006699"/>
              </a:buClr>
              <a:buSzPct val="100000"/>
              <a:buFont typeface="Tahoma" panose="020B0604030504040204" pitchFamily="34" charset="0"/>
              <a:buNone/>
            </a:pPr>
            <a:r>
              <a:rPr lang="en-GB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Informação Financeira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3352800" y="2095500"/>
            <a:ext cx="2057400" cy="12192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Sistemas de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Informação  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</a:rPr>
              <a:t>Financeira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800600" y="3848100"/>
            <a:ext cx="1752600" cy="1066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6934200" y="3924300"/>
            <a:ext cx="1752600" cy="1066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Planejamento 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Financeiro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381000" y="3848100"/>
            <a:ext cx="1693863" cy="1066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Administração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de Caixa</a:t>
            </a:r>
          </a:p>
        </p:txBody>
      </p:sp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2590800" y="3848100"/>
            <a:ext cx="1693863" cy="1066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Administração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de</a:t>
            </a:r>
          </a:p>
          <a:p>
            <a:pPr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Investimentos</a:t>
            </a:r>
          </a:p>
        </p:txBody>
      </p:sp>
      <p:cxnSp>
        <p:nvCxnSpPr>
          <p:cNvPr id="25608" name="AutoShape 7"/>
          <p:cNvCxnSpPr>
            <a:cxnSpLocks noChangeShapeType="1"/>
            <a:stCxn id="25606" idx="0"/>
            <a:endCxn id="25605" idx="0"/>
          </p:cNvCxnSpPr>
          <p:nvPr/>
        </p:nvCxnSpPr>
        <p:spPr bwMode="auto">
          <a:xfrm>
            <a:off x="1228725" y="3848100"/>
            <a:ext cx="6583363" cy="762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4878388" y="4152900"/>
            <a:ext cx="151288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Orçamentos</a:t>
            </a:r>
          </a:p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pt-BR" sz="1800" b="1">
                <a:solidFill>
                  <a:srgbClr val="000000"/>
                </a:solidFill>
                <a:latin typeface="Arial" panose="020B0604020202020204" pitchFamily="34" charset="0"/>
              </a:rPr>
              <a:t>de Capital</a:t>
            </a:r>
          </a:p>
        </p:txBody>
      </p:sp>
      <p:sp>
        <p:nvSpPr>
          <p:cNvPr id="25610" name="Line 9"/>
          <p:cNvSpPr>
            <a:spLocks noChangeShapeType="1"/>
          </p:cNvSpPr>
          <p:nvPr/>
        </p:nvSpPr>
        <p:spPr bwMode="auto">
          <a:xfrm>
            <a:off x="5715000" y="3619500"/>
            <a:ext cx="1588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11" name="Line 10"/>
          <p:cNvSpPr>
            <a:spLocks noChangeShapeType="1"/>
          </p:cNvSpPr>
          <p:nvPr/>
        </p:nvSpPr>
        <p:spPr bwMode="auto">
          <a:xfrm>
            <a:off x="3505200" y="3619500"/>
            <a:ext cx="1588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12" name="Line 11"/>
          <p:cNvSpPr>
            <a:spLocks noChangeShapeType="1"/>
          </p:cNvSpPr>
          <p:nvPr/>
        </p:nvSpPr>
        <p:spPr bwMode="auto">
          <a:xfrm>
            <a:off x="4343400" y="3314700"/>
            <a:ext cx="1588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13" name="Espaço Reservado para Número de Slide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D3D82CC5-32E1-43B5-A8A7-DEEFCBBC2C7F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17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900"/>
            <a:ext cx="8229600" cy="909638"/>
          </a:xfrm>
          <a:noFill/>
        </p:spPr>
        <p:txBody>
          <a:bodyPr/>
          <a:lstStyle/>
          <a:p>
            <a:r>
              <a:rPr lang="pt-BR" altLang="pt-BR" smtClean="0"/>
              <a:t>Definição de SAD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4688"/>
            <a:ext cx="8447088" cy="3825875"/>
          </a:xfrm>
        </p:spPr>
        <p:txBody>
          <a:bodyPr/>
          <a:lstStyle/>
          <a:p>
            <a:r>
              <a:rPr lang="pt-BR" altLang="pt-BR" smtClean="0"/>
              <a:t>Conceitualmente podemos definir</a:t>
            </a:r>
            <a:br>
              <a:rPr lang="pt-BR" altLang="pt-BR" smtClean="0"/>
            </a:br>
            <a:r>
              <a:rPr lang="pt-BR" altLang="pt-BR" smtClean="0"/>
              <a:t>Sistemas de Apoio à Decisão (SAD) ou </a:t>
            </a:r>
            <a:br>
              <a:rPr lang="pt-BR" altLang="pt-BR" smtClean="0"/>
            </a:br>
            <a:r>
              <a:rPr lang="pt-BR" altLang="pt-BR" smtClean="0"/>
              <a:t>SSD (Sistemas de Suporte a Decisão) como:</a:t>
            </a:r>
          </a:p>
          <a:p>
            <a:r>
              <a:rPr lang="pt-BR" altLang="pt-BR" smtClean="0"/>
              <a:t>aplicações responsáveis pela captura e elaboração das informações dentro de uma base de dados, que sejam pertinentes no processo de tomada de decisões.</a:t>
            </a:r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6BD09A59-E945-41FC-97B6-3A1CFD269D90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18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9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4000" smtClean="0"/>
              <a:t>A necessidade dos SAD surgiu em decorrência de diversos fatores: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39713" y="1944688"/>
            <a:ext cx="8447087" cy="4525962"/>
          </a:xfrm>
        </p:spPr>
        <p:txBody>
          <a:bodyPr rtlCol="0">
            <a:normAutofit fontScale="925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Competição cada vez maior entre as organizações;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Necessidade de informações rápidas para auxiliar no processo de tomada de decisão;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Disponibilidade de tecnologias de hardware e software para armazenar e buscar rapidamente as informações;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Possibilidade de armazenar o conhecimento e as experiências de especialistas em bases de conhecimentos;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Necessidade de a informática apoiar o processo de planejamento estratégico empresarial. </a:t>
            </a:r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AEC49DEE-3ACB-477B-84EF-9D7C44F90E92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19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228850" y="715963"/>
            <a:ext cx="60769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Aplicação de Suporte às Decisões</a:t>
            </a:r>
          </a:p>
        </p:txBody>
      </p:sp>
      <p:sp>
        <p:nvSpPr>
          <p:cNvPr id="62467" name="Oval 3"/>
          <p:cNvSpPr>
            <a:spLocks noChangeArrowheads="1"/>
          </p:cNvSpPr>
          <p:nvPr/>
        </p:nvSpPr>
        <p:spPr bwMode="auto">
          <a:xfrm>
            <a:off x="990600" y="2466975"/>
            <a:ext cx="6781800" cy="3124200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pt-BR">
              <a:ea typeface="+mn-ea"/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1143000" y="1933575"/>
            <a:ext cx="6705600" cy="3352800"/>
          </a:xfrm>
          <a:prstGeom prst="ellipse">
            <a:avLst/>
          </a:prstGeom>
          <a:gradFill rotWithShape="0">
            <a:gsLst>
              <a:gs pos="0">
                <a:srgbClr val="FFCC66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447800" y="3152775"/>
            <a:ext cx="19002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Administração do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Relacionamento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com o Cliente</a:t>
            </a:r>
            <a:endParaRPr lang="pt-BR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638800" y="3338513"/>
            <a:ext cx="2047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Simulação: Análise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do tipo What if</a:t>
            </a: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057400" y="2390775"/>
            <a:ext cx="24082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Administração da 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cadeia de Suprimentos</a:t>
            </a:r>
            <a:endParaRPr lang="en-US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657600" y="4024313"/>
            <a:ext cx="25542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Administração do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conhecimento/ Inovação</a:t>
            </a: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648200" y="2162175"/>
            <a:ext cx="16970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Monitoração do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Desempenho 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600" b="1">
                <a:solidFill>
                  <a:schemeClr val="bg1"/>
                </a:solidFill>
                <a:latin typeface="Arial" panose="020B0604020202020204" pitchFamily="34" charset="0"/>
              </a:rPr>
              <a:t>Empresarial</a:t>
            </a: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3505200" y="3076575"/>
            <a:ext cx="1828800" cy="6858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3429000" y="3228975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1200" b="1">
                <a:solidFill>
                  <a:schemeClr val="bg1"/>
                </a:solidFill>
                <a:latin typeface="Arial" panose="020B0604020202020204" pitchFamily="34" charset="0"/>
              </a:rPr>
              <a:t>Funcionário /Gerente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1200" b="1">
                <a:solidFill>
                  <a:schemeClr val="bg1"/>
                </a:solidFill>
                <a:latin typeface="Arial" panose="020B0604020202020204" pitchFamily="34" charset="0"/>
              </a:rPr>
              <a:t>Cliente / Parceiro</a:t>
            </a:r>
            <a:endParaRPr lang="en-US" altLang="pt-BR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3048000" y="521017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CA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 flipH="1">
            <a:off x="4419600" y="1933575"/>
            <a:ext cx="76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H="1">
            <a:off x="2133600" y="3686175"/>
            <a:ext cx="1752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5029200" y="3686175"/>
            <a:ext cx="2286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V="1">
            <a:off x="5181600" y="2847975"/>
            <a:ext cx="2362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H="1" flipV="1">
            <a:off x="1447800" y="2847975"/>
            <a:ext cx="2286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4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F45C597-6059-4A85-818E-450E732ABD2C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20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900"/>
            <a:ext cx="8229600" cy="909638"/>
          </a:xfrm>
          <a:noFill/>
        </p:spPr>
        <p:txBody>
          <a:bodyPr/>
          <a:lstStyle/>
          <a:p>
            <a:r>
              <a:rPr lang="pt-BR" altLang="pt-BR" smtClean="0">
                <a:solidFill>
                  <a:srgbClr val="FF3300"/>
                </a:solidFill>
              </a:rPr>
              <a:t>Nível Estratégico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55588" y="1379538"/>
            <a:ext cx="8648700" cy="51562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São aquelas que determinam os objetivos da organização como um todo. As decisões tomadas nesse âmbito determinarão como a empresa se relacionará com o ambiente. Tarefa exclusiva da alta gerência.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Ex: Fabricar biscoitos</a:t>
            </a:r>
            <a:endParaRPr lang="pt-BR" altLang="pt-BR" sz="28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b="1" smtClean="0">
                <a:solidFill>
                  <a:srgbClr val="006699"/>
                </a:solidFill>
              </a:rPr>
              <a:t>Decisões Não Estruturadas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envolvem situações de decisão onde não é possível especificar de antemão a maioria dos procedimentos de decisão a serem seguidos.</a:t>
            </a:r>
            <a:endParaRPr lang="pt-BR" altLang="pt-BR" sz="28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b="1" smtClean="0">
                <a:solidFill>
                  <a:srgbClr val="006699"/>
                </a:solidFill>
              </a:rPr>
              <a:t>Tomadores de Decisão Estratégica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exigem relatórios mais resumidos, especiais e não programados, previsões e inteligência externa para apoiar suas responsabilidades de planejamento não estruturado e de políticas.</a:t>
            </a: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7BABA44A-E0E7-47B1-8999-16960424680F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21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900"/>
            <a:ext cx="8229600" cy="909638"/>
          </a:xfrm>
          <a:noFill/>
        </p:spPr>
        <p:txBody>
          <a:bodyPr/>
          <a:lstStyle/>
          <a:p>
            <a:r>
              <a:rPr lang="pt-BR" altLang="pt-BR" smtClean="0">
                <a:solidFill>
                  <a:srgbClr val="FF3300"/>
                </a:solidFill>
              </a:rPr>
              <a:t>Nível Tático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55588" y="1379538"/>
            <a:ext cx="8648700" cy="5156200"/>
          </a:xfrm>
        </p:spPr>
        <p:txBody>
          <a:bodyPr rtlCol="0">
            <a:normAutofit fontScale="925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São as decisões tomadas em um nível abaixo das estratégicas. Tomadas pela gerência intermediária, como gerentes de divisão ou departamento.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Mais específicas e concretas do que as decisões estratégicas e mais voltadas para a ação. (sabores de biscoitos que serão fabricados)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b="1" smtClean="0">
                <a:solidFill>
                  <a:srgbClr val="006699"/>
                </a:solidFill>
              </a:rPr>
              <a:t>Decisões Semi-estruturadas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alguns procedimentos de decisões podem ser pré-especificados, mas não o suficiente para levar a uma decisão definitiva.</a:t>
            </a:r>
            <a:endParaRPr lang="pt-BR" altLang="pt-BR" sz="28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b="1" smtClean="0">
                <a:solidFill>
                  <a:srgbClr val="006699"/>
                </a:solidFill>
              </a:rPr>
              <a:t>Tomadores de Decisão Tática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exigem informações tanto em nível operacional como em nível estratégico para apoiar suas responsabilidades de tomada de decisões semi-estruturadas.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981326D-67AA-42EA-8C9E-55B9E2BBBF57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22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900"/>
            <a:ext cx="8229600" cy="909638"/>
          </a:xfrm>
          <a:noFill/>
        </p:spPr>
        <p:txBody>
          <a:bodyPr/>
          <a:lstStyle/>
          <a:p>
            <a:r>
              <a:rPr lang="pt-BR" altLang="pt-BR" smtClean="0">
                <a:solidFill>
                  <a:srgbClr val="FF3300"/>
                </a:solidFill>
              </a:rPr>
              <a:t>Nível Operacional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9538"/>
            <a:ext cx="8447088" cy="38258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São tomadas no nível mais baixo da empresa e se referem ao curso de operações diárias.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Ex.: estabelecer cronograma de produção e determinar nível de matéria-prima ideal. (meta de produzir 500 pacotes de biscoito por hora).</a:t>
            </a:r>
            <a:endParaRPr lang="pt-BR" sz="28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smtClean="0">
                <a:solidFill>
                  <a:srgbClr val="006699"/>
                </a:solidFill>
              </a:rPr>
              <a:t>Decisões Estruturadas</a:t>
            </a:r>
            <a:r>
              <a:rPr 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situações em que os procedimentos a serem seguidos quando é necessária uma decisão podem ser especificados de antemão.</a:t>
            </a:r>
            <a:endParaRPr lang="pt-BR" sz="28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smtClean="0">
                <a:solidFill>
                  <a:srgbClr val="006699"/>
                </a:solidFill>
              </a:rPr>
              <a:t>Tomadores de Decisão Operacional</a:t>
            </a:r>
            <a:r>
              <a:rPr 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exigem relatórios internos mais pré-especificados enfatizando comparações detalhadas de dados históricos e atuais que apóiem suas responsabilidades mais estruturadas em operações diárias. </a:t>
            </a: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30AF867-79F8-48D4-9ACE-4A520453FDC9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23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971550" y="715963"/>
            <a:ext cx="73342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Sistemas de Apoio às Decisões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962150" y="1566863"/>
            <a:ext cx="3295650" cy="682625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Análise do tipo </a:t>
            </a:r>
            <a:r>
              <a:rPr lang="pt-BR" altLang="pt-BR" b="1" i="1">
                <a:solidFill>
                  <a:srgbClr val="000000"/>
                </a:solidFill>
                <a:latin typeface="Arial" panose="020B0604020202020204" pitchFamily="34" charset="0"/>
              </a:rPr>
              <a:t>e-se</a:t>
            </a:r>
            <a:endParaRPr lang="en-US" altLang="pt-BR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119438" y="2747963"/>
            <a:ext cx="3767137" cy="758825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Análise de Sensibilidade</a:t>
            </a:r>
            <a:endParaRPr lang="en-US" altLang="pt-BR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268788" y="4216400"/>
            <a:ext cx="4227512" cy="688975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Análise de Busca de Metas</a:t>
            </a:r>
            <a:endParaRPr lang="pt-BR" altLang="pt-BR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5348288" y="5467350"/>
            <a:ext cx="3438525" cy="688975"/>
          </a:xfrm>
          <a:prstGeom prst="rect">
            <a:avLst/>
          </a:prstGeom>
          <a:gradFill rotWithShape="0">
            <a:gsLst>
              <a:gs pos="0">
                <a:srgbClr val="D8A9FF"/>
              </a:gs>
              <a:gs pos="100000">
                <a:srgbClr val="D49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Análise de Otimização</a:t>
            </a:r>
            <a:endParaRPr lang="en-US" altLang="pt-BR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500063" y="1520825"/>
            <a:ext cx="4287837" cy="4868863"/>
          </a:xfrm>
          <a:prstGeom prst="rtTriangle">
            <a:avLst/>
          </a:prstGeom>
          <a:gradFill rotWithShape="0">
            <a:gsLst>
              <a:gs pos="0">
                <a:srgbClr val="FCD69A"/>
              </a:gs>
              <a:gs pos="100000">
                <a:srgbClr val="FCD18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Modelos</a:t>
            </a:r>
          </a:p>
          <a:p>
            <a:pPr>
              <a:lnSpc>
                <a:spcPct val="90000"/>
              </a:lnSpc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Analíticos</a:t>
            </a:r>
          </a:p>
          <a:p>
            <a:pPr>
              <a:lnSpc>
                <a:spcPct val="90000"/>
              </a:lnSpc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de Sistemas  </a:t>
            </a:r>
          </a:p>
          <a:p>
            <a:pPr>
              <a:lnSpc>
                <a:spcPct val="90000"/>
              </a:lnSpc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de Apoio às</a:t>
            </a:r>
          </a:p>
          <a:p>
            <a:pPr>
              <a:lnSpc>
                <a:spcPct val="90000"/>
              </a:lnSpc>
            </a:pPr>
            <a:r>
              <a:rPr lang="pt-BR" altLang="pt-BR" sz="2800" b="1">
                <a:solidFill>
                  <a:srgbClr val="000000"/>
                </a:solidFill>
                <a:latin typeface="Arial" panose="020B0604020202020204" pitchFamily="34" charset="0"/>
              </a:rPr>
              <a:t>Decisões</a:t>
            </a:r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900113" y="1690688"/>
            <a:ext cx="820737" cy="346075"/>
          </a:xfrm>
          <a:prstGeom prst="rightArrow">
            <a:avLst>
              <a:gd name="adj1" fmla="val 50000"/>
              <a:gd name="adj2" fmla="val 87078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1933575" y="2868613"/>
            <a:ext cx="820738" cy="346075"/>
          </a:xfrm>
          <a:prstGeom prst="rightArrow">
            <a:avLst>
              <a:gd name="adj1" fmla="val 50000"/>
              <a:gd name="adj2" fmla="val 87078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>
            <a:off x="3233738" y="4340225"/>
            <a:ext cx="820737" cy="346075"/>
          </a:xfrm>
          <a:prstGeom prst="rightArrow">
            <a:avLst>
              <a:gd name="adj1" fmla="val 50000"/>
              <a:gd name="adj2" fmla="val 87078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03" name="AutoShape 11"/>
          <p:cNvSpPr>
            <a:spLocks noChangeArrowheads="1"/>
          </p:cNvSpPr>
          <p:nvPr/>
        </p:nvSpPr>
        <p:spPr bwMode="auto">
          <a:xfrm>
            <a:off x="4332288" y="5564188"/>
            <a:ext cx="649287" cy="373062"/>
          </a:xfrm>
          <a:prstGeom prst="rightArrow">
            <a:avLst>
              <a:gd name="adj1" fmla="val 50000"/>
              <a:gd name="adj2" fmla="val 63904"/>
            </a:avLst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04" name="Espaço Reservado para Número de Slide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CA306CE6-4E2F-4C03-875D-1E2E759F48D5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24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/>
              <a:t>Modelo de Análise Analítica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pt-BR" altLang="pt-BR" b="1" smtClean="0">
                <a:solidFill>
                  <a:srgbClr val="FF3300"/>
                </a:solidFill>
              </a:rPr>
              <a:t>E Se – What If</a:t>
            </a:r>
          </a:p>
          <a:p>
            <a:r>
              <a:rPr lang="pt-BR" altLang="pt-BR" sz="2800" smtClean="0">
                <a:solidFill>
                  <a:srgbClr val="009999"/>
                </a:solidFill>
              </a:rPr>
              <a:t>Atividades: </a:t>
            </a:r>
          </a:p>
          <a:p>
            <a:pPr>
              <a:buFontTx/>
              <a:buNone/>
            </a:pPr>
            <a:r>
              <a:rPr lang="pt-BR" altLang="pt-BR" smtClean="0"/>
              <a:t>Observar como as mudanças de variáveis selecionadas afetam outras variáveis.</a:t>
            </a:r>
          </a:p>
          <a:p>
            <a:r>
              <a:rPr lang="pt-BR" altLang="pt-BR" sz="2800" smtClean="0">
                <a:solidFill>
                  <a:srgbClr val="009999"/>
                </a:solidFill>
              </a:rPr>
              <a:t>Exemplo:</a:t>
            </a:r>
          </a:p>
          <a:p>
            <a:pPr>
              <a:buFontTx/>
              <a:buNone/>
            </a:pPr>
            <a:r>
              <a:rPr lang="pt-BR" altLang="pt-BR" smtClean="0"/>
              <a:t>Se houver uma redução de 10% no volume de resíduos dispostos no aterro sanitário? O que acontecerá com a vida útil? </a:t>
            </a:r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515AA26E-61B1-461A-9A6A-CDECA4064E3F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25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/>
              <a:t>Modelo de Análise Analítica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pt-BR" altLang="pt-BR" b="1" smtClean="0">
                <a:solidFill>
                  <a:srgbClr val="FF3300"/>
                </a:solidFill>
              </a:rPr>
              <a:t>Sensibilidade</a:t>
            </a:r>
          </a:p>
          <a:p>
            <a:r>
              <a:rPr lang="pt-BR" altLang="pt-BR" sz="2800" smtClean="0">
                <a:solidFill>
                  <a:srgbClr val="009999"/>
                </a:solidFill>
              </a:rPr>
              <a:t>Atividades:</a:t>
            </a:r>
            <a:r>
              <a:rPr lang="pt-BR" altLang="pt-BR" smtClean="0"/>
              <a:t> </a:t>
            </a:r>
          </a:p>
          <a:p>
            <a:pPr>
              <a:buFontTx/>
              <a:buNone/>
            </a:pPr>
            <a:r>
              <a:rPr lang="pt-BR" altLang="pt-BR" smtClean="0"/>
              <a:t>Observar como mudanças repetidas em uma única variável afetam outras variáveis. </a:t>
            </a:r>
          </a:p>
          <a:p>
            <a:r>
              <a:rPr lang="pt-BR" altLang="pt-BR" sz="2800" smtClean="0">
                <a:solidFill>
                  <a:srgbClr val="009999"/>
                </a:solidFill>
              </a:rPr>
              <a:t>Exemplo:</a:t>
            </a:r>
          </a:p>
          <a:p>
            <a:pPr>
              <a:buFontTx/>
              <a:buNone/>
            </a:pPr>
            <a:r>
              <a:rPr lang="pt-BR" altLang="pt-BR" smtClean="0"/>
              <a:t>Supor um aumento de 10% ao mês no volume de plásticos repetidas vezes para analisar a demanda para um mercado futuro. </a:t>
            </a:r>
          </a:p>
        </p:txBody>
      </p:sp>
      <p:sp>
        <p:nvSpPr>
          <p:cNvPr id="35844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5BD630BD-E330-448D-B27E-FBF23E9BBA10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26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/>
              <a:t>Modelo de Análise Analítica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pt-BR" altLang="pt-BR" b="1" smtClean="0">
                <a:solidFill>
                  <a:srgbClr val="FF3300"/>
                </a:solidFill>
              </a:rPr>
              <a:t>Busca de Metas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rgbClr val="009999"/>
                </a:solidFill>
              </a:rPr>
              <a:t>Atividades: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Fazer repetidas mudanças em variáveis selecionadas até que uma variável escolhida alcance um valor alvo. 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rgbClr val="009999"/>
                </a:solidFill>
              </a:rPr>
              <a:t>Exemplo: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Qual deve ser a taxa de desvio que a coleta seletiva deve proporcionar para que a vida útil do aterro sanitário seja incrementada mais 5 anos? </a:t>
            </a:r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95818C3A-021F-43A3-996C-343326A76CCF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27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/>
              <a:t>Modelo de Análise Analítica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pt-BR" altLang="pt-BR" b="1" smtClean="0">
                <a:solidFill>
                  <a:srgbClr val="FF3300"/>
                </a:solidFill>
              </a:rPr>
              <a:t>Otimização</a:t>
            </a:r>
          </a:p>
          <a:p>
            <a:pPr>
              <a:lnSpc>
                <a:spcPct val="90000"/>
              </a:lnSpc>
            </a:pPr>
            <a:r>
              <a:rPr lang="pt-BR" altLang="pt-BR" sz="2800" smtClean="0">
                <a:solidFill>
                  <a:srgbClr val="009999"/>
                </a:solidFill>
              </a:rPr>
              <a:t>Atividades:</a:t>
            </a:r>
            <a:r>
              <a:rPr lang="pt-BR" altLang="pt-BR" sz="280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t-BR" altLang="pt-BR" sz="2800" smtClean="0"/>
              <a:t>Encontrar um valor ótimo para variáveis selecionadas, dadas certas restrições.   </a:t>
            </a:r>
          </a:p>
          <a:p>
            <a:r>
              <a:rPr lang="pt-BR" altLang="pt-BR" sz="2800" smtClean="0">
                <a:solidFill>
                  <a:srgbClr val="009999"/>
                </a:solidFill>
              </a:rPr>
              <a:t>Exemplo: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t-BR" altLang="pt-BR" sz="2800" smtClean="0"/>
              <a:t>Descobrir qual a quantidade de resíduos sólidos recicláveis que a coleta seletiva deve conseguir para garantir uma remuneração média de R$ 400,00 aos cooperados, considerando os preços de vendas atuais dos resíduos. </a:t>
            </a:r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B6E24F2A-631E-4BF7-9198-3B98C278B30D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28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>
                <a:solidFill>
                  <a:srgbClr val="006699"/>
                </a:solidFill>
              </a:rPr>
              <a:t>Etapas no Processo de Decisão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772400" cy="4525963"/>
          </a:xfrm>
        </p:spPr>
        <p:txBody>
          <a:bodyPr/>
          <a:lstStyle/>
          <a:p>
            <a:r>
              <a:rPr lang="pt-BR" altLang="pt-BR" smtClean="0"/>
              <a:t>Análise situacional</a:t>
            </a:r>
          </a:p>
          <a:p>
            <a:r>
              <a:rPr lang="pt-BR" altLang="pt-BR" smtClean="0"/>
              <a:t>Estabelecimento de padrões de desempenho</a:t>
            </a:r>
          </a:p>
          <a:p>
            <a:r>
              <a:rPr lang="pt-BR" altLang="pt-BR" smtClean="0"/>
              <a:t>Geração de alternativas</a:t>
            </a:r>
          </a:p>
          <a:p>
            <a:r>
              <a:rPr lang="pt-BR" altLang="pt-BR" smtClean="0"/>
              <a:t>Avaliação das conseqüências</a:t>
            </a:r>
          </a:p>
          <a:p>
            <a:r>
              <a:rPr lang="pt-BR" altLang="pt-BR" smtClean="0"/>
              <a:t>Teste piloto e implementação</a:t>
            </a:r>
          </a:p>
          <a:p>
            <a:r>
              <a:rPr lang="pt-BR" altLang="pt-BR" smtClean="0"/>
              <a:t>Avaliação e feedback.</a:t>
            </a:r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40412D6-8786-4CF6-9CDD-8149EBB5E1F2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29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mtClean="0">
                <a:solidFill>
                  <a:srgbClr val="006699"/>
                </a:solidFill>
              </a:rPr>
              <a:t>Características de um SAD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Lidar com grandes quantidades de dados de diferentes fontes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Prover flexibilidade de relatório e de apresentação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Oferecer orientação gráfica e de texto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Suportar análise de drill down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Executar análises complexas e sofisticadas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Realizar comparações usando pacotes de softwares adequados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Executar análise de </a:t>
            </a:r>
            <a:r>
              <a:rPr lang="pt-BR" altLang="pt-BR" sz="28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sensibilidade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altLang="pt-BR" sz="28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simulações</a:t>
            </a:r>
            <a:r>
              <a:rPr lang="pt-BR" alt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pt-BR" altLang="pt-BR" sz="28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“atingir meta”</a:t>
            </a:r>
            <a:endParaRPr lang="pt-BR" altLang="pt-BR" sz="28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sz="28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940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1F59C00C-ACA3-4FAB-B5D9-6CDF56E7761E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30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971550" y="715963"/>
            <a:ext cx="73342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b="1">
                <a:solidFill>
                  <a:srgbClr val="006699"/>
                </a:solidFill>
                <a:latin typeface="Tahoma" panose="020B0604030504040204" pitchFamily="34" charset="0"/>
              </a:rPr>
              <a:t>Portais Corporativos de Informação e SAD</a:t>
            </a:r>
          </a:p>
        </p:txBody>
      </p:sp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6596063" y="1462088"/>
            <a:ext cx="1371600" cy="539750"/>
          </a:xfrm>
          <a:prstGeom prst="cloudCallout">
            <a:avLst>
              <a:gd name="adj1" fmla="val -44444"/>
              <a:gd name="adj2" fmla="val 20315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4157663" y="1462088"/>
            <a:ext cx="1371600" cy="539750"/>
          </a:xfrm>
          <a:prstGeom prst="cloudCallout">
            <a:avLst>
              <a:gd name="adj1" fmla="val -44444"/>
              <a:gd name="adj2" fmla="val 20315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1643063" y="1462088"/>
            <a:ext cx="1371600" cy="539750"/>
          </a:xfrm>
          <a:prstGeom prst="cloudCallout">
            <a:avLst>
              <a:gd name="adj1" fmla="val -44444"/>
              <a:gd name="adj2" fmla="val 20315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5072063" y="3825875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cxnSp>
        <p:nvCxnSpPr>
          <p:cNvPr id="40967" name="AutoShape 7"/>
          <p:cNvCxnSpPr>
            <a:cxnSpLocks noChangeShapeType="1"/>
            <a:stCxn id="40974" idx="0"/>
            <a:endCxn id="40978" idx="0"/>
          </p:cNvCxnSpPr>
          <p:nvPr/>
        </p:nvCxnSpPr>
        <p:spPr bwMode="auto">
          <a:xfrm rot="5400000" flipV="1">
            <a:off x="4421981" y="-83343"/>
            <a:ext cx="4763" cy="7010400"/>
          </a:xfrm>
          <a:prstGeom prst="bentConnector3">
            <a:avLst>
              <a:gd name="adj1" fmla="val -4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2557463" y="3217863"/>
            <a:ext cx="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4157663" y="3217863"/>
            <a:ext cx="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6138863" y="3217863"/>
            <a:ext cx="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H="1">
            <a:off x="5834063" y="4906963"/>
            <a:ext cx="30480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881063" y="2406650"/>
            <a:ext cx="7239000" cy="473075"/>
          </a:xfrm>
          <a:prstGeom prst="rect">
            <a:avLst/>
          </a:prstGeom>
          <a:gradFill rotWithShape="0">
            <a:gsLst>
              <a:gs pos="0">
                <a:srgbClr val="FFCC00"/>
              </a:gs>
              <a:gs pos="100000">
                <a:srgbClr val="FFE99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b="1">
                <a:solidFill>
                  <a:schemeClr val="bg1"/>
                </a:solidFill>
                <a:latin typeface="Arial" panose="020B0604020202020204" pitchFamily="34" charset="0"/>
              </a:rPr>
              <a:t>Gateway Portal Corporativo de Informação</a:t>
            </a:r>
            <a:endParaRPr lang="en-US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881063" y="2879725"/>
            <a:ext cx="7239000" cy="271463"/>
          </a:xfrm>
          <a:prstGeom prst="rect">
            <a:avLst/>
          </a:prstGeom>
          <a:gradFill rotWithShape="0">
            <a:gsLst>
              <a:gs pos="0">
                <a:srgbClr val="D78D9C"/>
              </a:gs>
              <a:gs pos="100000">
                <a:srgbClr val="A5002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000" b="1">
                <a:solidFill>
                  <a:schemeClr val="bg1"/>
                </a:solidFill>
                <a:latin typeface="Arial" panose="020B0604020202020204" pitchFamily="34" charset="0"/>
              </a:rPr>
              <a:t>Interface Corporativa do Usuário do Portal de Informação</a:t>
            </a:r>
            <a:endParaRPr lang="en-US" altLang="pt-B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271463" y="3419475"/>
            <a:ext cx="1295400" cy="1014413"/>
          </a:xfrm>
          <a:prstGeom prst="rect">
            <a:avLst/>
          </a:prstGeom>
          <a:gradFill rotWithShape="0">
            <a:gsLst>
              <a:gs pos="0">
                <a:srgbClr val="FFCD82"/>
              </a:gs>
              <a:gs pos="100000">
                <a:srgbClr val="FF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sz="2000" b="1">
                <a:latin typeface="Arial" panose="020B0604020202020204" pitchFamily="34" charset="0"/>
              </a:rPr>
              <a:t>Agentes</a:t>
            </a:r>
          </a:p>
          <a:p>
            <a:pPr algn="ctr"/>
            <a:r>
              <a:rPr lang="pt-BR" altLang="pt-BR" sz="2000" b="1">
                <a:latin typeface="Arial" panose="020B0604020202020204" pitchFamily="34" charset="0"/>
              </a:rPr>
              <a:t>de Busca</a:t>
            </a:r>
            <a:endParaRPr lang="en-US" altLang="pt-BR" sz="2000" b="1">
              <a:latin typeface="Arial" panose="020B0604020202020204" pitchFamily="34" charset="0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1871663" y="3419475"/>
            <a:ext cx="1295400" cy="1014413"/>
          </a:xfrm>
          <a:prstGeom prst="rect">
            <a:avLst/>
          </a:prstGeom>
          <a:gradFill rotWithShape="0">
            <a:gsLst>
              <a:gs pos="0">
                <a:srgbClr val="FFE5BD"/>
              </a:gs>
              <a:gs pos="100000">
                <a:srgbClr val="FF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en-US" altLang="pt-BR" sz="2000" b="1">
                <a:latin typeface="Arial" panose="020B0604020202020204" pitchFamily="34" charset="0"/>
              </a:rPr>
              <a:t>OLAP</a:t>
            </a: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3471863" y="3419475"/>
            <a:ext cx="1295400" cy="1014413"/>
          </a:xfrm>
          <a:prstGeom prst="rect">
            <a:avLst/>
          </a:prstGeom>
          <a:gradFill rotWithShape="0">
            <a:gsLst>
              <a:gs pos="0">
                <a:srgbClr val="FFD698"/>
              </a:gs>
              <a:gs pos="100000">
                <a:srgbClr val="FF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en-US" altLang="pt-BR" sz="2000" b="1">
                <a:latin typeface="Arial" panose="020B0604020202020204" pitchFamily="34" charset="0"/>
              </a:rPr>
              <a:t>Data </a:t>
            </a:r>
          </a:p>
          <a:p>
            <a:pPr algn="ctr"/>
            <a:r>
              <a:rPr lang="en-US" altLang="pt-BR" sz="2000" b="1">
                <a:latin typeface="Arial" panose="020B0604020202020204" pitchFamily="34" charset="0"/>
              </a:rPr>
              <a:t>Mining</a:t>
            </a: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5072063" y="3419475"/>
            <a:ext cx="1790700" cy="1487488"/>
          </a:xfrm>
          <a:prstGeom prst="rect">
            <a:avLst/>
          </a:prstGeom>
          <a:gradFill rotWithShape="0">
            <a:gsLst>
              <a:gs pos="0">
                <a:srgbClr val="FFE1B3"/>
              </a:gs>
              <a:gs pos="100000">
                <a:srgbClr val="FF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7015163" y="3424238"/>
            <a:ext cx="1828800" cy="1250950"/>
          </a:xfrm>
          <a:prstGeom prst="rect">
            <a:avLst/>
          </a:prstGeom>
          <a:gradFill rotWithShape="0">
            <a:gsLst>
              <a:gs pos="0">
                <a:srgbClr val="FFDCA8"/>
              </a:gs>
              <a:gs pos="100000">
                <a:srgbClr val="FF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/>
            <a:r>
              <a:rPr lang="pt-BR" altLang="pt-BR" sz="1800" b="1">
                <a:latin typeface="Arial" panose="020B0604020202020204" pitchFamily="34" charset="0"/>
              </a:rPr>
              <a:t>Gerenciamento</a:t>
            </a:r>
          </a:p>
          <a:p>
            <a:pPr algn="ctr"/>
            <a:r>
              <a:rPr lang="pt-BR" altLang="pt-BR" sz="1800" b="1">
                <a:latin typeface="Arial" panose="020B0604020202020204" pitchFamily="34" charset="0"/>
              </a:rPr>
              <a:t> de</a:t>
            </a:r>
          </a:p>
          <a:p>
            <a:pPr algn="ctr"/>
            <a:r>
              <a:rPr lang="pt-BR" altLang="pt-BR" sz="1800" b="1">
                <a:latin typeface="Arial" panose="020B0604020202020204" pitchFamily="34" charset="0"/>
              </a:rPr>
              <a:t>Conhecimento</a:t>
            </a:r>
            <a:endParaRPr lang="en-US" altLang="pt-BR" sz="1600" b="1">
              <a:latin typeface="Arial" panose="020B0604020202020204" pitchFamily="34" charset="0"/>
            </a:endParaRPr>
          </a:p>
        </p:txBody>
      </p:sp>
      <p:sp>
        <p:nvSpPr>
          <p:cNvPr id="67603" name="Rectangle 19"/>
          <p:cNvSpPr>
            <a:spLocks noChangeArrowheads="1"/>
          </p:cNvSpPr>
          <p:nvPr/>
        </p:nvSpPr>
        <p:spPr bwMode="auto">
          <a:xfrm>
            <a:off x="957263" y="5108575"/>
            <a:ext cx="7239000" cy="271463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34118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2000" b="1">
                <a:latin typeface="Arial" charset="0"/>
                <a:ea typeface="+mn-ea"/>
              </a:rPr>
              <a:t>Funções de Gerenciamento do Banco de Dados</a:t>
            </a:r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>
            <a:off x="804863" y="5514975"/>
            <a:ext cx="1219200" cy="809625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1800" b="1">
                <a:solidFill>
                  <a:schemeClr val="bg1"/>
                </a:solidFill>
                <a:latin typeface="Arial" panose="020B0604020202020204" pitchFamily="34" charset="0"/>
              </a:rPr>
              <a:t>Data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1800" b="1">
                <a:solidFill>
                  <a:schemeClr val="bg1"/>
                </a:solidFill>
                <a:latin typeface="Arial" panose="020B0604020202020204" pitchFamily="34" charset="0"/>
              </a:rPr>
              <a:t>Mart</a:t>
            </a:r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>
            <a:off x="4005263" y="5514975"/>
            <a:ext cx="1219200" cy="809625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Outras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Aplicações 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Empresariais</a:t>
            </a:r>
            <a:r>
              <a:rPr lang="en-US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82" name="AutoShape 22"/>
          <p:cNvSpPr>
            <a:spLocks noChangeArrowheads="1"/>
          </p:cNvSpPr>
          <p:nvPr/>
        </p:nvSpPr>
        <p:spPr bwMode="auto">
          <a:xfrm>
            <a:off x="2405063" y="5514975"/>
            <a:ext cx="1219200" cy="809625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Banco de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Dados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Operacional</a:t>
            </a: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83" name="AutoShape 23"/>
          <p:cNvSpPr>
            <a:spLocks noChangeArrowheads="1"/>
          </p:cNvSpPr>
          <p:nvPr/>
        </p:nvSpPr>
        <p:spPr bwMode="auto">
          <a:xfrm>
            <a:off x="5567363" y="5514975"/>
            <a:ext cx="1219200" cy="809625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Banco de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Dados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Analítico</a:t>
            </a:r>
            <a:endParaRPr lang="en-US" altLang="pt-BR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84" name="AutoShape 24"/>
          <p:cNvSpPr>
            <a:spLocks noChangeArrowheads="1"/>
          </p:cNvSpPr>
          <p:nvPr/>
        </p:nvSpPr>
        <p:spPr bwMode="auto">
          <a:xfrm>
            <a:off x="6977063" y="5514975"/>
            <a:ext cx="1219200" cy="809625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sz="14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Base de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Conhecimento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85" name="Text Box 25"/>
          <p:cNvSpPr txBox="1">
            <a:spLocks noChangeArrowheads="1"/>
          </p:cNvSpPr>
          <p:nvPr/>
        </p:nvSpPr>
        <p:spPr bwMode="auto">
          <a:xfrm>
            <a:off x="5757863" y="3419475"/>
            <a:ext cx="722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2000" b="1">
                <a:solidFill>
                  <a:schemeClr val="bg1"/>
                </a:solidFill>
                <a:latin typeface="Arial" panose="020B0604020202020204" pitchFamily="34" charset="0"/>
              </a:rPr>
              <a:t>SAD</a:t>
            </a:r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5072063" y="3775075"/>
            <a:ext cx="17780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Modelagem: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 i="1">
                <a:solidFill>
                  <a:schemeClr val="bg1"/>
                </a:solidFill>
                <a:latin typeface="Arial" panose="020B0604020202020204" pitchFamily="34" charset="0"/>
              </a:rPr>
              <a:t>E-se </a:t>
            </a: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(What-If) 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de Sensibilidade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de Busca de Metas</a:t>
            </a:r>
          </a:p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1400" b="1">
                <a:solidFill>
                  <a:schemeClr val="bg1"/>
                </a:solidFill>
                <a:latin typeface="Arial" panose="020B0604020202020204" pitchFamily="34" charset="0"/>
              </a:rPr>
              <a:t>Otimização</a:t>
            </a:r>
            <a:endParaRPr lang="pt-BR" altLang="pt-B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auto">
          <a:xfrm>
            <a:off x="1795463" y="1530350"/>
            <a:ext cx="1114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2000" b="1">
                <a:solidFill>
                  <a:schemeClr val="bg1"/>
                </a:solidFill>
                <a:latin typeface="Arial" panose="020B0604020202020204" pitchFamily="34" charset="0"/>
              </a:rPr>
              <a:t>Internet</a:t>
            </a:r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4294188" y="1538288"/>
            <a:ext cx="1114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2000" b="1">
                <a:solidFill>
                  <a:schemeClr val="bg1"/>
                </a:solidFill>
                <a:latin typeface="Arial" panose="020B0604020202020204" pitchFamily="34" charset="0"/>
              </a:rPr>
              <a:t>Intranet</a:t>
            </a:r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6748463" y="153035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pt-BR" sz="2000" b="1">
                <a:solidFill>
                  <a:schemeClr val="bg1"/>
                </a:solidFill>
                <a:latin typeface="Arial" panose="020B0604020202020204" pitchFamily="34" charset="0"/>
              </a:rPr>
              <a:t>Extranet</a:t>
            </a:r>
          </a:p>
        </p:txBody>
      </p:sp>
      <p:sp>
        <p:nvSpPr>
          <p:cNvPr id="40990" name="Line 30"/>
          <p:cNvSpPr>
            <a:spLocks noChangeShapeType="1"/>
          </p:cNvSpPr>
          <p:nvPr/>
        </p:nvSpPr>
        <p:spPr bwMode="auto">
          <a:xfrm flipV="1">
            <a:off x="2252663" y="2001838"/>
            <a:ext cx="0" cy="404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1" name="Line 31"/>
          <p:cNvSpPr>
            <a:spLocks noChangeShapeType="1"/>
          </p:cNvSpPr>
          <p:nvPr/>
        </p:nvSpPr>
        <p:spPr bwMode="auto">
          <a:xfrm flipV="1">
            <a:off x="4691063" y="1935163"/>
            <a:ext cx="0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 flipV="1">
            <a:off x="7281863" y="2001838"/>
            <a:ext cx="0" cy="404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3" name="Line 33"/>
          <p:cNvSpPr>
            <a:spLocks noChangeShapeType="1"/>
          </p:cNvSpPr>
          <p:nvPr/>
        </p:nvSpPr>
        <p:spPr bwMode="auto">
          <a:xfrm>
            <a:off x="957263" y="4433888"/>
            <a:ext cx="838200" cy="67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4" name="Line 34"/>
          <p:cNvSpPr>
            <a:spLocks noChangeShapeType="1"/>
          </p:cNvSpPr>
          <p:nvPr/>
        </p:nvSpPr>
        <p:spPr bwMode="auto">
          <a:xfrm>
            <a:off x="2633663" y="4433888"/>
            <a:ext cx="304800" cy="67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5" name="Line 35"/>
          <p:cNvSpPr>
            <a:spLocks noChangeShapeType="1"/>
          </p:cNvSpPr>
          <p:nvPr/>
        </p:nvSpPr>
        <p:spPr bwMode="auto">
          <a:xfrm>
            <a:off x="4157663" y="4433888"/>
            <a:ext cx="0" cy="67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6" name="Line 36"/>
          <p:cNvSpPr>
            <a:spLocks noChangeShapeType="1"/>
          </p:cNvSpPr>
          <p:nvPr/>
        </p:nvSpPr>
        <p:spPr bwMode="auto">
          <a:xfrm flipH="1">
            <a:off x="7205663" y="4745038"/>
            <a:ext cx="495300" cy="363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997" name="Espaço Reservado para Número de Slide 3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06A17061-545A-4EBA-9519-16F1380CB9B4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31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ChangeArrowheads="1"/>
          </p:cNvSpPr>
          <p:nvPr/>
        </p:nvSpPr>
        <p:spPr bwMode="auto">
          <a:xfrm>
            <a:off x="263525" y="1554163"/>
            <a:ext cx="8610600" cy="490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  <a:t>Um sistema de processamento de transações (SPT) é um sistema de informação que processa dados que resultam da realização de transações comerciais cotidianas.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  <a:t>Os sistemas de Informações gerenciais (SIG) tradicionais apóiam funções empresariais específicas tais como marketing, contabilidade, finanças, produção / operações, e administração de recursos humanos.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  <a:t>Os sistemas de informação de marketing apóiam processos tradicionais e de e-commerce e a administração da função de marketing.</a:t>
            </a:r>
          </a:p>
        </p:txBody>
      </p:sp>
      <p:graphicFrame>
        <p:nvGraphicFramePr>
          <p:cNvPr id="41987" name="Object 2"/>
          <p:cNvGraphicFramePr>
            <a:graphicFrameLocks noChangeAspect="1"/>
          </p:cNvGraphicFramePr>
          <p:nvPr/>
        </p:nvGraphicFramePr>
        <p:xfrm>
          <a:off x="228600" y="1625600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r:id="rId4" imgW="125656051" imgH="124356688" progId="">
                  <p:embed/>
                </p:oleObj>
              </mc:Choice>
              <mc:Fallback>
                <p:oleObj r:id="rId4" imgW="125656051" imgH="124356688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25600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228600" y="3249613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r:id="rId6" imgW="125656051" imgH="124356688" progId="">
                  <p:embed/>
                </p:oleObj>
              </mc:Choice>
              <mc:Fallback>
                <p:oleObj r:id="rId6" imgW="125656051" imgH="124356688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49613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227013" y="5249863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r:id="rId7" imgW="125656051" imgH="124356688" progId="">
                  <p:embed/>
                </p:oleObj>
              </mc:Choice>
              <mc:Fallback>
                <p:oleObj r:id="rId7" imgW="125656051" imgH="124356688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5249863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929F056F-1156-4205-AE52-E7BF2E885CE4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32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50825" y="1557338"/>
            <a:ext cx="861060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  <a:t>Os sistemas de manufatura ou industrial ajudam uma empresa a simplificar, automatizar e integrar muitas das atividades necessárias para a rápida produção de produtos de alta qualidade que atendam à demanda dos clientes.</a:t>
            </a:r>
            <a:b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GB" altLang="pt-BR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  <a:t>Os sistemas de recursos humanos apóiam a administração de RH da organização.</a:t>
            </a:r>
            <a:br>
              <a:rPr lang="en-GB" altLang="pt-BR" sz="28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GB" altLang="pt-BR" sz="140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n-GB" altLang="pt-BR" sz="14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</a:rPr>
              <a:t>Devido à Internet não ser uma rede segura, medidas especiais de segurança devem ser tomadas para proteger as informações sensíveis.</a:t>
            </a:r>
            <a:endParaRPr lang="en-GB" altLang="pt-BR" sz="2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179388" y="3716338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r:id="rId4" imgW="125656051" imgH="124356688" progId="">
                  <p:embed/>
                </p:oleObj>
              </mc:Choice>
              <mc:Fallback>
                <p:oleObj r:id="rId4" imgW="125656051" imgH="124356688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716338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79388" y="1628775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r:id="rId6" imgW="125656051" imgH="124356688" progId="">
                  <p:embed/>
                </p:oleObj>
              </mc:Choice>
              <mc:Fallback>
                <p:oleObj r:id="rId6" imgW="125656051" imgH="124356688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628775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7"/>
          <p:cNvGraphicFramePr>
            <a:graphicFrameLocks noChangeAspect="1"/>
          </p:cNvGraphicFramePr>
          <p:nvPr/>
        </p:nvGraphicFramePr>
        <p:xfrm>
          <a:off x="179388" y="4581525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r:id="rId7" imgW="125656051" imgH="124356688" progId="">
                  <p:embed/>
                </p:oleObj>
              </mc:Choice>
              <mc:Fallback>
                <p:oleObj r:id="rId7" imgW="125656051" imgH="124356688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581525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05913758-31DF-4506-9E44-F56221F13D06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33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ChangeArrowheads="1"/>
          </p:cNvSpPr>
          <p:nvPr/>
        </p:nvSpPr>
        <p:spPr bwMode="auto">
          <a:xfrm>
            <a:off x="263525" y="1585913"/>
            <a:ext cx="8610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200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O OLAP é utilizado para analisar relacionamentos complexos entre grande quantidade de dados armazenados em bancos de dados multidimensionais. O Data mining analisa grande quantidade de dados históricos contidos em vários bancos de dados.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Os sistemas de apoio à decisão são sistemas de informação interativos computadorizados, que utilizam software de SAD e modelos de referência para fornecer informações ao apoio da tomada de decisões semi-estruturadas e não-estruturadas.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Clr>
                <a:srgbClr val="000000"/>
              </a:buClr>
              <a:buSzPct val="100000"/>
              <a:buFontTx/>
              <a:buChar char="•"/>
            </a:pP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6083" name="Object 2"/>
          <p:cNvGraphicFramePr>
            <a:graphicFrameLocks noChangeAspect="1"/>
          </p:cNvGraphicFramePr>
          <p:nvPr/>
        </p:nvGraphicFramePr>
        <p:xfrm>
          <a:off x="234950" y="1657350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Clip" r:id="rId3" imgW="2305162" imgH="2276404" progId="MS_ClipArt_Gallery.5">
                  <p:embed/>
                </p:oleObj>
              </mc:Choice>
              <mc:Fallback>
                <p:oleObj name="Clip" r:id="rId3" imgW="2305162" imgH="2276404" progId="MS_ClipArt_Gallery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34950" y="1657350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4" name="Object 3"/>
          <p:cNvGraphicFramePr>
            <a:graphicFrameLocks noChangeAspect="1"/>
          </p:cNvGraphicFramePr>
          <p:nvPr/>
        </p:nvGraphicFramePr>
        <p:xfrm>
          <a:off x="214313" y="3500438"/>
          <a:ext cx="3921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Clip" r:id="rId5" imgW="2305162" imgH="2276404" progId="MS_ClipArt_Gallery.5">
                  <p:embed/>
                </p:oleObj>
              </mc:Choice>
              <mc:Fallback>
                <p:oleObj name="Clip" r:id="rId5" imgW="2305162" imgH="2276404" progId="MS_ClipArt_Gallery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14313" y="3500438"/>
                        <a:ext cx="3921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02273458-F2F8-433F-B0D3-7CD06511A43B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34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263525" y="1714500"/>
            <a:ext cx="861060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200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</a:rPr>
              <a:t>Os sistemas de apoio às decisões nas empresas estão mudando. O crescimento de intranets corporativas, de extranets e de outras tecnologias de rede aumentaram a demanda por uma multiplicidade de técnicas que operam em rede, personalizadas e preventivas, para apoiar os SAD.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</a:rPr>
              <a:t>Os sistemas de informação devem apoiar muitas decisões e níveis da tomada de decisão gerencial. Estes englobam os níveis de atividade administrativa estratégica, tática e operacional.</a:t>
            </a:r>
            <a:endParaRPr lang="en-US" altLang="pt-BR" sz="2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7107" name="Object 2"/>
          <p:cNvGraphicFramePr>
            <a:graphicFrameLocks noChangeAspect="1"/>
          </p:cNvGraphicFramePr>
          <p:nvPr/>
        </p:nvGraphicFramePr>
        <p:xfrm>
          <a:off x="228600" y="1771650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Clip" r:id="rId3" imgW="2305162" imgH="2276404" progId="MS_ClipArt_Gallery.5">
                  <p:embed/>
                </p:oleObj>
              </mc:Choice>
              <mc:Fallback>
                <p:oleObj name="Clip" r:id="rId3" imgW="2305162" imgH="2276404" progId="MS_ClipArt_Gallery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28600" y="1771650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8" name="Object 3"/>
          <p:cNvGraphicFramePr>
            <a:graphicFrameLocks noChangeAspect="1"/>
          </p:cNvGraphicFramePr>
          <p:nvPr/>
        </p:nvGraphicFramePr>
        <p:xfrm>
          <a:off x="228600" y="4429125"/>
          <a:ext cx="3921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Clip" r:id="rId5" imgW="2305162" imgH="2276404" progId="MS_ClipArt_Gallery.5">
                  <p:embed/>
                </p:oleObj>
              </mc:Choice>
              <mc:Fallback>
                <p:oleObj name="Clip" r:id="rId5" imgW="2305162" imgH="2276404" progId="MS_ClipArt_Gallery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501" t="10478" r="9265" b="9299"/>
                      <a:stretch>
                        <a:fillRect/>
                      </a:stretch>
                    </p:blipFill>
                    <p:spPr bwMode="auto">
                      <a:xfrm>
                        <a:off x="228600" y="4429125"/>
                        <a:ext cx="392113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154D9D5C-5E13-4ECF-9D06-AFF183726FA1}" type="slidenum">
              <a:rPr lang="pt-BR" altLang="pt-BR" sz="1200">
                <a:solidFill>
                  <a:srgbClr val="898989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35</a:t>
            </a:fld>
            <a:endParaRPr lang="pt-BR" altLang="pt-BR" sz="1200">
              <a:solidFill>
                <a:srgbClr val="898989"/>
              </a:solidFill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1648</Words>
  <Application>Microsoft Office PowerPoint</Application>
  <PresentationFormat>Apresentação na tela (4:3)</PresentationFormat>
  <Paragraphs>371</Paragraphs>
  <Slides>35</Slides>
  <Notes>4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5" baseType="lpstr">
      <vt:lpstr>Times New Roman</vt:lpstr>
      <vt:lpstr>Lucida Sans Unicode</vt:lpstr>
      <vt:lpstr>Calibri</vt:lpstr>
      <vt:lpstr>Arial</vt:lpstr>
      <vt:lpstr>Trebuchet MS</vt:lpstr>
      <vt:lpstr>Wingdings 3</vt:lpstr>
      <vt:lpstr>Tahoma</vt:lpstr>
      <vt:lpstr>Personalizar design</vt:lpstr>
      <vt:lpstr>Facetado</vt:lpstr>
      <vt:lpstr>Microsoft Clip Gallery</vt:lpstr>
      <vt:lpstr>Sistemas de Negócios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Definição de SAD</vt:lpstr>
      <vt:lpstr>A necessidade dos SAD surgiu em decorrência de diversos fatores:</vt:lpstr>
      <vt:lpstr>Apresentação do PowerPoint</vt:lpstr>
      <vt:lpstr>Nível Estratégico</vt:lpstr>
      <vt:lpstr>Nível Tático</vt:lpstr>
      <vt:lpstr>Nível Operacional</vt:lpstr>
      <vt:lpstr>Apresentação do PowerPoint</vt:lpstr>
      <vt:lpstr>Modelo de Análise Analítica</vt:lpstr>
      <vt:lpstr>Modelo de Análise Analítica</vt:lpstr>
      <vt:lpstr>Modelo de Análise Analítica</vt:lpstr>
      <vt:lpstr>Modelo de Análise Analítica</vt:lpstr>
      <vt:lpstr>Etapas no Processo de Decisão</vt:lpstr>
      <vt:lpstr>Características de um SAD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Vera Regina Toledo Pinto</dc:creator>
  <cp:lastModifiedBy>Professor</cp:lastModifiedBy>
  <cp:revision>23</cp:revision>
  <dcterms:modified xsi:type="dcterms:W3CDTF">2016-02-25T11:55:48Z</dcterms:modified>
</cp:coreProperties>
</file>