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6" r:id="rId2"/>
    <p:sldId id="257" r:id="rId3"/>
    <p:sldId id="259" r:id="rId4"/>
    <p:sldId id="260" r:id="rId5"/>
    <p:sldId id="304" r:id="rId6"/>
    <p:sldId id="261" r:id="rId7"/>
    <p:sldId id="262" r:id="rId8"/>
    <p:sldId id="305" r:id="rId9"/>
    <p:sldId id="300" r:id="rId10"/>
    <p:sldId id="264" r:id="rId11"/>
    <p:sldId id="265" r:id="rId12"/>
    <p:sldId id="301" r:id="rId13"/>
    <p:sldId id="266" r:id="rId14"/>
    <p:sldId id="291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302" r:id="rId26"/>
    <p:sldId id="303" r:id="rId27"/>
    <p:sldId id="290" r:id="rId28"/>
    <p:sldId id="293" r:id="rId29"/>
    <p:sldId id="294" r:id="rId30"/>
    <p:sldId id="295" r:id="rId31"/>
    <p:sldId id="296" r:id="rId32"/>
    <p:sldId id="297" r:id="rId3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0A"/>
    <a:srgbClr val="0606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43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layout>
        <c:manualLayout>
          <c:xMode val="edge"/>
          <c:yMode val="edge"/>
          <c:x val="0.67889282589676292"/>
          <c:y val="4.830917874396135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6724057062311656"/>
          <c:y val="0"/>
          <c:w val="0.61613626421697287"/>
          <c:h val="0.96438719616569668"/>
        </c:manualLayout>
      </c:layout>
      <c:pieChart>
        <c:varyColors val="1"/>
        <c:ser>
          <c:idx val="0"/>
          <c:order val="0"/>
          <c:tx>
            <c:strRef>
              <c:f>Plan1!$B$1</c:f>
              <c:strCache>
                <c:ptCount val="1"/>
                <c:pt idx="0">
                  <c:v>Custos de Implantação do ERP</c:v>
                </c:pt>
              </c:strCache>
            </c:strRef>
          </c:tx>
          <c:dLbls>
            <c:dLbl>
              <c:idx val="0"/>
              <c:spPr/>
              <c:txPr>
                <a:bodyPr/>
                <a:lstStyle/>
                <a:p>
                  <a:pPr algn="ctr" rtl="0">
                    <a:defRPr lang="pt-BR" sz="2000" b="0" i="0" u="none" strike="noStrike" kern="1200" baseline="0">
                      <a:solidFill>
                        <a:prstClr val="black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8562040682414699"/>
                  <c:y val="8.7290501730761916E-2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pt-BR" sz="24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pt-BR" sz="2000" b="0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rPr>
                      <a:t>Treinamento &amp; Gestão de Mudança
15%</a:t>
                    </a:r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spPr/>
              <c:txPr>
                <a:bodyPr/>
                <a:lstStyle/>
                <a:p>
                  <a:pPr algn="ctr" rtl="0">
                    <a:defRPr lang="pt-BR" sz="2400" b="0" i="0" u="none" strike="noStrike" kern="1200" baseline="0">
                      <a:solidFill>
                        <a:prstClr val="black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pPr algn="ctr" rtl="0">
                      <a:defRPr lang="pt-BR" sz="28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400" dirty="0" err="1"/>
                      <a:t>Reengenharia</a:t>
                    </a:r>
                    <a:r>
                      <a:rPr lang="en-US" sz="2400" dirty="0"/>
                      <a:t>
43%</a:t>
                    </a:r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11490583989501313"/>
                  <c:y val="0.14009661835748793"/>
                </c:manualLayout>
              </c:layout>
              <c:tx>
                <c:rich>
                  <a:bodyPr/>
                  <a:lstStyle/>
                  <a:p>
                    <a:r>
                      <a:rPr lang="en-US" sz="2400" dirty="0"/>
                      <a:t>Hardware
12%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Plan1!$A$2:$A$6</c:f>
              <c:strCache>
                <c:ptCount val="5"/>
                <c:pt idx="0">
                  <c:v>Conversão de Dados </c:v>
                </c:pt>
                <c:pt idx="1">
                  <c:v>Treinamento &amp; Gestão de Mudança</c:v>
                </c:pt>
                <c:pt idx="2">
                  <c:v>Software</c:v>
                </c:pt>
                <c:pt idx="3">
                  <c:v>Reengenharia</c:v>
                </c:pt>
                <c:pt idx="4">
                  <c:v>Hardware</c:v>
                </c:pt>
              </c:strCache>
            </c:strRef>
          </c:cat>
          <c:val>
            <c:numRef>
              <c:f>Plan1!$B$2:$B$6</c:f>
              <c:numCache>
                <c:formatCode>0%</c:formatCode>
                <c:ptCount val="5"/>
                <c:pt idx="0">
                  <c:v>0.15</c:v>
                </c:pt>
                <c:pt idx="1">
                  <c:v>0.15</c:v>
                </c:pt>
                <c:pt idx="2">
                  <c:v>0.15</c:v>
                </c:pt>
                <c:pt idx="3">
                  <c:v>0.43</c:v>
                </c:pt>
                <c:pt idx="4">
                  <c:v>0.12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66887-C641-41BF-B961-D8AAB9E60F23}" type="datetimeFigureOut">
              <a:rPr lang="pt-BR" smtClean="0"/>
              <a:t>17/02/2016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56D3-CBB5-460B-867A-31E15A15BA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804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66887-C641-41BF-B961-D8AAB9E60F23}" type="datetimeFigureOut">
              <a:rPr lang="pt-BR" smtClean="0"/>
              <a:t>17/02/2016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56D3-CBB5-460B-867A-31E15A15BA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914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66887-C641-41BF-B961-D8AAB9E60F23}" type="datetimeFigureOut">
              <a:rPr lang="pt-BR" smtClean="0"/>
              <a:t>17/02/2016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56D3-CBB5-460B-867A-31E15A15BA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80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66887-C641-41BF-B961-D8AAB9E60F23}" type="datetimeFigureOut">
              <a:rPr lang="pt-BR" smtClean="0"/>
              <a:t>17/02/2016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56D3-CBB5-460B-867A-31E15A15BA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046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66887-C641-41BF-B961-D8AAB9E60F23}" type="datetimeFigureOut">
              <a:rPr lang="pt-BR" smtClean="0"/>
              <a:t>17/02/2016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56D3-CBB5-460B-867A-31E15A15BA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817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66887-C641-41BF-B961-D8AAB9E60F23}" type="datetimeFigureOut">
              <a:rPr lang="pt-BR" smtClean="0"/>
              <a:t>17/02/2016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56D3-CBB5-460B-867A-31E15A15BA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416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66887-C641-41BF-B961-D8AAB9E60F23}" type="datetimeFigureOut">
              <a:rPr lang="pt-BR" smtClean="0"/>
              <a:t>17/02/2016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56D3-CBB5-460B-867A-31E15A15BA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709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66887-C641-41BF-B961-D8AAB9E60F23}" type="datetimeFigureOut">
              <a:rPr lang="pt-BR" smtClean="0"/>
              <a:t>17/02/2016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56D3-CBB5-460B-867A-31E15A15BA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94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66887-C641-41BF-B961-D8AAB9E60F23}" type="datetimeFigureOut">
              <a:rPr lang="pt-BR" smtClean="0"/>
              <a:t>17/02/2016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56D3-CBB5-460B-867A-31E15A15BA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107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66887-C641-41BF-B961-D8AAB9E60F23}" type="datetimeFigureOut">
              <a:rPr lang="pt-BR" smtClean="0"/>
              <a:t>17/02/2016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56D3-CBB5-460B-867A-31E15A15BA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9991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66887-C641-41BF-B961-D8AAB9E60F23}" type="datetimeFigureOut">
              <a:rPr lang="pt-BR" smtClean="0"/>
              <a:t>17/02/2016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56D3-CBB5-460B-867A-31E15A15BAD6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17516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66887-C641-41BF-B961-D8AAB9E60F23}" type="datetimeFigureOut">
              <a:rPr lang="pt-BR" smtClean="0"/>
              <a:t>17/02/2016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56D3-CBB5-460B-867A-31E15A15BA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55594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66887-C641-41BF-B961-D8AAB9E60F23}" type="datetimeFigureOut">
              <a:rPr lang="pt-BR" smtClean="0"/>
              <a:t>17/02/2016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56D3-CBB5-460B-867A-31E15A15BAD6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84653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66887-C641-41BF-B961-D8AAB9E60F23}" type="datetimeFigureOut">
              <a:rPr lang="pt-BR" smtClean="0"/>
              <a:t>17/02/2016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56D3-CBB5-460B-867A-31E15A15BA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91690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66887-C641-41BF-B961-D8AAB9E60F23}" type="datetimeFigureOut">
              <a:rPr lang="pt-BR" smtClean="0"/>
              <a:t>17/02/2016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56D3-CBB5-460B-867A-31E15A15BA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316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66887-C641-41BF-B961-D8AAB9E60F23}" type="datetimeFigureOut">
              <a:rPr lang="pt-BR" smtClean="0"/>
              <a:t>17/02/2016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56D3-CBB5-460B-867A-31E15A15BA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918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66887-C641-41BF-B961-D8AAB9E60F23}" type="datetimeFigureOut">
              <a:rPr lang="pt-BR" smtClean="0"/>
              <a:t>17/02/2016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A3156D3-CBB5-460B-867A-31E15A15BA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8862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  <p:sldLayoutId id="2147483924" r:id="rId12"/>
    <p:sldLayoutId id="2147483925" r:id="rId13"/>
    <p:sldLayoutId id="2147483926" r:id="rId14"/>
    <p:sldLayoutId id="2147483927" r:id="rId15"/>
    <p:sldLayoutId id="2147483928" r:id="rId16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ERP – Enterprise </a:t>
            </a:r>
            <a:r>
              <a:rPr lang="pt-BR" dirty="0" err="1" smtClean="0"/>
              <a:t>Resource</a:t>
            </a:r>
            <a:r>
              <a:rPr lang="pt-BR" dirty="0" smtClean="0"/>
              <a:t> Planning</a:t>
            </a:r>
            <a:endParaRPr lang="pt-BR" dirty="0"/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309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pt-BR" sz="2800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MS PGothic" pitchFamily="34" charset="-128"/>
                <a:cs typeface="Calibri" pitchFamily="34" charset="0"/>
              </a:rPr>
              <a:t>ERP – </a:t>
            </a:r>
            <a:r>
              <a:rPr lang="pt-BR" sz="2800" i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MS PGothic" pitchFamily="34" charset="-128"/>
                <a:cs typeface="Calibri" pitchFamily="34" charset="0"/>
              </a:rPr>
              <a:t>Enterprise </a:t>
            </a:r>
            <a:r>
              <a:rPr lang="pt-BR" sz="2800" i="1" dirty="0" err="1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MS PGothic" pitchFamily="34" charset="-128"/>
                <a:cs typeface="Calibri" pitchFamily="34" charset="0"/>
              </a:rPr>
              <a:t>Resource</a:t>
            </a:r>
            <a:r>
              <a:rPr lang="pt-BR" sz="2800" i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MS PGothic" pitchFamily="34" charset="-128"/>
                <a:cs typeface="Calibri" pitchFamily="34" charset="0"/>
              </a:rPr>
              <a:t> Planning </a:t>
            </a:r>
            <a:r>
              <a:rPr lang="pt-BR" sz="2800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MS PGothic" pitchFamily="34" charset="-128"/>
                <a:cs typeface="Calibri" pitchFamily="34" charset="0"/>
              </a:rPr>
              <a:t>– Planejamento de Recursos Empresariais é um software que permite a integração dos dados e informações de uma empresa, onde todos os dados manipulados pelos setores da empresa são armazenados na base de dados </a:t>
            </a:r>
            <a:r>
              <a:rPr lang="pt-BR" sz="2800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MS PGothic" pitchFamily="34" charset="-128"/>
                <a:cs typeface="Calibri" pitchFamily="34" charset="0"/>
              </a:rPr>
              <a:t>central</a:t>
            </a:r>
            <a:r>
              <a:rPr lang="pt-BR" sz="2800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MS PGothic" pitchFamily="34" charset="-128"/>
                <a:cs typeface="Calibri" pitchFamily="34" charset="0"/>
              </a:rPr>
              <a:t>.</a:t>
            </a: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DEFINIÇÃO DO ERP</a:t>
            </a:r>
          </a:p>
        </p:txBody>
      </p:sp>
    </p:spTree>
    <p:extLst>
      <p:ext uri="{BB962C8B-B14F-4D97-AF65-F5344CB8AC3E}">
        <p14:creationId xmlns:p14="http://schemas.microsoft.com/office/powerpoint/2010/main" val="393607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HISTORICO DO ERP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DÉCADA DE 50.</a:t>
            </a:r>
          </a:p>
          <a:p>
            <a:pPr lvl="1"/>
            <a:r>
              <a:rPr lang="pt-BR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Sistemas de controle, simples ( estoques);</a:t>
            </a:r>
          </a:p>
          <a:p>
            <a:pPr lvl="1"/>
            <a:r>
              <a:rPr lang="pt-BR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Alto custo;</a:t>
            </a:r>
          </a:p>
          <a:p>
            <a:pPr lvl="1"/>
            <a:r>
              <a:rPr lang="pt-BR" b="1" i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Mainframes;</a:t>
            </a:r>
          </a:p>
          <a:p>
            <a:pPr lvl="1"/>
            <a:r>
              <a:rPr lang="pt-BR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Agilidade;</a:t>
            </a:r>
          </a:p>
          <a:p>
            <a:pPr lvl="1"/>
            <a:r>
              <a:rPr lang="pt-BR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Confiabilidade.</a:t>
            </a:r>
          </a:p>
          <a:p>
            <a:pPr lvl="1"/>
            <a:endParaRPr lang="pt-BR" b="1" i="1" dirty="0" smtClean="0">
              <a:ln w="3175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  <a:p>
            <a:pPr marL="457200" lvl="1" indent="0">
              <a:buNone/>
            </a:pPr>
            <a:endParaRPr lang="pt-BR" b="1" dirty="0" smtClean="0">
              <a:ln w="3175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  <a:p>
            <a:pPr marL="0" indent="0">
              <a:buNone/>
            </a:pPr>
            <a:endParaRPr lang="pt-BR" b="1" dirty="0">
              <a:ln w="3175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942129"/>
            <a:ext cx="4631432" cy="36563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CaixaDeTexto 4"/>
          <p:cNvSpPr txBox="1"/>
          <p:nvPr/>
        </p:nvSpPr>
        <p:spPr>
          <a:xfrm>
            <a:off x="-12651" y="6117664"/>
            <a:ext cx="6120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/>
              <a:t>Fonte: http</a:t>
            </a:r>
            <a:r>
              <a:rPr lang="pt-BR" sz="1400" dirty="0"/>
              <a:t>://servicedesk-grupoparvi.blogspot.com/2010_08_01_archive.html</a:t>
            </a:r>
          </a:p>
        </p:txBody>
      </p:sp>
    </p:spTree>
    <p:extLst>
      <p:ext uri="{BB962C8B-B14F-4D97-AF65-F5344CB8AC3E}">
        <p14:creationId xmlns:p14="http://schemas.microsoft.com/office/powerpoint/2010/main" val="311213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DÉCADA DE </a:t>
            </a:r>
            <a:r>
              <a:rPr lang="pt-BR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70</a:t>
            </a:r>
            <a:r>
              <a:rPr lang="pt-BR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.</a:t>
            </a:r>
          </a:p>
          <a:p>
            <a:pPr lvl="1"/>
            <a:r>
              <a:rPr lang="pt-BR" sz="24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S</a:t>
            </a:r>
            <a:r>
              <a:rPr lang="pt-BR" sz="24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urgia </a:t>
            </a:r>
            <a:r>
              <a:rPr lang="pt-BR" sz="24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o MRP – </a:t>
            </a:r>
            <a:r>
              <a:rPr lang="pt-BR" sz="2400" b="1" i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Material Requirement Planning</a:t>
            </a:r>
            <a:r>
              <a:rPr lang="pt-BR" sz="24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ou Planejamento das Requisições </a:t>
            </a:r>
            <a:r>
              <a:rPr lang="pt-BR" sz="24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Materiais</a:t>
            </a:r>
          </a:p>
          <a:p>
            <a:pPr lvl="1"/>
            <a:r>
              <a:rPr lang="pt-BR" sz="24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1</a:t>
            </a:r>
            <a:r>
              <a:rPr lang="pt-BR" sz="32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ª</a:t>
            </a:r>
            <a:r>
              <a:rPr lang="pt-BR" sz="24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Ideia de ERP;</a:t>
            </a:r>
          </a:p>
          <a:p>
            <a:pPr lvl="1"/>
            <a:r>
              <a:rPr lang="pt-BR" sz="24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Controle, forma de utilização e organização Matéria Prima de forma correta no processo de produção.</a:t>
            </a: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HISTORICO DO ERP</a:t>
            </a:r>
          </a:p>
        </p:txBody>
      </p:sp>
    </p:spTree>
    <p:extLst>
      <p:ext uri="{BB962C8B-B14F-4D97-AF65-F5344CB8AC3E}">
        <p14:creationId xmlns:p14="http://schemas.microsoft.com/office/powerpoint/2010/main" val="311213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Picture 6" descr="http://upload.wikimedia.org/wikipedia/commons/thumb/c/c8/Imagem_2.png/450px-Imagem_2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6368248" cy="5349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139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sz="24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DÉCADA DE 80</a:t>
            </a:r>
            <a:r>
              <a:rPr lang="pt-BR" sz="24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.</a:t>
            </a:r>
            <a:endParaRPr lang="pt-BR" sz="2400" b="1" dirty="0">
              <a:ln w="3175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  <a:p>
            <a:pPr lvl="1"/>
            <a:r>
              <a:rPr lang="pt-BR" sz="24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MRP II</a:t>
            </a:r>
            <a:r>
              <a:rPr lang="pt-BR" sz="24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;</a:t>
            </a:r>
            <a:endParaRPr lang="pt-BR" sz="2400" b="1" dirty="0">
              <a:ln w="3175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  <a:p>
            <a:pPr lvl="1"/>
            <a:r>
              <a:rPr lang="pt-BR" sz="24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Surgimento da rede de computadores ligados a servidores; (Mainframe: redução do uso</a:t>
            </a:r>
            <a:r>
              <a:rPr lang="pt-BR" sz="24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);</a:t>
            </a:r>
            <a:endParaRPr lang="pt-BR" sz="2400" b="1" dirty="0">
              <a:ln w="3175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  <a:p>
            <a:pPr lvl="1"/>
            <a:r>
              <a:rPr lang="pt-BR" sz="24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novo modo de utilizar os sistemas, facilidade de manuseio.</a:t>
            </a:r>
          </a:p>
          <a:p>
            <a:pPr lvl="1"/>
            <a:r>
              <a:rPr lang="pt-BR" sz="24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Baixo custo ≠ </a:t>
            </a:r>
            <a:r>
              <a:rPr lang="pt-BR" sz="2400" b="1" dirty="0" err="1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Maiframes</a:t>
            </a:r>
            <a:r>
              <a:rPr lang="pt-BR" sz="24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;</a:t>
            </a:r>
          </a:p>
          <a:p>
            <a:pPr lvl="1"/>
            <a:r>
              <a:rPr lang="pt-BR" sz="24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Consolidaram o uso em outros setores das organizações.</a:t>
            </a: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HISTORICO DO ERP</a:t>
            </a:r>
          </a:p>
        </p:txBody>
      </p:sp>
    </p:spTree>
    <p:extLst>
      <p:ext uri="{BB962C8B-B14F-4D97-AF65-F5344CB8AC3E}">
        <p14:creationId xmlns:p14="http://schemas.microsoft.com/office/powerpoint/2010/main" val="311213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O </a:t>
            </a:r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ERP – </a:t>
            </a:r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Planejamento de Recursos Empresariais veio com a empresa </a:t>
            </a:r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MS PGothic" pitchFamily="34" charset="-128"/>
                <a:cs typeface="Calibri" pitchFamily="34" charset="0"/>
              </a:rPr>
              <a:t>SAP</a:t>
            </a:r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, o </a:t>
            </a:r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ERP ganhou novos módulos de gerenciamento como na área de recursos humanos, financeira e vendas, isso gerou grandes mudanças, os sistemas ganharam um caráter mais humano e agilizou ainda mais os processos, organizou de forma sistêmica cada setor integrando os vários setores de forma única e </a:t>
            </a:r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padronizada</a:t>
            </a:r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.</a:t>
            </a:r>
            <a:endParaRPr lang="pt-BR" sz="2800" b="1" dirty="0" smtClean="0">
              <a:ln w="3175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HISTORICO DO ERP</a:t>
            </a:r>
          </a:p>
        </p:txBody>
      </p:sp>
    </p:spTree>
    <p:extLst>
      <p:ext uri="{BB962C8B-B14F-4D97-AF65-F5344CB8AC3E}">
        <p14:creationId xmlns:p14="http://schemas.microsoft.com/office/powerpoint/2010/main" val="311213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Picture 2" descr="http://www.memosoftware.com.br/images/AtomoER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863"/>
            <a:ext cx="6276331" cy="6691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0797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"/>
          <p:cNvGraphicFramePr>
            <a:graphicFrameLocks/>
          </p:cNvGraphicFramePr>
          <p:nvPr/>
        </p:nvGraphicFramePr>
        <p:xfrm>
          <a:off x="914400" y="1371600"/>
          <a:ext cx="7527925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Documento" r:id="rId3" imgW="8834400" imgH="5640120" progId="Word.Document.6">
                  <p:embed/>
                </p:oleObj>
              </mc:Choice>
              <mc:Fallback>
                <p:oleObj name="Documento" r:id="rId3" imgW="8834400" imgH="5640120" progId="Word.Document.6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371600"/>
                        <a:ext cx="7527925" cy="480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656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DÉCADA DE </a:t>
            </a:r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90.</a:t>
            </a:r>
          </a:p>
          <a:p>
            <a:pPr lvl="1" algn="just"/>
            <a:r>
              <a:rPr lang="pt-BR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Disseminação </a:t>
            </a:r>
            <a:r>
              <a:rPr lang="pt-BR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dos </a:t>
            </a:r>
            <a:r>
              <a:rPr lang="pt-BR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microcomputadores;</a:t>
            </a:r>
          </a:p>
          <a:p>
            <a:pPr lvl="1" algn="just"/>
            <a:r>
              <a:rPr lang="pt-BR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Brasil passou a fornecer o </a:t>
            </a:r>
            <a:r>
              <a:rPr lang="pt-BR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sistema;</a:t>
            </a:r>
          </a:p>
          <a:p>
            <a:pPr lvl="1" algn="just"/>
            <a:r>
              <a:rPr lang="pt-BR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Baixo custo;</a:t>
            </a:r>
          </a:p>
          <a:p>
            <a:pPr lvl="1" algn="just"/>
            <a:r>
              <a:rPr lang="pt-BR" b="1" i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Bug </a:t>
            </a:r>
            <a:r>
              <a:rPr lang="pt-BR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do milênio 1999/2000.</a:t>
            </a:r>
            <a:endParaRPr lang="pt-BR" b="1" i="1" dirty="0">
              <a:ln w="3175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HISTORICO DO ERP</a:t>
            </a:r>
          </a:p>
        </p:txBody>
      </p:sp>
    </p:spTree>
    <p:extLst>
      <p:ext uri="{BB962C8B-B14F-4D97-AF65-F5344CB8AC3E}">
        <p14:creationId xmlns:p14="http://schemas.microsoft.com/office/powerpoint/2010/main" val="22950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ERP II   </a:t>
            </a:r>
          </a:p>
          <a:p>
            <a:pPr algn="just"/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Quebrou as </a:t>
            </a:r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barreiras de comunicação e fluxo de informações tanto internas como </a:t>
            </a:r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externas, por meio da internet.</a:t>
            </a:r>
          </a:p>
          <a:p>
            <a:pPr algn="just"/>
            <a:endParaRPr lang="pt-BR" sz="2800" b="1" dirty="0" smtClean="0">
              <a:ln w="3175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  <a:p>
            <a:pPr marL="0" indent="0" algn="just">
              <a:buNone/>
            </a:pPr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</a:t>
            </a:r>
            <a:endParaRPr lang="pt-BR" sz="2800" b="1" dirty="0">
              <a:ln w="3175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HISTORICO DO ERP</a:t>
            </a:r>
          </a:p>
        </p:txBody>
      </p:sp>
    </p:spTree>
    <p:extLst>
      <p:ext uri="{BB962C8B-B14F-4D97-AF65-F5344CB8AC3E}">
        <p14:creationId xmlns:p14="http://schemas.microsoft.com/office/powerpoint/2010/main" val="22950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val 1026"/>
          <p:cNvSpPr>
            <a:spLocks noChangeArrowheads="1"/>
          </p:cNvSpPr>
          <p:nvPr/>
        </p:nvSpPr>
        <p:spPr bwMode="auto">
          <a:xfrm>
            <a:off x="6934200" y="4649788"/>
            <a:ext cx="2209800" cy="2133600"/>
          </a:xfrm>
          <a:prstGeom prst="ellipse">
            <a:avLst/>
          </a:prstGeom>
          <a:solidFill>
            <a:srgbClr val="00CCFF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3315" name="Oval 1027"/>
          <p:cNvSpPr>
            <a:spLocks noChangeArrowheads="1"/>
          </p:cNvSpPr>
          <p:nvPr/>
        </p:nvSpPr>
        <p:spPr bwMode="auto">
          <a:xfrm>
            <a:off x="5602288" y="3505200"/>
            <a:ext cx="1600200" cy="15240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3316" name="Oval 1028"/>
          <p:cNvSpPr>
            <a:spLocks noChangeArrowheads="1"/>
          </p:cNvSpPr>
          <p:nvPr/>
        </p:nvSpPr>
        <p:spPr bwMode="auto">
          <a:xfrm>
            <a:off x="4916488" y="2514600"/>
            <a:ext cx="990600" cy="990600"/>
          </a:xfrm>
          <a:prstGeom prst="ellipse">
            <a:avLst/>
          </a:prstGeom>
          <a:solidFill>
            <a:srgbClr val="3333FF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3317" name="Text Box 1029"/>
          <p:cNvSpPr txBox="1">
            <a:spLocks noChangeArrowheads="1"/>
          </p:cNvSpPr>
          <p:nvPr/>
        </p:nvSpPr>
        <p:spPr bwMode="auto">
          <a:xfrm>
            <a:off x="1449388" y="1474788"/>
            <a:ext cx="5508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sz="2000">
                <a:solidFill>
                  <a:schemeClr val="tx2"/>
                </a:solidFill>
                <a:latin typeface="Arial" panose="020B0604020202020204" pitchFamily="34" charset="0"/>
              </a:rPr>
              <a:t>´60</a:t>
            </a:r>
          </a:p>
        </p:txBody>
      </p:sp>
      <p:sp>
        <p:nvSpPr>
          <p:cNvPr id="13318" name="Text Box 1030"/>
          <p:cNvSpPr txBox="1">
            <a:spLocks noChangeArrowheads="1"/>
          </p:cNvSpPr>
          <p:nvPr/>
        </p:nvSpPr>
        <p:spPr bwMode="auto">
          <a:xfrm>
            <a:off x="1449388" y="2743200"/>
            <a:ext cx="5508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sz="2000">
                <a:solidFill>
                  <a:schemeClr val="tx2"/>
                </a:solidFill>
                <a:latin typeface="Arial" panose="020B0604020202020204" pitchFamily="34" charset="0"/>
              </a:rPr>
              <a:t>´70</a:t>
            </a:r>
          </a:p>
        </p:txBody>
      </p:sp>
      <p:sp>
        <p:nvSpPr>
          <p:cNvPr id="13319" name="Text Box 1031"/>
          <p:cNvSpPr txBox="1">
            <a:spLocks noChangeArrowheads="1"/>
          </p:cNvSpPr>
          <p:nvPr/>
        </p:nvSpPr>
        <p:spPr bwMode="auto">
          <a:xfrm>
            <a:off x="1449388" y="5410200"/>
            <a:ext cx="5508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sz="2000">
                <a:solidFill>
                  <a:schemeClr val="tx2"/>
                </a:solidFill>
                <a:latin typeface="Arial" panose="020B0604020202020204" pitchFamily="34" charset="0"/>
              </a:rPr>
              <a:t>´90</a:t>
            </a:r>
          </a:p>
        </p:txBody>
      </p:sp>
      <p:sp>
        <p:nvSpPr>
          <p:cNvPr id="13320" name="Text Box 1032"/>
          <p:cNvSpPr txBox="1">
            <a:spLocks noChangeArrowheads="1"/>
          </p:cNvSpPr>
          <p:nvPr/>
        </p:nvSpPr>
        <p:spPr bwMode="auto">
          <a:xfrm>
            <a:off x="1449388" y="4038600"/>
            <a:ext cx="5508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sz="2000">
                <a:solidFill>
                  <a:schemeClr val="tx2"/>
                </a:solidFill>
                <a:latin typeface="Arial" panose="020B0604020202020204" pitchFamily="34" charset="0"/>
              </a:rPr>
              <a:t>´80</a:t>
            </a:r>
          </a:p>
        </p:txBody>
      </p:sp>
      <p:sp>
        <p:nvSpPr>
          <p:cNvPr id="13321" name="AutoShape 1033"/>
          <p:cNvSpPr>
            <a:spLocks noChangeArrowheads="1"/>
          </p:cNvSpPr>
          <p:nvPr/>
        </p:nvSpPr>
        <p:spPr bwMode="auto">
          <a:xfrm>
            <a:off x="381000" y="1447800"/>
            <a:ext cx="1219200" cy="4419600"/>
          </a:xfrm>
          <a:prstGeom prst="downArrow">
            <a:avLst>
              <a:gd name="adj1" fmla="val 50000"/>
              <a:gd name="adj2" fmla="val 90625"/>
            </a:avLst>
          </a:prstGeom>
          <a:solidFill>
            <a:srgbClr val="0099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3322" name="Text Box 1034"/>
          <p:cNvSpPr txBox="1">
            <a:spLocks noChangeArrowheads="1"/>
          </p:cNvSpPr>
          <p:nvPr/>
        </p:nvSpPr>
        <p:spPr bwMode="auto">
          <a:xfrm rot="-5400000">
            <a:off x="-473075" y="3276600"/>
            <a:ext cx="2959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sz="1600">
                <a:solidFill>
                  <a:srgbClr val="FFFF00"/>
                </a:solidFill>
                <a:latin typeface="Arial" panose="020B0604020202020204" pitchFamily="34" charset="0"/>
              </a:rPr>
              <a:t>Evolução dos computadores</a:t>
            </a:r>
          </a:p>
        </p:txBody>
      </p:sp>
      <p:sp>
        <p:nvSpPr>
          <p:cNvPr id="13323" name="Text Box 1035"/>
          <p:cNvSpPr txBox="1">
            <a:spLocks noChangeArrowheads="1"/>
          </p:cNvSpPr>
          <p:nvPr/>
        </p:nvSpPr>
        <p:spPr bwMode="auto">
          <a:xfrm>
            <a:off x="2389353" y="1447800"/>
            <a:ext cx="157447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1600">
                <a:solidFill>
                  <a:schemeClr val="tx2"/>
                </a:solidFill>
                <a:latin typeface="Arial" panose="020B0604020202020204" pitchFamily="34" charset="0"/>
              </a:rPr>
              <a:t>Bill of materials</a:t>
            </a:r>
          </a:p>
          <a:p>
            <a:pPr algn="ctr"/>
            <a:r>
              <a:rPr lang="pt-BR" altLang="pt-BR" sz="1600">
                <a:solidFill>
                  <a:schemeClr val="tx2"/>
                </a:solidFill>
                <a:latin typeface="Arial" panose="020B0604020202020204" pitchFamily="34" charset="0"/>
              </a:rPr>
              <a:t>automatizada</a:t>
            </a:r>
          </a:p>
        </p:txBody>
      </p:sp>
      <p:sp>
        <p:nvSpPr>
          <p:cNvPr id="13324" name="Text Box 1036"/>
          <p:cNvSpPr txBox="1">
            <a:spLocks noChangeArrowheads="1"/>
          </p:cNvSpPr>
          <p:nvPr/>
        </p:nvSpPr>
        <p:spPr bwMode="auto">
          <a:xfrm>
            <a:off x="2022242" y="2667000"/>
            <a:ext cx="231345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1600">
                <a:solidFill>
                  <a:schemeClr val="tx2"/>
                </a:solidFill>
                <a:latin typeface="Arial" panose="020B0604020202020204" pitchFamily="34" charset="0"/>
              </a:rPr>
              <a:t>MRP - Material</a:t>
            </a:r>
          </a:p>
          <a:p>
            <a:pPr algn="ctr"/>
            <a:r>
              <a:rPr lang="pt-BR" altLang="pt-BR" sz="1600">
                <a:solidFill>
                  <a:schemeClr val="tx2"/>
                </a:solidFill>
                <a:latin typeface="Arial" panose="020B0604020202020204" pitchFamily="34" charset="0"/>
              </a:rPr>
              <a:t>Requirements Planning</a:t>
            </a:r>
          </a:p>
        </p:txBody>
      </p:sp>
      <p:sp>
        <p:nvSpPr>
          <p:cNvPr id="13325" name="Text Box 1037"/>
          <p:cNvSpPr txBox="1">
            <a:spLocks noChangeArrowheads="1"/>
          </p:cNvSpPr>
          <p:nvPr/>
        </p:nvSpPr>
        <p:spPr bwMode="auto">
          <a:xfrm>
            <a:off x="2062286" y="3886200"/>
            <a:ext cx="223971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1600" dirty="0">
                <a:solidFill>
                  <a:schemeClr val="tx2"/>
                </a:solidFill>
                <a:latin typeface="Arial" panose="020B0604020202020204" pitchFamily="34" charset="0"/>
              </a:rPr>
              <a:t>MRPII - Manufacturing</a:t>
            </a:r>
          </a:p>
          <a:p>
            <a:pPr algn="ctr"/>
            <a:r>
              <a:rPr lang="pt-BR" altLang="pt-BR" sz="1600" dirty="0" err="1">
                <a:solidFill>
                  <a:schemeClr val="tx2"/>
                </a:solidFill>
                <a:latin typeface="Arial" panose="020B0604020202020204" pitchFamily="34" charset="0"/>
              </a:rPr>
              <a:t>Resource</a:t>
            </a:r>
            <a:r>
              <a:rPr lang="pt-BR" altLang="pt-BR" sz="1600" dirty="0">
                <a:solidFill>
                  <a:schemeClr val="tx2"/>
                </a:solidFill>
                <a:latin typeface="Arial" panose="020B0604020202020204" pitchFamily="34" charset="0"/>
              </a:rPr>
              <a:t> Planning</a:t>
            </a:r>
          </a:p>
        </p:txBody>
      </p:sp>
      <p:sp>
        <p:nvSpPr>
          <p:cNvPr id="13326" name="Text Box 1038"/>
          <p:cNvSpPr txBox="1">
            <a:spLocks noChangeArrowheads="1"/>
          </p:cNvSpPr>
          <p:nvPr/>
        </p:nvSpPr>
        <p:spPr bwMode="auto">
          <a:xfrm>
            <a:off x="2222609" y="5257800"/>
            <a:ext cx="191430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1600" dirty="0">
                <a:solidFill>
                  <a:schemeClr val="tx2"/>
                </a:solidFill>
                <a:latin typeface="Arial" panose="020B0604020202020204" pitchFamily="34" charset="0"/>
              </a:rPr>
              <a:t>ERP - Enterprise</a:t>
            </a:r>
          </a:p>
          <a:p>
            <a:pPr algn="ctr"/>
            <a:r>
              <a:rPr lang="pt-BR" altLang="pt-BR" sz="1600" dirty="0" err="1">
                <a:solidFill>
                  <a:schemeClr val="tx2"/>
                </a:solidFill>
                <a:latin typeface="Arial" panose="020B0604020202020204" pitchFamily="34" charset="0"/>
              </a:rPr>
              <a:t>Resource</a:t>
            </a:r>
            <a:r>
              <a:rPr lang="pt-BR" altLang="pt-BR" sz="1600" dirty="0">
                <a:solidFill>
                  <a:schemeClr val="tx2"/>
                </a:solidFill>
                <a:latin typeface="Arial" panose="020B0604020202020204" pitchFamily="34" charset="0"/>
              </a:rPr>
              <a:t> Planning</a:t>
            </a:r>
          </a:p>
        </p:txBody>
      </p:sp>
      <p:sp>
        <p:nvSpPr>
          <p:cNvPr id="13327" name="Oval 1039"/>
          <p:cNvSpPr>
            <a:spLocks noChangeArrowheads="1"/>
          </p:cNvSpPr>
          <p:nvPr/>
        </p:nvSpPr>
        <p:spPr bwMode="auto">
          <a:xfrm>
            <a:off x="4535488" y="1524000"/>
            <a:ext cx="533400" cy="533400"/>
          </a:xfrm>
          <a:prstGeom prst="ellipse">
            <a:avLst/>
          </a:prstGeom>
          <a:solidFill>
            <a:srgbClr val="000099"/>
          </a:solidFill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1600">
                <a:solidFill>
                  <a:schemeClr val="bg1"/>
                </a:solidFill>
                <a:latin typeface="Arial" panose="020B0604020202020204" pitchFamily="34" charset="0"/>
              </a:rPr>
              <a:t>BOM</a:t>
            </a:r>
          </a:p>
        </p:txBody>
      </p:sp>
      <p:sp>
        <p:nvSpPr>
          <p:cNvPr id="13328" name="Oval 1040"/>
          <p:cNvSpPr>
            <a:spLocks noChangeArrowheads="1"/>
          </p:cNvSpPr>
          <p:nvPr/>
        </p:nvSpPr>
        <p:spPr bwMode="auto">
          <a:xfrm>
            <a:off x="5159375" y="2757488"/>
            <a:ext cx="533400" cy="533400"/>
          </a:xfrm>
          <a:prstGeom prst="ellipse">
            <a:avLst/>
          </a:prstGeom>
          <a:solidFill>
            <a:srgbClr val="000099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1600">
                <a:solidFill>
                  <a:schemeClr val="bg1"/>
                </a:solidFill>
                <a:latin typeface="Arial" panose="020B0604020202020204" pitchFamily="34" charset="0"/>
              </a:rPr>
              <a:t>BOM</a:t>
            </a:r>
          </a:p>
        </p:txBody>
      </p:sp>
      <p:sp>
        <p:nvSpPr>
          <p:cNvPr id="13329" name="Text Box 1041"/>
          <p:cNvSpPr txBox="1">
            <a:spLocks noChangeArrowheads="1"/>
          </p:cNvSpPr>
          <p:nvPr/>
        </p:nvSpPr>
        <p:spPr bwMode="auto">
          <a:xfrm>
            <a:off x="5126038" y="2500313"/>
            <a:ext cx="635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sz="1600">
                <a:solidFill>
                  <a:schemeClr val="bg1"/>
                </a:solidFill>
                <a:latin typeface="Arial" panose="020B0604020202020204" pitchFamily="34" charset="0"/>
              </a:rPr>
              <a:t>MRP</a:t>
            </a:r>
          </a:p>
        </p:txBody>
      </p:sp>
      <p:sp>
        <p:nvSpPr>
          <p:cNvPr id="13330" name="Oval 1042"/>
          <p:cNvSpPr>
            <a:spLocks noChangeArrowheads="1"/>
          </p:cNvSpPr>
          <p:nvPr/>
        </p:nvSpPr>
        <p:spPr bwMode="auto">
          <a:xfrm>
            <a:off x="5907088" y="3763963"/>
            <a:ext cx="990600" cy="990600"/>
          </a:xfrm>
          <a:prstGeom prst="ellipse">
            <a:avLst/>
          </a:prstGeom>
          <a:solidFill>
            <a:srgbClr val="3333FF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3331" name="Oval 1043"/>
          <p:cNvSpPr>
            <a:spLocks noChangeArrowheads="1"/>
          </p:cNvSpPr>
          <p:nvPr/>
        </p:nvSpPr>
        <p:spPr bwMode="auto">
          <a:xfrm>
            <a:off x="6149975" y="4006850"/>
            <a:ext cx="533400" cy="533400"/>
          </a:xfrm>
          <a:prstGeom prst="ellipse">
            <a:avLst/>
          </a:prstGeom>
          <a:solidFill>
            <a:srgbClr val="000099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1600">
                <a:solidFill>
                  <a:schemeClr val="bg1"/>
                </a:solidFill>
                <a:latin typeface="Arial" panose="020B0604020202020204" pitchFamily="34" charset="0"/>
              </a:rPr>
              <a:t>BOM</a:t>
            </a:r>
          </a:p>
        </p:txBody>
      </p:sp>
      <p:sp>
        <p:nvSpPr>
          <p:cNvPr id="13332" name="Text Box 1044"/>
          <p:cNvSpPr txBox="1">
            <a:spLocks noChangeArrowheads="1"/>
          </p:cNvSpPr>
          <p:nvPr/>
        </p:nvSpPr>
        <p:spPr bwMode="auto">
          <a:xfrm>
            <a:off x="6116638" y="3749675"/>
            <a:ext cx="635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sz="1600">
                <a:solidFill>
                  <a:schemeClr val="bg1"/>
                </a:solidFill>
                <a:latin typeface="Arial" panose="020B0604020202020204" pitchFamily="34" charset="0"/>
              </a:rPr>
              <a:t>MRP</a:t>
            </a:r>
          </a:p>
        </p:txBody>
      </p:sp>
      <p:sp>
        <p:nvSpPr>
          <p:cNvPr id="13333" name="Text Box 1045"/>
          <p:cNvSpPr txBox="1">
            <a:spLocks noChangeArrowheads="1"/>
          </p:cNvSpPr>
          <p:nvPr/>
        </p:nvSpPr>
        <p:spPr bwMode="auto">
          <a:xfrm>
            <a:off x="6040438" y="3505200"/>
            <a:ext cx="7493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sz="1600">
                <a:solidFill>
                  <a:schemeClr val="bg1"/>
                </a:solidFill>
                <a:latin typeface="Arial" panose="020B0604020202020204" pitchFamily="34" charset="0"/>
              </a:rPr>
              <a:t>MRPII</a:t>
            </a:r>
          </a:p>
        </p:txBody>
      </p:sp>
      <p:sp>
        <p:nvSpPr>
          <p:cNvPr id="13334" name="Oval 1046"/>
          <p:cNvSpPr>
            <a:spLocks noChangeArrowheads="1"/>
          </p:cNvSpPr>
          <p:nvPr/>
        </p:nvSpPr>
        <p:spPr bwMode="auto">
          <a:xfrm>
            <a:off x="7278688" y="4953000"/>
            <a:ext cx="1600200" cy="15240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3335" name="Oval 1047"/>
          <p:cNvSpPr>
            <a:spLocks noChangeArrowheads="1"/>
          </p:cNvSpPr>
          <p:nvPr/>
        </p:nvSpPr>
        <p:spPr bwMode="auto">
          <a:xfrm>
            <a:off x="7583488" y="5211763"/>
            <a:ext cx="990600" cy="990600"/>
          </a:xfrm>
          <a:prstGeom prst="ellipse">
            <a:avLst/>
          </a:prstGeom>
          <a:solidFill>
            <a:srgbClr val="3333FF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3336" name="Oval 1048"/>
          <p:cNvSpPr>
            <a:spLocks noChangeArrowheads="1"/>
          </p:cNvSpPr>
          <p:nvPr/>
        </p:nvSpPr>
        <p:spPr bwMode="auto">
          <a:xfrm>
            <a:off x="7826375" y="5454650"/>
            <a:ext cx="533400" cy="533400"/>
          </a:xfrm>
          <a:prstGeom prst="ellipse">
            <a:avLst/>
          </a:prstGeom>
          <a:solidFill>
            <a:srgbClr val="000099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1600">
                <a:solidFill>
                  <a:schemeClr val="bg1"/>
                </a:solidFill>
                <a:latin typeface="Arial" panose="020B0604020202020204" pitchFamily="34" charset="0"/>
              </a:rPr>
              <a:t>BOM</a:t>
            </a:r>
          </a:p>
        </p:txBody>
      </p:sp>
      <p:sp>
        <p:nvSpPr>
          <p:cNvPr id="13337" name="Text Box 1049"/>
          <p:cNvSpPr txBox="1">
            <a:spLocks noChangeArrowheads="1"/>
          </p:cNvSpPr>
          <p:nvPr/>
        </p:nvSpPr>
        <p:spPr bwMode="auto">
          <a:xfrm>
            <a:off x="7793038" y="5197475"/>
            <a:ext cx="635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sz="1600">
                <a:solidFill>
                  <a:schemeClr val="bg1"/>
                </a:solidFill>
                <a:latin typeface="Arial" panose="020B0604020202020204" pitchFamily="34" charset="0"/>
              </a:rPr>
              <a:t>MRP</a:t>
            </a:r>
          </a:p>
        </p:txBody>
      </p:sp>
      <p:sp>
        <p:nvSpPr>
          <p:cNvPr id="13338" name="Text Box 1050"/>
          <p:cNvSpPr txBox="1">
            <a:spLocks noChangeArrowheads="1"/>
          </p:cNvSpPr>
          <p:nvPr/>
        </p:nvSpPr>
        <p:spPr bwMode="auto">
          <a:xfrm>
            <a:off x="7716838" y="4953000"/>
            <a:ext cx="7493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sz="1600">
                <a:solidFill>
                  <a:schemeClr val="bg1"/>
                </a:solidFill>
                <a:latin typeface="Arial" panose="020B0604020202020204" pitchFamily="34" charset="0"/>
              </a:rPr>
              <a:t>MRPII</a:t>
            </a:r>
          </a:p>
        </p:txBody>
      </p:sp>
      <p:sp>
        <p:nvSpPr>
          <p:cNvPr id="13339" name="Text Box 1051"/>
          <p:cNvSpPr txBox="1">
            <a:spLocks noChangeArrowheads="1"/>
          </p:cNvSpPr>
          <p:nvPr/>
        </p:nvSpPr>
        <p:spPr bwMode="auto">
          <a:xfrm>
            <a:off x="7735888" y="4648200"/>
            <a:ext cx="600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sz="1600">
                <a:solidFill>
                  <a:schemeClr val="bg1"/>
                </a:solidFill>
                <a:latin typeface="Arial" panose="020B0604020202020204" pitchFamily="34" charset="0"/>
              </a:rPr>
              <a:t>ERP</a:t>
            </a:r>
          </a:p>
        </p:txBody>
      </p:sp>
      <p:sp>
        <p:nvSpPr>
          <p:cNvPr id="13341" name="Freeform 1053"/>
          <p:cNvSpPr>
            <a:spLocks/>
          </p:cNvSpPr>
          <p:nvPr/>
        </p:nvSpPr>
        <p:spPr bwMode="auto">
          <a:xfrm>
            <a:off x="4916488" y="1371600"/>
            <a:ext cx="4191000" cy="3581400"/>
          </a:xfrm>
          <a:custGeom>
            <a:avLst/>
            <a:gdLst>
              <a:gd name="T0" fmla="*/ 0 w 2640"/>
              <a:gd name="T1" fmla="*/ 0 h 2256"/>
              <a:gd name="T2" fmla="*/ 672 w 2640"/>
              <a:gd name="T3" fmla="*/ 816 h 2256"/>
              <a:gd name="T4" fmla="*/ 1344 w 2640"/>
              <a:gd name="T5" fmla="*/ 1440 h 2256"/>
              <a:gd name="T6" fmla="*/ 2640 w 2640"/>
              <a:gd name="T7" fmla="*/ 2256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0" h="2256">
                <a:moveTo>
                  <a:pt x="0" y="0"/>
                </a:moveTo>
                <a:cubicBezTo>
                  <a:pt x="224" y="288"/>
                  <a:pt x="448" y="576"/>
                  <a:pt x="672" y="816"/>
                </a:cubicBezTo>
                <a:cubicBezTo>
                  <a:pt x="896" y="1056"/>
                  <a:pt x="1016" y="1200"/>
                  <a:pt x="1344" y="1440"/>
                </a:cubicBezTo>
                <a:cubicBezTo>
                  <a:pt x="1672" y="1680"/>
                  <a:pt x="2156" y="1968"/>
                  <a:pt x="2640" y="2256"/>
                </a:cubicBezTo>
              </a:path>
            </a:pathLst>
          </a:custGeom>
          <a:noFill/>
          <a:ln w="57150" cap="flat" cmpd="sng">
            <a:solidFill>
              <a:srgbClr val="CCECFF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3342" name="Freeform 1054"/>
          <p:cNvSpPr>
            <a:spLocks/>
          </p:cNvSpPr>
          <p:nvPr/>
        </p:nvSpPr>
        <p:spPr bwMode="auto">
          <a:xfrm rot="1093845">
            <a:off x="3656013" y="2214563"/>
            <a:ext cx="4191000" cy="3810000"/>
          </a:xfrm>
          <a:custGeom>
            <a:avLst/>
            <a:gdLst>
              <a:gd name="T0" fmla="*/ 0 w 2640"/>
              <a:gd name="T1" fmla="*/ 0 h 2256"/>
              <a:gd name="T2" fmla="*/ 672 w 2640"/>
              <a:gd name="T3" fmla="*/ 816 h 2256"/>
              <a:gd name="T4" fmla="*/ 1344 w 2640"/>
              <a:gd name="T5" fmla="*/ 1440 h 2256"/>
              <a:gd name="T6" fmla="*/ 2640 w 2640"/>
              <a:gd name="T7" fmla="*/ 2256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0" h="2256">
                <a:moveTo>
                  <a:pt x="0" y="0"/>
                </a:moveTo>
                <a:cubicBezTo>
                  <a:pt x="224" y="288"/>
                  <a:pt x="448" y="576"/>
                  <a:pt x="672" y="816"/>
                </a:cubicBezTo>
                <a:cubicBezTo>
                  <a:pt x="896" y="1056"/>
                  <a:pt x="1016" y="1200"/>
                  <a:pt x="1344" y="1440"/>
                </a:cubicBezTo>
                <a:cubicBezTo>
                  <a:pt x="1672" y="1680"/>
                  <a:pt x="2156" y="1968"/>
                  <a:pt x="2640" y="2256"/>
                </a:cubicBezTo>
              </a:path>
            </a:pathLst>
          </a:custGeom>
          <a:noFill/>
          <a:ln w="57150" cap="flat" cmpd="sng">
            <a:solidFill>
              <a:srgbClr val="CCECFF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3343" name="Text Box 1055"/>
          <p:cNvSpPr txBox="1">
            <a:spLocks noChangeArrowheads="1"/>
          </p:cNvSpPr>
          <p:nvPr/>
        </p:nvSpPr>
        <p:spPr bwMode="auto">
          <a:xfrm rot="2643894">
            <a:off x="6388509" y="2894598"/>
            <a:ext cx="86754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sz="1600" dirty="0">
                <a:solidFill>
                  <a:schemeClr val="tx2"/>
                </a:solidFill>
                <a:latin typeface="Arial" panose="020B0604020202020204" pitchFamily="34" charset="0"/>
              </a:rPr>
              <a:t>Escopo</a:t>
            </a:r>
          </a:p>
        </p:txBody>
      </p:sp>
    </p:spTree>
    <p:extLst>
      <p:ext uri="{BB962C8B-B14F-4D97-AF65-F5344CB8AC3E}">
        <p14:creationId xmlns:p14="http://schemas.microsoft.com/office/powerpoint/2010/main" val="345674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pt-BR" sz="33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Um </a:t>
            </a:r>
            <a:r>
              <a:rPr lang="pt-BR" sz="33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sistema ERP pode ser considerado de uso comum, ou seja, pode ser implantado em qualquer tipo de empresa, independentemente de seu segmento de atuação. (JUNIOR, 2008</a:t>
            </a:r>
            <a:r>
              <a:rPr lang="pt-BR" sz="33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)</a:t>
            </a:r>
          </a:p>
          <a:p>
            <a:pPr marL="0" indent="0" algn="just">
              <a:buNone/>
            </a:pPr>
            <a:endParaRPr lang="pt-BR" sz="3300" b="1" dirty="0" smtClean="0">
              <a:ln w="3175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  <a:p>
            <a:r>
              <a:rPr lang="pt-BR" sz="33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Independe do seu tipo e segmento.</a:t>
            </a:r>
          </a:p>
          <a:p>
            <a:pPr marL="0" indent="0">
              <a:buNone/>
            </a:pPr>
            <a:r>
              <a:rPr lang="pt-BR" sz="33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Pontos comuns das empresas que implantam o ERP</a:t>
            </a:r>
            <a:r>
              <a:rPr lang="pt-BR" sz="33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:</a:t>
            </a:r>
          </a:p>
          <a:p>
            <a:pPr marL="0" indent="0">
              <a:buNone/>
            </a:pPr>
            <a:r>
              <a:rPr lang="pt-BR" sz="33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/>
            </a:r>
            <a:br>
              <a:rPr lang="pt-BR" sz="33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</a:br>
            <a:r>
              <a:rPr lang="pt-BR" sz="33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- Necessidade de pessoas capacitadas;</a:t>
            </a:r>
            <a:br>
              <a:rPr lang="pt-BR" sz="33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</a:br>
            <a:r>
              <a:rPr lang="pt-BR" sz="33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- Apoio fundamental;</a:t>
            </a:r>
            <a:br>
              <a:rPr lang="pt-BR" sz="33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</a:br>
            <a:r>
              <a:rPr lang="pt-BR" sz="33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- Menor personalização possível;</a:t>
            </a:r>
            <a:br>
              <a:rPr lang="pt-BR" sz="33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</a:br>
            <a:r>
              <a:rPr lang="pt-BR" sz="33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- Escolha correta do ERP.</a:t>
            </a:r>
          </a:p>
          <a:p>
            <a:pPr algn="just"/>
            <a:endParaRPr lang="pt-BR" sz="2800" b="1" dirty="0">
              <a:ln w="3175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  <a:p>
            <a:pPr algn="just"/>
            <a:endParaRPr lang="pt-BR" sz="2800" b="1" dirty="0" smtClean="0">
              <a:ln w="3175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  <a:p>
            <a:pPr algn="just"/>
            <a:endParaRPr lang="pt-BR" sz="2800" b="1" dirty="0" smtClean="0">
              <a:ln w="3175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Implatação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50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92500" lnSpcReduction="10000"/>
          </a:bodyPr>
          <a:lstStyle/>
          <a:p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Identificação dos </a:t>
            </a:r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fatores de sucesso</a:t>
            </a:r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:</a:t>
            </a:r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/>
            </a:r>
            <a:b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</a:br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- </a:t>
            </a:r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Suporte de alta gerencia</a:t>
            </a:r>
            <a:b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</a:br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- Competência da equipe do projeto</a:t>
            </a:r>
            <a:b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</a:br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- Cooperação entre os departamentos</a:t>
            </a:r>
            <a:b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</a:br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- Objetivos e metas claras</a:t>
            </a:r>
            <a:b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</a:br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- Gerenciamento do projeto</a:t>
            </a:r>
            <a:b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</a:br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- Comunicação entre departamentos</a:t>
            </a:r>
            <a:b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</a:br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- Gerenciamento de expectativas</a:t>
            </a:r>
            <a:b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</a:br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- Liderança do projeto </a:t>
            </a:r>
            <a:b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</a:br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- Suporte dos fornecedores</a:t>
            </a:r>
            <a:b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</a:br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- Seleção cuidadosa de pacotes</a:t>
            </a:r>
          </a:p>
          <a:p>
            <a:pPr marL="0" indent="0">
              <a:buNone/>
            </a:pPr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Com a auditoria dentro da empresa, é possível prevenir erros lançados no sistema. </a:t>
            </a:r>
          </a:p>
          <a:p>
            <a:pPr algn="just"/>
            <a:endParaRPr lang="pt-BR" sz="2800" b="1" dirty="0">
              <a:ln w="3175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  <a:p>
            <a:pPr algn="just"/>
            <a:endParaRPr lang="pt-BR" sz="2800" b="1" dirty="0" smtClean="0">
              <a:ln w="3175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  <a:p>
            <a:pPr algn="just"/>
            <a:endParaRPr lang="pt-BR" sz="2800" b="1" dirty="0" smtClean="0">
              <a:ln w="3175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Implantação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7050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92500" lnSpcReduction="10000"/>
          </a:bodyPr>
          <a:lstStyle/>
          <a:p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Integração dos processos, (informações atualizadas);</a:t>
            </a:r>
          </a:p>
          <a:p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Padronização dos processos, (funcionário remanejado);</a:t>
            </a:r>
          </a:p>
          <a:p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Acesso a informação, (permissão de acesso);</a:t>
            </a:r>
          </a:p>
          <a:p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Velocidade da informação,</a:t>
            </a:r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</a:t>
            </a:r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(tempo real);</a:t>
            </a:r>
          </a:p>
          <a:p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Eliminação de redundância, ( armazenamento e retrabalho);</a:t>
            </a:r>
          </a:p>
          <a:p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Ganho de escala, ( somente um software);</a:t>
            </a:r>
          </a:p>
          <a:p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Foco na atividade principal, ( atualizações);</a:t>
            </a:r>
          </a:p>
          <a:p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Maior controle, ( arquivo de log);</a:t>
            </a:r>
          </a:p>
          <a:p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Adaptação às mudanças, (da empresa ao </a:t>
            </a:r>
            <a:r>
              <a:rPr lang="pt-BR" sz="2800" b="1" i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software</a:t>
            </a:r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).</a:t>
            </a: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Vantagens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50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C:\Users\JESSICA\Desktop\Sem título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77434"/>
            <a:ext cx="5400600" cy="537321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539552" y="260648"/>
            <a:ext cx="6347713" cy="1320800"/>
          </a:xfrm>
        </p:spPr>
        <p:txBody>
          <a:bodyPr/>
          <a:lstStyle/>
          <a:p>
            <a:r>
              <a:rPr lang="pt-BR" dirty="0"/>
              <a:t>ERP COMO VANTAGEM COMPETITIVA </a:t>
            </a:r>
          </a:p>
        </p:txBody>
      </p:sp>
    </p:spTree>
    <p:extLst>
      <p:ext uri="{BB962C8B-B14F-4D97-AF65-F5344CB8AC3E}">
        <p14:creationId xmlns:p14="http://schemas.microsoft.com/office/powerpoint/2010/main" val="22950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Custos da implantação, ( custo e tempo);</a:t>
            </a:r>
          </a:p>
          <a:p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Imposição de padrões, (padrões de trabalhos e customizações);</a:t>
            </a:r>
          </a:p>
          <a:p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Grande repercussão dos erros,</a:t>
            </a:r>
          </a:p>
          <a:p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Fornecedor único, (dependência);</a:t>
            </a:r>
          </a:p>
          <a:p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Problemas Sociais; (eliminação);</a:t>
            </a:r>
          </a:p>
          <a:p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Desmotivação,(resistência a mudança);</a:t>
            </a:r>
          </a:p>
          <a:p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Adaptação das informações, (utilizar corretamente);</a:t>
            </a:r>
          </a:p>
          <a:p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Treinamento inadequado.</a:t>
            </a: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Desvantagens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4426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pt-BR" sz="40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Multifuncional em escopo;</a:t>
            </a:r>
          </a:p>
          <a:p>
            <a:pPr algn="just"/>
            <a:r>
              <a:rPr lang="pt-BR" sz="40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Integrado;</a:t>
            </a:r>
          </a:p>
          <a:p>
            <a:pPr algn="just"/>
            <a:r>
              <a:rPr lang="pt-BR" sz="40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Modular;</a:t>
            </a:r>
          </a:p>
          <a:p>
            <a:pPr algn="just"/>
            <a:r>
              <a:rPr lang="pt-BR" sz="40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Facilitar o planejamento e controle clássico das atividades de produção.</a:t>
            </a:r>
            <a:endParaRPr lang="pt-BR" sz="2800" b="1" dirty="0">
              <a:ln w="3175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  <a:p>
            <a:pPr marL="0" indent="0">
              <a:buNone/>
            </a:pPr>
            <a:r>
              <a:rPr lang="pt-BR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(O </a:t>
            </a:r>
            <a:r>
              <a:rPr lang="pt-BR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software deve adaptar-se as atividades das organizações</a:t>
            </a:r>
            <a:r>
              <a:rPr lang="pt-BR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.)</a:t>
            </a:r>
            <a:endParaRPr lang="pt-BR" b="1" dirty="0">
              <a:ln w="3175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Requisitos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6055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Custos de treinamento;</a:t>
            </a:r>
          </a:p>
          <a:p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Custos de treinamento</a:t>
            </a:r>
          </a:p>
          <a:p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Custos de integração e testes</a:t>
            </a:r>
          </a:p>
          <a:p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Custos das conversões de dados</a:t>
            </a:r>
          </a:p>
          <a:p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Custos com Horas de Consultoria</a:t>
            </a:r>
          </a:p>
          <a:p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Custos com Pessoal</a:t>
            </a:r>
          </a:p>
          <a:p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Retorno do investimento - ROI (</a:t>
            </a:r>
            <a:r>
              <a:rPr lang="pt-BR" sz="2800" b="1" dirty="0" err="1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Return</a:t>
            </a:r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</a:t>
            </a:r>
            <a:r>
              <a:rPr lang="pt-BR" sz="2800" b="1" dirty="0" err="1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of</a:t>
            </a:r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</a:t>
            </a:r>
            <a:r>
              <a:rPr lang="pt-BR" sz="2800" b="1" dirty="0" err="1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Investment</a:t>
            </a:r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)</a:t>
            </a: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Custos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1786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7899669"/>
              </p:ext>
            </p:extLst>
          </p:nvPr>
        </p:nvGraphicFramePr>
        <p:xfrm>
          <a:off x="0" y="1600200"/>
          <a:ext cx="91440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Custos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1786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sz="2800" dirty="0" smtClean="0"/>
          </a:p>
          <a:p>
            <a:pPr marL="0" indent="0" algn="just">
              <a:buNone/>
            </a:pPr>
            <a:endParaRPr lang="pt-BR" sz="2800" dirty="0" smtClean="0"/>
          </a:p>
          <a:p>
            <a:pPr marL="0" indent="0" algn="just">
              <a:buNone/>
            </a:pPr>
            <a:r>
              <a:rPr lang="pt-BR" sz="28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Segundo JUNIOR (2008,p.111), os sistemas ERP são divididos por módulos, esses módulos estão interligados entre si, tanto comercialmente como para efeito de aprendizado, dentre essas divisões, a mais clássica é: financeiro, materiais, vendas, controladoria, qualidade, produção e recursos humanos.</a:t>
            </a: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MÓDULOS QUE COMPÕEM ERP </a:t>
            </a:r>
          </a:p>
        </p:txBody>
      </p:sp>
    </p:spTree>
    <p:extLst>
      <p:ext uri="{BB962C8B-B14F-4D97-AF65-F5344CB8AC3E}">
        <p14:creationId xmlns:p14="http://schemas.microsoft.com/office/powerpoint/2010/main" val="81786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pt-BR" sz="2300" b="1" u="sng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MÓDULOS BÁSICOS</a:t>
            </a:r>
            <a:r>
              <a:rPr lang="pt-BR" sz="23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</a:t>
            </a:r>
            <a:r>
              <a:rPr lang="pt-BR" sz="23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: são </a:t>
            </a:r>
            <a:r>
              <a:rPr lang="pt-BR" sz="23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comercializados pelos </a:t>
            </a:r>
            <a:r>
              <a:rPr lang="pt-BR" sz="23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fornecedores.</a:t>
            </a:r>
            <a:endParaRPr lang="pt-BR" sz="2300" b="1" dirty="0">
              <a:ln w="3175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  <a:p>
            <a:r>
              <a:rPr lang="pt-BR" sz="2300" b="1" u="sng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MÓDULOS ESPECÍFICOS OU </a:t>
            </a:r>
            <a:r>
              <a:rPr lang="pt-BR" sz="2300" b="1" u="sng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VERTICAIS: </a:t>
            </a:r>
            <a:r>
              <a:rPr lang="pt-BR" sz="23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São módulos </a:t>
            </a:r>
            <a:r>
              <a:rPr lang="pt-BR" sz="23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especiais;</a:t>
            </a:r>
            <a:endParaRPr lang="pt-BR" sz="2300" b="1" dirty="0">
              <a:ln w="3175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  <a:p>
            <a:pPr lvl="1"/>
            <a:r>
              <a:rPr lang="pt-BR" sz="23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Um estudo realizado pelo IDC - </a:t>
            </a:r>
            <a:r>
              <a:rPr lang="pt-BR" sz="2300" b="1" dirty="0" err="1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International</a:t>
            </a:r>
            <a:r>
              <a:rPr lang="pt-BR" sz="23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Data Corporation, empresa líder em inteligência de mercado, consultoria e conferências nos segmentos de Tecnologia da Informação e Telecomunicações, mostra que </a:t>
            </a:r>
          </a:p>
          <a:p>
            <a:pPr marL="0" indent="0">
              <a:buNone/>
            </a:pPr>
            <a:endParaRPr lang="pt-BR" sz="2300" b="1" dirty="0">
              <a:ln w="3175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  <a:p>
            <a:pPr marL="457200" lvl="1" indent="0">
              <a:buNone/>
            </a:pPr>
            <a:r>
              <a:rPr lang="pt-BR" sz="23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“Os mercados verticais que mais de destacaram na primeira metade de 2009 foram Serviços (16,53%) e Comércio (13,11%), atrás somente do setor de manufatura, tradicionalmente o mais forte, que teve uma participação de 43,46% nas vendas de ERP no período.” (MERCADO...,2010).</a:t>
            </a: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MÓDULOS QUE COMPÕEM ERP </a:t>
            </a:r>
          </a:p>
        </p:txBody>
      </p:sp>
    </p:spTree>
    <p:extLst>
      <p:ext uri="{BB962C8B-B14F-4D97-AF65-F5344CB8AC3E}">
        <p14:creationId xmlns:p14="http://schemas.microsoft.com/office/powerpoint/2010/main" val="417246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pt-BR" sz="2300" b="1" u="sng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MÓDULOS </a:t>
            </a:r>
            <a:r>
              <a:rPr lang="pt-BR" sz="2300" b="1" u="sng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CUSTOMIZADOS: </a:t>
            </a:r>
            <a:r>
              <a:rPr lang="pt-BR" sz="23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  </a:t>
            </a:r>
            <a:r>
              <a:rPr lang="pt-BR" sz="23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fornecidos e adaptados de acordo com a necessidade do </a:t>
            </a:r>
            <a:r>
              <a:rPr lang="pt-BR" sz="23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cliente.</a:t>
            </a:r>
          </a:p>
          <a:p>
            <a:endParaRPr lang="pt-BR" sz="2300" b="1" dirty="0">
              <a:ln w="3175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  <a:p>
            <a:pPr marL="0" indent="0">
              <a:buNone/>
            </a:pPr>
            <a:r>
              <a:rPr lang="pt-BR" sz="23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	</a:t>
            </a:r>
            <a:endParaRPr lang="pt-BR" sz="2300" b="1" dirty="0">
              <a:ln w="3175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MÓDULOS QUE COMPÕEM ERP </a:t>
            </a:r>
          </a:p>
        </p:txBody>
      </p:sp>
    </p:spTree>
    <p:extLst>
      <p:ext uri="{BB962C8B-B14F-4D97-AF65-F5344CB8AC3E}">
        <p14:creationId xmlns:p14="http://schemas.microsoft.com/office/powerpoint/2010/main" val="417246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Autofit/>
          </a:bodyPr>
          <a:lstStyle/>
          <a:p>
            <a:r>
              <a:rPr lang="pt-BR" sz="22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Estudo da IDC mostra que o mercado brasileiro de ERP vem crescendo:</a:t>
            </a:r>
          </a:p>
          <a:p>
            <a:pPr marL="457200" lvl="1" indent="0">
              <a:buNone/>
            </a:pPr>
            <a:r>
              <a:rPr lang="pt-BR" sz="22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“</a:t>
            </a:r>
            <a:r>
              <a:rPr lang="pt-BR" sz="22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Janeiro de 2010 – A crise econômica teve impactos menores do que os esperados nas vendas de sistemas de gestão no Brasil em 2009, indica o estudo </a:t>
            </a:r>
            <a:r>
              <a:rPr lang="pt-BR" sz="2200" b="1" dirty="0" err="1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Latin</a:t>
            </a:r>
            <a:r>
              <a:rPr lang="pt-BR" sz="22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</a:t>
            </a:r>
            <a:r>
              <a:rPr lang="pt-BR" sz="2200" b="1" dirty="0" err="1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America</a:t>
            </a:r>
            <a:r>
              <a:rPr lang="pt-BR" sz="22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</a:t>
            </a:r>
            <a:r>
              <a:rPr lang="pt-BR" sz="2200" b="1" dirty="0" err="1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Semiannual</a:t>
            </a:r>
            <a:r>
              <a:rPr lang="pt-BR" sz="22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ERP </a:t>
            </a:r>
            <a:r>
              <a:rPr lang="pt-BR" sz="2200" b="1" dirty="0" err="1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Tracker</a:t>
            </a:r>
            <a:r>
              <a:rPr lang="pt-BR" sz="2200" b="1" dirty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da IDC, líder em inteligência de mercado, consultoria e eventos para as indústrias de Tecnologia da Informação e Telecomunicações. A pesquisa aponta que o mercado de ERP movimentou mais de 1,1 bilhão de reais em licenças no primeiro semestre de 2009, em comparação com os 923,6 milhões de reais do mesmo período em 2008. A estimativa para todo o ano de 2009 é de que as empresas brasileiras tenham investido mais de 2,5 bilhões de reais em sistemas de ERP– um crescimento de 17% em comparação a 2008.” (MERCADO...2010).</a:t>
            </a:r>
          </a:p>
          <a:p>
            <a:pPr lvl="1"/>
            <a:endParaRPr lang="pt-BR" sz="2200" b="1" dirty="0">
              <a:ln w="3175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  <a:p>
            <a:pPr marL="0" indent="0">
              <a:buNone/>
            </a:pPr>
            <a:r>
              <a:rPr lang="pt-BR" sz="2200" b="1" dirty="0" smtClean="0">
                <a:ln w="3175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	</a:t>
            </a:r>
            <a:endParaRPr lang="pt-BR" sz="2200" b="1" dirty="0">
              <a:ln w="3175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Mercado de ERP no Brasil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8306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41" y="476672"/>
            <a:ext cx="7036428" cy="5277322"/>
          </a:xfrm>
        </p:spPr>
      </p:pic>
    </p:spTree>
    <p:extLst>
      <p:ext uri="{BB962C8B-B14F-4D97-AF65-F5344CB8AC3E}">
        <p14:creationId xmlns:p14="http://schemas.microsoft.com/office/powerpoint/2010/main" val="386603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8064896" cy="6048672"/>
          </a:xfrm>
        </p:spPr>
      </p:pic>
    </p:spTree>
    <p:extLst>
      <p:ext uri="{BB962C8B-B14F-4D97-AF65-F5344CB8AC3E}">
        <p14:creationId xmlns:p14="http://schemas.microsoft.com/office/powerpoint/2010/main" val="4208302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68552"/>
          </a:xfrm>
        </p:spPr>
        <p:txBody>
          <a:bodyPr>
            <a:noAutofit/>
          </a:bodyPr>
          <a:lstStyle/>
          <a:p>
            <a:r>
              <a:rPr lang="pt-BR" sz="2600" b="1" i="1" dirty="0" err="1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Sig</a:t>
            </a:r>
            <a:r>
              <a:rPr lang="pt-BR" sz="26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- Sistema de informações </a:t>
            </a:r>
            <a:r>
              <a:rPr lang="pt-BR" sz="2600" b="1" i="1" dirty="0" err="1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gerenciais:A</a:t>
            </a:r>
            <a:r>
              <a:rPr lang="pt-BR" sz="26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assessoria </a:t>
            </a:r>
            <a:r>
              <a:rPr lang="pt-BR" sz="2600" b="1" i="1" dirty="0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empresarial </a:t>
            </a:r>
            <a:r>
              <a:rPr lang="pt-BR" sz="2600" b="1" i="1" dirty="0" err="1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Qualinter</a:t>
            </a:r>
            <a:r>
              <a:rPr lang="pt-BR" sz="26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classifica o SIG como:</a:t>
            </a:r>
          </a:p>
          <a:p>
            <a:pPr marL="0" indent="0">
              <a:buNone/>
            </a:pPr>
            <a:r>
              <a:rPr lang="pt-BR" sz="26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O Sistema de Gestão Integrada é a combinação de processos, procedimentos e práticas adotadas por uma organização, para implementar suas políticas e atingir seus objetivos de forma mais eficiente do que por meio de múltiplos sistemas de gestão. Direcionado para processos é a gestão que permite integrar de forma mais eficiente, nas operações do dia-a-dia das empresas, os aspectos e objetivos da qualidade, do desempenho ambiental, da segurança e saúde ocupacional e da responsabilidade social</a:t>
            </a:r>
            <a:r>
              <a:rPr lang="pt-BR" sz="2600" b="1" i="1" dirty="0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.</a:t>
            </a:r>
            <a:endParaRPr lang="pt-BR" sz="2600" b="1" dirty="0"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304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68552"/>
          </a:xfrm>
        </p:spPr>
        <p:txBody>
          <a:bodyPr>
            <a:noAutofit/>
          </a:bodyPr>
          <a:lstStyle/>
          <a:p>
            <a:r>
              <a:rPr lang="pt-BR" sz="2400" b="1" i="1" dirty="0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Entre </a:t>
            </a:r>
            <a: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os sistemas que têm recebido destaque e atenção por parte das empresas na </a:t>
            </a:r>
            <a:r>
              <a:rPr lang="pt-BR" sz="2400" b="1" i="1" dirty="0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busca soluções </a:t>
            </a:r>
            <a: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de mercado para construir sua arquitetura de sistemas de informação estão os </a:t>
            </a:r>
            <a:r>
              <a:rPr lang="pt-BR" sz="2400" b="1" i="1" dirty="0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sistemas</a:t>
            </a:r>
          </a:p>
          <a:p>
            <a:endParaRPr lang="pt-BR" sz="2400" b="1" i="1" dirty="0" smtClean="0"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  <a:p>
            <a:r>
              <a:rPr lang="pt-BR" sz="2400" b="1" i="1" dirty="0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ERP </a:t>
            </a:r>
            <a: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– Enterprise </a:t>
            </a:r>
            <a:r>
              <a:rPr lang="pt-BR" sz="2400" b="1" i="1" dirty="0" err="1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Resource</a:t>
            </a:r>
            <a: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Planning, os sistemas SCM – </a:t>
            </a:r>
            <a:r>
              <a:rPr lang="pt-BR" sz="2400" b="1" i="1" dirty="0" err="1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Supply</a:t>
            </a:r>
            <a: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Chain Management e os</a:t>
            </a:r>
            <a:b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</a:br>
            <a: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sistemas CRM – </a:t>
            </a:r>
            <a:r>
              <a:rPr lang="pt-BR" sz="2400" b="1" i="1" dirty="0" err="1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Customer</a:t>
            </a:r>
            <a: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</a:t>
            </a:r>
            <a:r>
              <a:rPr lang="pt-BR" sz="2400" b="1" i="1" dirty="0" err="1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Relationship</a:t>
            </a:r>
            <a: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Management. Além disso, também têm recebido</a:t>
            </a:r>
            <a:b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</a:br>
            <a: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destaque ferramentas que permitem análises e a tomada de decisão a partir dos dados gerados</a:t>
            </a:r>
            <a:b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</a:br>
            <a: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pelos sistemas citados, os DW – Data </a:t>
            </a:r>
            <a:r>
              <a:rPr lang="pt-BR" sz="2400" b="1" i="1" dirty="0" err="1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Warehouses</a:t>
            </a:r>
            <a: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e BI – Business </a:t>
            </a:r>
            <a:r>
              <a:rPr lang="pt-BR" sz="2400" b="1" i="1" dirty="0" err="1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Intelligence</a:t>
            </a:r>
            <a:r>
              <a:rPr lang="pt-BR" sz="2400" b="1" i="1" dirty="0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.</a:t>
            </a:r>
            <a:endParaRPr lang="pt-BR" sz="2400" b="1" dirty="0"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473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68552"/>
          </a:xfrm>
        </p:spPr>
        <p:txBody>
          <a:bodyPr>
            <a:noAutofit/>
          </a:bodyPr>
          <a:lstStyle/>
          <a:p>
            <a:r>
              <a:rPr lang="pt-BR" sz="2400" b="1" i="1" dirty="0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Exemplos </a:t>
            </a:r>
            <a: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de sistemas ERP existentes no mercado são o R/3 da alemã SAP, o Oracle </a:t>
            </a:r>
            <a:r>
              <a:rPr lang="pt-BR" sz="2400" b="1" i="1" dirty="0" err="1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Applications</a:t>
            </a:r>
            <a: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da </a:t>
            </a:r>
            <a:r>
              <a:rPr lang="pt-BR" sz="2400" b="1" i="1" dirty="0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norte-americana Oracle</a:t>
            </a:r>
            <a: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, o Magnus e o EMS, da brasileira Datasul e o AP7 da brasileira Microsiga</a:t>
            </a:r>
            <a:r>
              <a:rPr lang="pt-BR" sz="2400" b="1" i="1" dirty="0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.</a:t>
            </a:r>
          </a:p>
          <a:p>
            <a:pPr marL="0" indent="0">
              <a:buNone/>
            </a:pPr>
            <a:endParaRPr lang="pt-BR" sz="2400" b="1" i="1" dirty="0" smtClean="0"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  <a:p>
            <a:r>
              <a:rPr lang="pt-BR" sz="2400" b="1" i="1" u="sng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D</a:t>
            </a:r>
            <a:r>
              <a:rPr lang="pt-BR" sz="2400" b="1" i="1" u="sng" dirty="0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iferença </a:t>
            </a:r>
            <a:r>
              <a:rPr lang="pt-BR" sz="2400" b="1" i="1" u="sng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do </a:t>
            </a:r>
            <a:r>
              <a:rPr lang="pt-BR" sz="2400" b="1" i="1" u="sng" dirty="0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SIG </a:t>
            </a:r>
            <a:r>
              <a:rPr lang="pt-BR" sz="2400" b="1" i="1" u="sng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e </a:t>
            </a:r>
            <a:r>
              <a:rPr lang="pt-BR" sz="2400" b="1" i="1" u="sng" dirty="0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ERP:</a:t>
            </a:r>
            <a: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/>
            </a:r>
            <a:b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</a:br>
            <a: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a diferença do SIG </a:t>
            </a:r>
            <a:r>
              <a:rPr lang="pt-BR" sz="2400" b="1" i="1" dirty="0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é </a:t>
            </a:r>
            <a: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que ele é voltado para as </a:t>
            </a:r>
            <a:r>
              <a:rPr lang="pt-BR" sz="2400" b="1" i="1" dirty="0" err="1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areas</a:t>
            </a:r>
            <a:r>
              <a:rPr lang="pt-BR" sz="2400" b="1" i="1" dirty="0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</a:t>
            </a:r>
            <a: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de gerencia da empresa para tomada de </a:t>
            </a:r>
            <a:r>
              <a:rPr lang="pt-BR" sz="2400" b="1" i="1" dirty="0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decisão </a:t>
            </a:r>
            <a: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e o </a:t>
            </a:r>
            <a:r>
              <a:rPr lang="pt-BR" sz="2400" b="1" i="1" dirty="0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ERP é </a:t>
            </a:r>
            <a: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um banco de dados que envolve todas as atividades da empresa desde a </a:t>
            </a:r>
            <a:r>
              <a:rPr lang="pt-BR" sz="2400" b="1" i="1" dirty="0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logística </a:t>
            </a:r>
            <a: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de entra ate a </a:t>
            </a:r>
            <a:r>
              <a:rPr lang="pt-BR" sz="2400" b="1" i="1" dirty="0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logística </a:t>
            </a:r>
            <a: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de </a:t>
            </a:r>
            <a:r>
              <a:rPr lang="pt-BR" sz="2400" b="1" i="1" dirty="0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saída </a:t>
            </a:r>
            <a: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e é </a:t>
            </a:r>
            <a:r>
              <a:rPr lang="pt-BR" sz="2400" b="1" i="1" dirty="0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genérico </a:t>
            </a:r>
            <a: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pois é vendido podendo ser customizado </a:t>
            </a:r>
            <a:r>
              <a:rPr lang="pt-BR" sz="2400" b="1" i="1" dirty="0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já </a:t>
            </a:r>
            <a: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que o </a:t>
            </a:r>
            <a:r>
              <a:rPr lang="pt-BR" sz="2400" b="1" i="1" dirty="0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SIG é </a:t>
            </a:r>
            <a: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de acordo com as vontades da </a:t>
            </a:r>
            <a:r>
              <a:rPr lang="pt-BR" sz="2400" b="1" i="1" dirty="0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empresa</a:t>
            </a:r>
            <a: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/>
            </a:r>
            <a:b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</a:br>
            <a: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O </a:t>
            </a:r>
            <a:r>
              <a:rPr lang="pt-BR" sz="2400" b="1" i="1" dirty="0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SIG esta </a:t>
            </a:r>
            <a:r>
              <a:rPr lang="pt-BR" sz="2400" b="1" i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dentro do </a:t>
            </a:r>
            <a:r>
              <a:rPr lang="pt-BR" sz="2400" b="1" i="1" dirty="0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ERP.</a:t>
            </a:r>
            <a:endParaRPr lang="pt-BR" sz="2400" b="1" i="1" dirty="0"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019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6855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pt-BR" sz="2800" b="1" dirty="0" smtClean="0"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  <a:p>
            <a:pPr marL="0" indent="0">
              <a:buNone/>
            </a:pPr>
            <a:r>
              <a:rPr lang="pt-BR" sz="2800" b="1" dirty="0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O sistema </a:t>
            </a:r>
            <a:r>
              <a:rPr lang="pt-BR" sz="2800" b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ERP contribui definitivamente para a integração dos diversos setores, agilizando os processos facilitando a organização de uma empresa</a:t>
            </a:r>
            <a:r>
              <a:rPr lang="pt-BR" sz="2800" b="1" dirty="0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.</a:t>
            </a:r>
          </a:p>
          <a:p>
            <a:pPr marL="0" indent="0">
              <a:buNone/>
            </a:pPr>
            <a:r>
              <a:rPr lang="pt-BR" sz="2800" b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A implantação de um ERP requer um planejamento detalhado, pois o mesmo necessita de investimentos na maioria das vezes alto. Impõe readequação de toda a estrutura da empresa, treinamento de funcionários, estes que devem também ter um grande grau de envolvimento para que funcione.</a:t>
            </a:r>
          </a:p>
          <a:p>
            <a:pPr marL="0" indent="0">
              <a:buNone/>
            </a:pPr>
            <a:endParaRPr lang="pt-BR" sz="2400" b="1" i="1" dirty="0"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Conclusão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19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2565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400" b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Com as respostas dadas as entrevistas das duas empresas podemos constatar pontos que foram semelhantes como: </a:t>
            </a:r>
          </a:p>
          <a:p>
            <a:pPr lvl="0"/>
            <a:r>
              <a:rPr lang="pt-BR" sz="2400" b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A importância do ERP para que uma empresa sobreviva no mercado atual;</a:t>
            </a:r>
          </a:p>
          <a:p>
            <a:pPr lvl="0"/>
            <a:r>
              <a:rPr lang="pt-BR" sz="2400" b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Há resistências por parte dos usuários, devido a novas informações tecnológicas e por estarem acostumados aos processos anteriores.</a:t>
            </a:r>
          </a:p>
          <a:p>
            <a:pPr lvl="0"/>
            <a:r>
              <a:rPr lang="pt-BR" sz="2400" b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Destaque na área administrativa em sua utilização, auxiliando os usuários da área, até porque o ERP é um sistema de gerenciamento e integração.</a:t>
            </a:r>
          </a:p>
          <a:p>
            <a:pPr lvl="0"/>
            <a:r>
              <a:rPr lang="pt-BR" sz="2400" b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A necessidade de treinamento e atualização constante relacionado a utilização do sistema.</a:t>
            </a:r>
          </a:p>
          <a:p>
            <a:pPr marL="0" indent="0">
              <a:buNone/>
            </a:pPr>
            <a:endParaRPr lang="pt-BR" sz="2800" b="1" i="1" dirty="0"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  <a:p>
            <a:pPr marL="0" indent="0">
              <a:buNone/>
            </a:pPr>
            <a:endParaRPr lang="pt-BR" sz="2400" b="1" i="1" dirty="0"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  <a:p>
            <a:pPr marL="0" indent="0">
              <a:buNone/>
            </a:pPr>
            <a:endParaRPr lang="pt-BR" sz="2400" b="1" i="1" dirty="0"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Conclusão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3319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2565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800" b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O sistema quando implantado se torna </a:t>
            </a:r>
            <a:r>
              <a:rPr lang="pt-BR" sz="2800" b="1" dirty="0" err="1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idéia</a:t>
            </a:r>
            <a:r>
              <a:rPr lang="pt-BR" sz="2800" b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principal para gestão da empresa. Uma porta que se abre para que a competitividade da empresa esteja dentro deste mundo de novas tecnologias, é claro que o ERP não poderá suprir todos os problemas e logo surgirá um novo conceito.</a:t>
            </a:r>
          </a:p>
          <a:p>
            <a:pPr marL="0" indent="0">
              <a:buNone/>
            </a:pPr>
            <a:endParaRPr lang="pt-BR" sz="2800" b="1" dirty="0" smtClean="0"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  <a:p>
            <a:pPr marL="0" indent="0">
              <a:buNone/>
            </a:pPr>
            <a:r>
              <a:rPr lang="pt-BR" sz="2800" b="1" dirty="0" smtClean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Com </a:t>
            </a:r>
            <a:r>
              <a:rPr lang="pt-BR" sz="2800" b="1" dirty="0">
                <a:ln w="3175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isso podemos concluir que um pacote de software é essencial para as empresas, para que tenham controle e possam gerir seus negócios de forma mais segura e eficaz.</a:t>
            </a:r>
          </a:p>
          <a:p>
            <a:pPr marL="0" indent="0">
              <a:buNone/>
            </a:pPr>
            <a:endParaRPr lang="pt-BR" sz="2800" b="1" i="1" dirty="0"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  <a:p>
            <a:pPr marL="0" indent="0">
              <a:buNone/>
            </a:pPr>
            <a:endParaRPr lang="pt-BR" sz="2800" b="1" i="1" dirty="0"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  <a:p>
            <a:pPr marL="0" indent="0">
              <a:buNone/>
            </a:pPr>
            <a:endParaRPr lang="pt-BR" sz="2800" b="1" i="1" dirty="0"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Conclusão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2297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1170</TotalTime>
  <Words>1328</Words>
  <Application>Microsoft Office PowerPoint</Application>
  <PresentationFormat>Apresentação na tela (4:3)</PresentationFormat>
  <Paragraphs>156</Paragraphs>
  <Slides>32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39" baseType="lpstr">
      <vt:lpstr>Arial</vt:lpstr>
      <vt:lpstr>Calibri</vt:lpstr>
      <vt:lpstr>MS PGothic</vt:lpstr>
      <vt:lpstr>Trebuchet MS</vt:lpstr>
      <vt:lpstr>Wingdings 3</vt:lpstr>
      <vt:lpstr>Facetado</vt:lpstr>
      <vt:lpstr>Documento</vt:lpstr>
      <vt:lpstr>ERP – Enterprise Resource Planning</vt:lpstr>
      <vt:lpstr>DEFINIÇÃO DO ERP</vt:lpstr>
      <vt:lpstr>HISTORICO DO ERP</vt:lpstr>
      <vt:lpstr>HISTORICO DO ERP</vt:lpstr>
      <vt:lpstr>Apresentação do PowerPoint</vt:lpstr>
      <vt:lpstr>HISTORICO DO ERP</vt:lpstr>
      <vt:lpstr>HISTORICO DO ERP</vt:lpstr>
      <vt:lpstr>Apresentação do PowerPoint</vt:lpstr>
      <vt:lpstr>Apresentação do PowerPoint</vt:lpstr>
      <vt:lpstr>HISTORICO DO ERP</vt:lpstr>
      <vt:lpstr>HISTORICO DO ERP</vt:lpstr>
      <vt:lpstr>Apresentação do PowerPoint</vt:lpstr>
      <vt:lpstr>Implatação</vt:lpstr>
      <vt:lpstr>Implantação</vt:lpstr>
      <vt:lpstr>Vantagens</vt:lpstr>
      <vt:lpstr>ERP COMO VANTAGEM COMPETITIVA </vt:lpstr>
      <vt:lpstr>Desvantagens</vt:lpstr>
      <vt:lpstr>Requisitos</vt:lpstr>
      <vt:lpstr>Custos</vt:lpstr>
      <vt:lpstr>Custos</vt:lpstr>
      <vt:lpstr>MÓDULOS QUE COMPÕEM ERP </vt:lpstr>
      <vt:lpstr>MÓDULOS QUE COMPÕEM ERP </vt:lpstr>
      <vt:lpstr>MÓDULOS QUE COMPÕEM ERP </vt:lpstr>
      <vt:lpstr>Mercado de ERP no Brasil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Conclusão</vt:lpstr>
      <vt:lpstr>Conclusão</vt:lpstr>
      <vt:lpstr>Conclusão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/>
  <cp:lastModifiedBy>Norton Glaser</cp:lastModifiedBy>
  <cp:revision>49</cp:revision>
  <dcterms:created xsi:type="dcterms:W3CDTF">2011-11-03T02:12:09Z</dcterms:created>
  <dcterms:modified xsi:type="dcterms:W3CDTF">2016-02-18T02:38:30Z</dcterms:modified>
</cp:coreProperties>
</file>