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/>
  </p:normalViewPr>
  <p:slideViewPr>
    <p:cSldViewPr snapToGrid="0">
      <p:cViewPr varScale="1">
        <p:scale>
          <a:sx n="45" d="100"/>
          <a:sy n="45" d="100"/>
        </p:scale>
        <p:origin x="78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2F12-8E75-41C5-B82F-DB1241689B7A}" type="datetimeFigureOut">
              <a:rPr lang="pt-BR" smtClean="0"/>
              <a:t>14/05/2015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52C36-3344-42AD-BCA0-7BC637524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3971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2F12-8E75-41C5-B82F-DB1241689B7A}" type="datetimeFigureOut">
              <a:rPr lang="pt-BR" smtClean="0"/>
              <a:t>14/05/2015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52C36-3344-42AD-BCA0-7BC637524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5403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2F12-8E75-41C5-B82F-DB1241689B7A}" type="datetimeFigureOut">
              <a:rPr lang="pt-BR" smtClean="0"/>
              <a:t>14/05/2015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52C36-3344-42AD-BCA0-7BC637524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6415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2F12-8E75-41C5-B82F-DB1241689B7A}" type="datetimeFigureOut">
              <a:rPr lang="pt-BR" smtClean="0"/>
              <a:t>14/05/2015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52C36-3344-42AD-BCA0-7BC637524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429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2F12-8E75-41C5-B82F-DB1241689B7A}" type="datetimeFigureOut">
              <a:rPr lang="pt-BR" smtClean="0"/>
              <a:t>14/05/2015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52C36-3344-42AD-BCA0-7BC637524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6697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2F12-8E75-41C5-B82F-DB1241689B7A}" type="datetimeFigureOut">
              <a:rPr lang="pt-BR" smtClean="0"/>
              <a:t>14/05/2015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52C36-3344-42AD-BCA0-7BC637524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7088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2F12-8E75-41C5-B82F-DB1241689B7A}" type="datetimeFigureOut">
              <a:rPr lang="pt-BR" smtClean="0"/>
              <a:t>14/05/2015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52C36-3344-42AD-BCA0-7BC637524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6698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2F12-8E75-41C5-B82F-DB1241689B7A}" type="datetimeFigureOut">
              <a:rPr lang="pt-BR" smtClean="0"/>
              <a:t>14/05/2015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52C36-3344-42AD-BCA0-7BC637524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557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2F12-8E75-41C5-B82F-DB1241689B7A}" type="datetimeFigureOut">
              <a:rPr lang="pt-BR" smtClean="0"/>
              <a:t>14/05/2015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52C36-3344-42AD-BCA0-7BC637524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3554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2F12-8E75-41C5-B82F-DB1241689B7A}" type="datetimeFigureOut">
              <a:rPr lang="pt-BR" smtClean="0"/>
              <a:t>14/05/2015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52C36-3344-42AD-BCA0-7BC637524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0760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2F12-8E75-41C5-B82F-DB1241689B7A}" type="datetimeFigureOut">
              <a:rPr lang="pt-BR" smtClean="0"/>
              <a:t>14/05/2015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52C36-3344-42AD-BCA0-7BC637524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826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92F12-8E75-41C5-B82F-DB1241689B7A}" type="datetimeFigureOut">
              <a:rPr lang="pt-BR" smtClean="0"/>
              <a:t>14/05/2015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52C36-3344-42AD-BCA0-7BC637524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1000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MVC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7273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Arquitetura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    A arquitetura </a:t>
            </a:r>
            <a:r>
              <a:rPr lang="pt-BR" i="1" dirty="0"/>
              <a:t>MVC</a:t>
            </a:r>
            <a:r>
              <a:rPr lang="pt-BR" dirty="0"/>
              <a:t> foi desenvolvida para ser usado em projetos de interface visual em </a:t>
            </a:r>
            <a:r>
              <a:rPr lang="pt-BR" i="1" dirty="0" err="1"/>
              <a:t>Smalltalk</a:t>
            </a:r>
            <a:r>
              <a:rPr lang="pt-BR" dirty="0"/>
              <a:t>, linguagem de programação que juntamente com o </a:t>
            </a:r>
            <a:r>
              <a:rPr lang="pt-BR" i="1" dirty="0"/>
              <a:t>C++ </a:t>
            </a:r>
            <a:r>
              <a:rPr lang="pt-BR" dirty="0"/>
              <a:t>ganhou grande reconhecimento na época, o </a:t>
            </a:r>
            <a:r>
              <a:rPr lang="pt-BR" i="1" dirty="0"/>
              <a:t>MVC</a:t>
            </a:r>
            <a:r>
              <a:rPr lang="pt-BR" dirty="0"/>
              <a:t> foi criado na década de 70, e após esses anos de sua criação ainda é um </a:t>
            </a:r>
            <a:r>
              <a:rPr lang="pt-BR" dirty="0" err="1"/>
              <a:t>pattern</a:t>
            </a:r>
            <a:r>
              <a:rPr lang="pt-BR" dirty="0"/>
              <a:t> aplicável nas mais variadas aplicações, principalmente em aplicações web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2662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Arquitetura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gerenciamento da interface com o usuário é uma tarefa difícil para os desenvolvedores, porém fundamental para o sucesso do sistema, </a:t>
            </a:r>
            <a:r>
              <a:rPr lang="pt-BR" dirty="0" err="1"/>
              <a:t>alem</a:t>
            </a:r>
            <a:r>
              <a:rPr lang="pt-BR" dirty="0"/>
              <a:t> da dificuldade, a complexidade na confirmação dos dados onde necessitamos apresentar ao usuário de forma correta e ainda gerenciar a aplicação para os usuários possam controlá-las apropriadamente, é fundamental que as interfaces e o controlador estejam sincronizados.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5968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Arquitetura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Há uma maneira simples de entender o </a:t>
            </a:r>
            <a:r>
              <a:rPr lang="pt-BR" i="1" dirty="0"/>
              <a:t>MVC</a:t>
            </a:r>
            <a:r>
              <a:rPr lang="pt-BR" dirty="0"/>
              <a:t> uma vez que, o definimos como um padrão de arquitetura, </a:t>
            </a:r>
            <a:r>
              <a:rPr lang="pt-BR" i="1" dirty="0"/>
              <a:t>MVC</a:t>
            </a:r>
            <a:r>
              <a:rPr lang="pt-BR" dirty="0"/>
              <a:t> é o mesmo entendimento de um design </a:t>
            </a:r>
            <a:r>
              <a:rPr lang="pt-BR" dirty="0" err="1"/>
              <a:t>pattern</a:t>
            </a:r>
            <a:r>
              <a:rPr lang="pt-BR" dirty="0"/>
              <a:t>: primeiro entendemos o problema (que é a motivação para o surgimento de um padrão), e após entender como este padrão resolve este problemas, e quais as vantagens que ele nos oferece, mas com isso é necessário seguir a risca o </a:t>
            </a:r>
            <a:r>
              <a:rPr lang="pt-BR" i="1" dirty="0"/>
              <a:t>MVC</a:t>
            </a:r>
            <a:r>
              <a:rPr lang="pt-BR" dirty="0"/>
              <a:t>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6243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Arquitetura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Quando um software começa a ficar grande e complexo, muitos dados são apresentados para os usuários, sentimos a necessidade de aplicar uma arquitetura que facilite nosso trabalho, desde a organização do projeto, as divisões das responsabilidades até as possíveis modificações que poderão ser efetuadas ao longo do desenvolvimento do software para isso precisaram dividir o projeto em três objetos para aplicar o </a:t>
            </a:r>
            <a:r>
              <a:rPr lang="pt-BR" i="1" dirty="0"/>
              <a:t>MVC</a:t>
            </a:r>
            <a:r>
              <a:rPr lang="pt-BR" dirty="0"/>
              <a:t>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3597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dirty="0"/>
              <a:t>MVC é composto por três tipos de objetos. O modelo é o objeto de aplicação, a vista é a apresentação na tela e o controlador define a maneira como a interface do usuário reage às entradas do mesmo. Antes do MVC, os projetos de interface para o usuário tendiam em agrupar esses objetos. MVC para aumentar a flexibilidade e a reutilização. (GAMMA et al. 2000, p. 20).</a:t>
            </a:r>
          </a:p>
          <a:p>
            <a:pPr fontAlgn="base"/>
            <a:r>
              <a:rPr lang="pt-BR" dirty="0"/>
              <a:t>     </a:t>
            </a:r>
          </a:p>
        </p:txBody>
      </p:sp>
    </p:spTree>
    <p:extLst>
      <p:ext uri="{BB962C8B-B14F-4D97-AF65-F5344CB8AC3E}">
        <p14:creationId xmlns:p14="http://schemas.microsoft.com/office/powerpoint/2010/main" val="915824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     O </a:t>
            </a:r>
            <a:r>
              <a:rPr lang="pt-BR" i="1" dirty="0" smtClean="0"/>
              <a:t>MVC</a:t>
            </a:r>
            <a:r>
              <a:rPr lang="pt-BR" dirty="0" smtClean="0"/>
              <a:t> tem como principal objetivo: separar dados ou lógicos de negócios (</a:t>
            </a:r>
            <a:r>
              <a:rPr lang="pt-BR" dirty="0" err="1" smtClean="0"/>
              <a:t>Model</a:t>
            </a:r>
            <a:r>
              <a:rPr lang="pt-BR" dirty="0" smtClean="0"/>
              <a:t>) da interface do usuário (</a:t>
            </a:r>
            <a:r>
              <a:rPr lang="pt-BR" dirty="0" err="1" smtClean="0"/>
              <a:t>View</a:t>
            </a:r>
            <a:r>
              <a:rPr lang="pt-BR" dirty="0" smtClean="0"/>
              <a:t>) e o fluxo da aplicação (</a:t>
            </a:r>
            <a:r>
              <a:rPr lang="pt-BR" dirty="0" err="1" smtClean="0"/>
              <a:t>Controller</a:t>
            </a:r>
            <a:r>
              <a:rPr lang="pt-BR" dirty="0" smtClean="0"/>
              <a:t>), a </a:t>
            </a:r>
            <a:r>
              <a:rPr lang="pt-BR" dirty="0" err="1" smtClean="0"/>
              <a:t>idéia</a:t>
            </a:r>
            <a:r>
              <a:rPr lang="pt-BR" dirty="0" smtClean="0"/>
              <a:t> é permitir que uma mensagem da lógica de negócios possa ser acessada e visualizada através de várias interfaces. Na arquitetura </a:t>
            </a:r>
            <a:r>
              <a:rPr lang="pt-BR" i="1" dirty="0" smtClean="0"/>
              <a:t>MVC</a:t>
            </a:r>
            <a:r>
              <a:rPr lang="pt-BR" dirty="0" smtClean="0"/>
              <a:t>, á lógica de negócios, ou seja, nosso </a:t>
            </a:r>
            <a:r>
              <a:rPr lang="pt-BR" dirty="0" err="1" smtClean="0"/>
              <a:t>Model</a:t>
            </a:r>
            <a:r>
              <a:rPr lang="pt-BR" dirty="0" smtClean="0"/>
              <a:t> não sabe quantas nem quais as interfaces com o usuário esta exibindo seu estado, a </a:t>
            </a:r>
            <a:r>
              <a:rPr lang="pt-BR" dirty="0" err="1" smtClean="0"/>
              <a:t>view</a:t>
            </a:r>
            <a:r>
              <a:rPr lang="pt-BR" dirty="0" smtClean="0"/>
              <a:t> não se importa de onde esta recebendo os dados, mas ela tem que garantir que sua aparência reflita o estado do modelo, ou seja, sempre que os estados do modelo mudam, o modelo notifica as </a:t>
            </a:r>
            <a:r>
              <a:rPr lang="pt-BR" dirty="0" err="1" smtClean="0"/>
              <a:t>view</a:t>
            </a:r>
            <a:r>
              <a:rPr lang="pt-BR" dirty="0" smtClean="0"/>
              <a:t> para que as mesmas atualizem-se.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1100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Características da Arquitetura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pt-BR" dirty="0" smtClean="0"/>
              <a:t>Separação </a:t>
            </a:r>
            <a:r>
              <a:rPr lang="pt-BR" dirty="0"/>
              <a:t>entre os códigos, </a:t>
            </a:r>
            <a:r>
              <a:rPr lang="pt-BR" dirty="0" err="1"/>
              <a:t>View</a:t>
            </a:r>
            <a:r>
              <a:rPr lang="pt-BR" dirty="0"/>
              <a:t> e </a:t>
            </a:r>
            <a:r>
              <a:rPr lang="pt-BR" dirty="0" err="1"/>
              <a:t>Controller</a:t>
            </a:r>
            <a:r>
              <a:rPr lang="pt-BR" dirty="0"/>
              <a:t> que gerencia as relações entre </a:t>
            </a:r>
            <a:r>
              <a:rPr lang="pt-BR" dirty="0" smtClean="0"/>
              <a:t> </a:t>
            </a:r>
            <a:r>
              <a:rPr lang="pt-BR" dirty="0"/>
              <a:t>o </a:t>
            </a:r>
            <a:r>
              <a:rPr lang="pt-BR" dirty="0" err="1"/>
              <a:t>Model</a:t>
            </a:r>
            <a:r>
              <a:rPr lang="pt-BR" dirty="0"/>
              <a:t> e a </a:t>
            </a:r>
            <a:r>
              <a:rPr lang="pt-BR" dirty="0" err="1"/>
              <a:t>View</a:t>
            </a:r>
            <a:r>
              <a:rPr lang="pt-BR" dirty="0"/>
              <a:t>.</a:t>
            </a:r>
          </a:p>
          <a:p>
            <a:pPr fontAlgn="base"/>
            <a:r>
              <a:rPr lang="pt-BR" dirty="0" smtClean="0"/>
              <a:t>Separa </a:t>
            </a:r>
            <a:r>
              <a:rPr lang="pt-BR" dirty="0"/>
              <a:t>a lógica de negócios da apresentação.</a:t>
            </a:r>
          </a:p>
          <a:p>
            <a:pPr fontAlgn="base"/>
            <a:r>
              <a:rPr lang="pt-BR" dirty="0" smtClean="0"/>
              <a:t>Possui </a:t>
            </a:r>
            <a:r>
              <a:rPr lang="pt-BR" dirty="0" err="1"/>
              <a:t>re-usabilidade</a:t>
            </a:r>
            <a:r>
              <a:rPr lang="pt-BR" dirty="0"/>
              <a:t>, podemos criar bibliotecas e adicionar interfaces facilmente.</a:t>
            </a:r>
          </a:p>
          <a:p>
            <a:pPr fontAlgn="base"/>
            <a:r>
              <a:rPr lang="pt-BR" dirty="0" smtClean="0"/>
              <a:t>É </a:t>
            </a:r>
            <a:r>
              <a:rPr lang="pt-BR" dirty="0"/>
              <a:t>possível </a:t>
            </a:r>
            <a:r>
              <a:rPr lang="pt-BR" dirty="0" err="1"/>
              <a:t>desenvolver-lo</a:t>
            </a:r>
            <a:r>
              <a:rPr lang="pt-BR" dirty="0"/>
              <a:t> em paralelo, ou seja, pode começar o projeto por qualquer camada.</a:t>
            </a:r>
          </a:p>
          <a:p>
            <a:pPr fontAlgn="base"/>
            <a:r>
              <a:rPr lang="pt-BR" dirty="0" smtClean="0"/>
              <a:t>Divide </a:t>
            </a:r>
            <a:r>
              <a:rPr lang="pt-BR" dirty="0"/>
              <a:t>as responsabilidades, ou seja, programadores na programação e web designers na construção visual do software.</a:t>
            </a:r>
          </a:p>
          <a:p>
            <a:pPr fontAlgn="base"/>
            <a:r>
              <a:rPr lang="pt-BR" dirty="0" smtClean="0"/>
              <a:t>Reduz </a:t>
            </a:r>
            <a:r>
              <a:rPr lang="pt-BR" dirty="0"/>
              <a:t>o esforço na manutenção do software, pois as alterações são efetuadas separadamente não afetando as outras camadas do sistema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1021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Arquitetura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Como a arquitetura atua na </a:t>
            </a:r>
            <a:r>
              <a:rPr lang="pt-BR" dirty="0" err="1"/>
              <a:t>infra-estrutura</a:t>
            </a:r>
            <a:r>
              <a:rPr lang="pt-BR" dirty="0"/>
              <a:t> dos sistemas, como comunicações, interfaces com usuários e compiladores. Agora abordaremos cada uma das camadas da arquitetura </a:t>
            </a:r>
            <a:r>
              <a:rPr lang="pt-BR" i="1" dirty="0"/>
              <a:t>MVC</a:t>
            </a:r>
            <a:r>
              <a:rPr lang="pt-BR" dirty="0"/>
              <a:t>, e o relacionamento com um browser em aplicações web, com os objetos </a:t>
            </a:r>
            <a:r>
              <a:rPr lang="pt-BR" dirty="0" err="1"/>
              <a:t>request</a:t>
            </a:r>
            <a:r>
              <a:rPr lang="pt-BR" dirty="0"/>
              <a:t> e response, onde o </a:t>
            </a:r>
            <a:r>
              <a:rPr lang="pt-BR" dirty="0" err="1"/>
              <a:t>request</a:t>
            </a:r>
            <a:r>
              <a:rPr lang="pt-BR" dirty="0"/>
              <a:t> é o pedido de uma informação ou evento, e o response é a resposta deste pedido é à saída dos dados depois de efetuado o procedimento </a:t>
            </a:r>
            <a:r>
              <a:rPr lang="pt-BR" dirty="0" err="1"/>
              <a:t>request</a:t>
            </a:r>
            <a:r>
              <a:rPr lang="pt-BR" dirty="0"/>
              <a:t>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8284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http://www.linhadecodigo.com.br/artigos/img_artigos/AdrianoJoseBaptistella/MVC/image00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224" y="668666"/>
            <a:ext cx="6446874" cy="513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112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Arquitetura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MVC é um conceito (paradigma) de desenvolvimento e design que tenta separar uma aplicação em três partes distintas. Uma parte, a </a:t>
            </a:r>
            <a:r>
              <a:rPr lang="pt-BR" dirty="0" err="1"/>
              <a:t>Model</a:t>
            </a:r>
            <a:r>
              <a:rPr lang="pt-BR" dirty="0"/>
              <a:t>, esta relacionada ao trabalho atual que a aplicação administra outra parte a </a:t>
            </a:r>
            <a:r>
              <a:rPr lang="pt-BR" dirty="0" err="1"/>
              <a:t>View</a:t>
            </a:r>
            <a:r>
              <a:rPr lang="pt-BR" dirty="0"/>
              <a:t> esta relacionada a exibir os dados ou informações dessa uma aplicação e a terceira parte, </a:t>
            </a:r>
            <a:r>
              <a:rPr lang="pt-BR" dirty="0" err="1"/>
              <a:t>Controller</a:t>
            </a:r>
            <a:r>
              <a:rPr lang="pt-BR" dirty="0"/>
              <a:t>, em coordenar os dois anteriores exibindo a interface correta ou executando algum trabalho que a aplicação precisa completar. (GONÇALVES, 2007, p. 141).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554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Arquitetura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b="1" dirty="0"/>
              <a:t>      </a:t>
            </a:r>
            <a:r>
              <a:rPr lang="pt-BR" b="1" dirty="0" err="1"/>
              <a:t>Model</a:t>
            </a:r>
            <a:r>
              <a:rPr lang="pt-BR" dirty="0"/>
              <a:t>: ou modelo é a camada que contém a lógica da aplicação, é responsável pelas regras de negócio, para sistemas persistentes, o modelo representa a informação (dados) dos formulários e as regras SQL para manipular dados do banco, o modelo mantém o estado persistente do negócio e fornece ao controlador á capacidade de acessar as funcionalidades da aplicação, o modelo é o principal responsável toda aplicação deve representar o modelo atua isoladamente não tem conhecimento de quais serão a ou as interfaces que terá de atualizar, o modelo somente acessa á base de dados e deixa os dados prontos para o controlador este por sua vez encaminha para a visão correta.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6125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Arquitetura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   </a:t>
            </a:r>
            <a:r>
              <a:rPr lang="pt-BR" b="1" dirty="0" err="1"/>
              <a:t>View</a:t>
            </a:r>
            <a:r>
              <a:rPr lang="pt-BR" b="1" dirty="0"/>
              <a:t>:</a:t>
            </a:r>
            <a:r>
              <a:rPr lang="pt-BR" dirty="0"/>
              <a:t> ou visão é a camada de apresentação com usuário, é a interface que proporcionará á entrada de dados e a visualização de respostas geradas, nas aplicações web é representado pelo HTML que é mostrado pelo browser, geralmente a visão contém formulários, tabelas, menus e botões para entrada e saída de dados.  A visão deve garantir que sua apresentação reflita o estado do modelo, quando os dados do modelo mudam, o modelo notifica as vistas que dependem dele, cada vista tem a chance de atualizar-se. Desta maneira permite ligar muitas vistas a um modelo podendo fornecer diferentes apresentações, essa camada não contém códigos relacionados á lógica de negócios, ou seja, todo o processamento é feito pelo Modelo e este repassa para a visão, evidenciaremos abaixo um exemplo de duas vistas atuando sobre o mesmo modelo.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3148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Arquitetura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pt-BR" dirty="0"/>
              <a:t>  </a:t>
            </a:r>
            <a:r>
              <a:rPr lang="pt-BR" b="1" dirty="0" err="1"/>
              <a:t>Controller</a:t>
            </a:r>
            <a:r>
              <a:rPr lang="pt-BR" b="1" dirty="0"/>
              <a:t>:</a:t>
            </a:r>
            <a:r>
              <a:rPr lang="pt-BR" dirty="0"/>
              <a:t> já descrevemos da </a:t>
            </a:r>
            <a:r>
              <a:rPr lang="pt-BR" dirty="0" err="1"/>
              <a:t>view</a:t>
            </a:r>
            <a:r>
              <a:rPr lang="pt-BR" dirty="0"/>
              <a:t> e do modelo, mas, temos de concordar que tudo isso se tornaria uma bagunça se tivesse alguém para organizar esta arquitetura, um controlador funciona de intermediário entre a camada de apresentação e a camada de negócios, sua função como já diz é controlar coordenar o envio de requisições feitas entre a visão e o modelo. O </a:t>
            </a:r>
            <a:r>
              <a:rPr lang="pt-BR" dirty="0" err="1"/>
              <a:t>controller</a:t>
            </a:r>
            <a:r>
              <a:rPr lang="pt-BR" dirty="0"/>
              <a:t> define o comportamento da aplicação, o controle é quem interpreta as solicitações (cliques, seleções de menus) feitas por usuários com bases nestes requerimentos o controlador comunica-se com o modelo que seleciona a </a:t>
            </a:r>
            <a:r>
              <a:rPr lang="pt-BR" dirty="0" err="1"/>
              <a:t>view</a:t>
            </a:r>
            <a:r>
              <a:rPr lang="pt-BR" dirty="0"/>
              <a:t> e atualiza-a para o usuário, ou seja, o controlador controla e mapeia as ações.</a:t>
            </a:r>
          </a:p>
          <a:p>
            <a:pPr fontAlgn="base"/>
            <a:r>
              <a:rPr lang="pt-BR" dirty="0"/>
              <a:t>          Embora o </a:t>
            </a:r>
            <a:r>
              <a:rPr lang="pt-BR" i="1" dirty="0"/>
              <a:t>MVC</a:t>
            </a:r>
            <a:r>
              <a:rPr lang="pt-BR" dirty="0"/>
              <a:t> só contenha três camadas há outra camada fundamental para o bom andamento da arquitetura, esta é um mecanismo de eventos necessário a comunicação entre outros três elementos, este elemento permite uma comunicação assíncrona que é invocada quando algum evento interessante acontece, esta quarta camada contém os </a:t>
            </a:r>
            <a:r>
              <a:rPr lang="pt-BR" i="1" dirty="0" err="1"/>
              <a:t>beans</a:t>
            </a:r>
            <a:r>
              <a:rPr lang="pt-BR" i="1" dirty="0"/>
              <a:t> de entidade</a:t>
            </a:r>
            <a:r>
              <a:rPr lang="pt-BR" dirty="0"/>
              <a:t> onde se localizam os métodos </a:t>
            </a:r>
            <a:r>
              <a:rPr lang="pt-BR" dirty="0" err="1"/>
              <a:t>get</a:t>
            </a:r>
            <a:r>
              <a:rPr lang="pt-BR" dirty="0"/>
              <a:t> e set das classes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899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Design </a:t>
            </a:r>
            <a:r>
              <a:rPr lang="pt-BR" b="1" dirty="0" err="1"/>
              <a:t>Patterns</a:t>
            </a:r>
            <a:r>
              <a:rPr lang="pt-BR" b="1" dirty="0"/>
              <a:t> aplicados na arquitetura </a:t>
            </a:r>
            <a:r>
              <a:rPr lang="pt-BR" b="1" i="1" dirty="0"/>
              <a:t>MVC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dirty="0"/>
              <a:t>A arquitetura </a:t>
            </a:r>
            <a:r>
              <a:rPr lang="pt-BR" i="1" dirty="0"/>
              <a:t>MVC</a:t>
            </a:r>
            <a:r>
              <a:rPr lang="pt-BR" dirty="0"/>
              <a:t> utiliza padrões de projetos em suas camadas analisamos a arquitetura agora com os </a:t>
            </a:r>
            <a:r>
              <a:rPr lang="pt-BR" dirty="0" err="1"/>
              <a:t>patterns</a:t>
            </a:r>
            <a:r>
              <a:rPr lang="pt-BR" dirty="0"/>
              <a:t>.</a:t>
            </a:r>
          </a:p>
          <a:p>
            <a:pPr fontAlgn="base"/>
            <a:r>
              <a:rPr lang="pt-BR" dirty="0"/>
              <a:t>O MVC usa outros padrões de projeto, tais como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/>
              <a:t>Method</a:t>
            </a:r>
            <a:r>
              <a:rPr lang="pt-BR" dirty="0"/>
              <a:t>, para especificar por falta (</a:t>
            </a:r>
            <a:r>
              <a:rPr lang="pt-BR" dirty="0" err="1"/>
              <a:t>by</a:t>
            </a:r>
            <a:r>
              <a:rPr lang="pt-BR" dirty="0"/>
              <a:t> default) a classe controladora para uma vista e </a:t>
            </a:r>
            <a:r>
              <a:rPr lang="pt-BR" dirty="0" err="1"/>
              <a:t>Decarator</a:t>
            </a:r>
            <a:r>
              <a:rPr lang="pt-BR" dirty="0"/>
              <a:t>, para acrescentar capacidade de rolagem (</a:t>
            </a:r>
            <a:r>
              <a:rPr lang="pt-BR" dirty="0" err="1"/>
              <a:t>scrolling</a:t>
            </a:r>
            <a:r>
              <a:rPr lang="pt-BR" dirty="0"/>
              <a:t>) a uma vista. Mais os principais relacionamentos do MVC são fornecidos pelos padrões </a:t>
            </a:r>
            <a:r>
              <a:rPr lang="pt-BR" dirty="0" err="1"/>
              <a:t>Observer</a:t>
            </a:r>
            <a:r>
              <a:rPr lang="pt-BR" dirty="0"/>
              <a:t>, </a:t>
            </a:r>
            <a:r>
              <a:rPr lang="pt-BR" dirty="0" err="1"/>
              <a:t>Composite</a:t>
            </a:r>
            <a:r>
              <a:rPr lang="pt-BR" dirty="0"/>
              <a:t>, </a:t>
            </a:r>
            <a:r>
              <a:rPr lang="pt-BR" dirty="0" err="1"/>
              <a:t>Strategy</a:t>
            </a:r>
            <a:r>
              <a:rPr lang="pt-BR" dirty="0"/>
              <a:t>. (GAMMA et al. , 2000, p. 22)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1969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Os designs </a:t>
            </a:r>
            <a:r>
              <a:rPr lang="pt-BR" dirty="0" err="1"/>
              <a:t>patterns</a:t>
            </a:r>
            <a:r>
              <a:rPr lang="pt-BR" dirty="0"/>
              <a:t> nos ajuda á explicar a arquitetura </a:t>
            </a:r>
            <a:r>
              <a:rPr lang="pt-BR" i="1" dirty="0"/>
              <a:t>MVC</a:t>
            </a:r>
            <a:r>
              <a:rPr lang="pt-BR" dirty="0"/>
              <a:t>, e com eles podemos perceber que por traz do </a:t>
            </a:r>
            <a:r>
              <a:rPr lang="pt-BR" i="1" dirty="0"/>
              <a:t>MVC</a:t>
            </a:r>
            <a:r>
              <a:rPr lang="pt-BR" dirty="0"/>
              <a:t> pode conter um conjunto de padrões trabalhando juntos em uma mesma estrutura. Abordamos agora os </a:t>
            </a:r>
            <a:r>
              <a:rPr lang="pt-BR" dirty="0" err="1"/>
              <a:t>patterns</a:t>
            </a:r>
            <a:r>
              <a:rPr lang="pt-BR" dirty="0"/>
              <a:t> </a:t>
            </a:r>
            <a:r>
              <a:rPr lang="pt-BR" i="1" dirty="0" err="1"/>
              <a:t>Observer</a:t>
            </a:r>
            <a:r>
              <a:rPr lang="pt-BR" i="1" dirty="0"/>
              <a:t> e </a:t>
            </a:r>
            <a:r>
              <a:rPr lang="pt-BR" i="1" dirty="0" err="1"/>
              <a:t>Strategy</a:t>
            </a:r>
            <a:r>
              <a:rPr lang="pt-BR" dirty="0"/>
              <a:t> que são padrões comportamentais e o </a:t>
            </a:r>
            <a:r>
              <a:rPr lang="pt-BR" i="1" dirty="0" err="1"/>
              <a:t>Composite</a:t>
            </a:r>
            <a:r>
              <a:rPr lang="pt-BR" dirty="0"/>
              <a:t> padrão estrutural, o objetivo de abordar os </a:t>
            </a:r>
            <a:r>
              <a:rPr lang="pt-BR" dirty="0" err="1"/>
              <a:t>patterns</a:t>
            </a:r>
            <a:r>
              <a:rPr lang="pt-BR" dirty="0"/>
              <a:t> é para facilitar a compreensão de como a arquitetura </a:t>
            </a:r>
            <a:r>
              <a:rPr lang="pt-BR" i="1" dirty="0"/>
              <a:t>MVC</a:t>
            </a:r>
            <a:r>
              <a:rPr lang="pt-BR" dirty="0"/>
              <a:t> trabalha, sabendo que é um padrão de arquitetural que confundem projetistas e desenvolvedores.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9133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   Nas palavras de </a:t>
            </a:r>
            <a:r>
              <a:rPr lang="pt-BR" i="1" dirty="0" err="1"/>
              <a:t>Gamma</a:t>
            </a:r>
            <a:r>
              <a:rPr lang="pt-BR" i="1" dirty="0"/>
              <a:t> et al.</a:t>
            </a:r>
            <a:r>
              <a:rPr lang="pt-BR" dirty="0"/>
              <a:t> os principais padrões que o </a:t>
            </a:r>
            <a:r>
              <a:rPr lang="pt-BR" i="1" dirty="0"/>
              <a:t>MVC</a:t>
            </a:r>
            <a:r>
              <a:rPr lang="pt-BR" dirty="0"/>
              <a:t> utiliza são os </a:t>
            </a:r>
            <a:r>
              <a:rPr lang="pt-BR" i="1" dirty="0" err="1"/>
              <a:t>Observer</a:t>
            </a:r>
            <a:r>
              <a:rPr lang="pt-BR" dirty="0"/>
              <a:t>, </a:t>
            </a:r>
            <a:r>
              <a:rPr lang="pt-BR" i="1" dirty="0" err="1"/>
              <a:t>Composite</a:t>
            </a:r>
            <a:r>
              <a:rPr lang="pt-BR" dirty="0"/>
              <a:t> e o </a:t>
            </a:r>
            <a:r>
              <a:rPr lang="pt-BR" i="1" dirty="0" err="1"/>
              <a:t>Strategy</a:t>
            </a:r>
            <a:r>
              <a:rPr lang="pt-BR" dirty="0"/>
              <a:t>. Analisemos a </a:t>
            </a:r>
            <a:r>
              <a:rPr lang="pt-BR" b="1" dirty="0"/>
              <a:t>Figura 3</a:t>
            </a:r>
            <a:r>
              <a:rPr lang="pt-BR" dirty="0"/>
              <a:t> do livro de </a:t>
            </a:r>
            <a:r>
              <a:rPr lang="pt-BR" i="1" dirty="0"/>
              <a:t>Padrões de Projetos</a:t>
            </a:r>
            <a:r>
              <a:rPr lang="pt-BR" dirty="0"/>
              <a:t> dos autores </a:t>
            </a:r>
            <a:r>
              <a:rPr lang="pt-BR" i="1" dirty="0"/>
              <a:t>Freeman</a:t>
            </a:r>
            <a:r>
              <a:rPr lang="pt-BR" dirty="0"/>
              <a:t> &amp; </a:t>
            </a:r>
            <a:r>
              <a:rPr lang="pt-BR" i="1" dirty="0"/>
              <a:t>Freeman</a:t>
            </a:r>
            <a:r>
              <a:rPr lang="pt-BR" dirty="0"/>
              <a:t> que nos ajudará a explicar como os padrões contribuem na arquitetura </a:t>
            </a:r>
            <a:r>
              <a:rPr lang="pt-BR" i="1" dirty="0"/>
              <a:t>MVC</a:t>
            </a:r>
            <a:r>
              <a:rPr lang="pt-BR" dirty="0"/>
              <a:t>:</a:t>
            </a:r>
            <a:br>
              <a:rPr lang="pt-BR" dirty="0"/>
            </a:br>
            <a:r>
              <a:rPr lang="pt-BR" dirty="0"/>
              <a:t>A visualização ou a </a:t>
            </a:r>
            <a:r>
              <a:rPr lang="pt-BR" dirty="0" err="1"/>
              <a:t>View</a:t>
            </a:r>
            <a:r>
              <a:rPr lang="pt-BR" dirty="0"/>
              <a:t> juntamente com o padrão </a:t>
            </a:r>
            <a:r>
              <a:rPr lang="pt-BR" i="1" dirty="0" err="1"/>
              <a:t>Composite</a:t>
            </a:r>
            <a:r>
              <a:rPr lang="pt-BR" dirty="0"/>
              <a:t> está á disposição do usuário esperando por qualquer evento, quando este evento é ativado o controlador é avisado sobre o evento, este avisa para a visão se atualizar, e ao mesmo tempo manda o modelo para que ele atue para contemplar o evento provocado pelo usuário, depois de atuado o modelo fica pronto para ser acessada pela visualização esta por sua vez acessa e atualiza-se para o usuário assim funciona a arquitetura </a:t>
            </a:r>
            <a:r>
              <a:rPr lang="pt-BR" i="1" dirty="0"/>
              <a:t>MVC</a:t>
            </a:r>
            <a:r>
              <a:rPr lang="pt-BR" dirty="0"/>
              <a:t> em conjunto com os padrões de projetos.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8374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http://www.linhadecodigo.com.br/artigos/img_artigos/AdrianoJoseBaptistella/MVC/image00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46" y="1236994"/>
            <a:ext cx="9886307" cy="5012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184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Padrões Estruturais </a:t>
            </a:r>
            <a:r>
              <a:rPr lang="pt-BR" b="1" i="1" dirty="0" err="1"/>
              <a:t>Composite</a:t>
            </a:r>
            <a:r>
              <a:rPr lang="pt-BR" b="1" dirty="0"/>
              <a:t> na camada da </a:t>
            </a:r>
            <a:r>
              <a:rPr lang="pt-BR" b="1" dirty="0" err="1"/>
              <a:t>View</a:t>
            </a:r>
            <a:r>
              <a:rPr lang="pt-BR" b="1" dirty="0"/>
              <a:t>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dirty="0"/>
              <a:t>  Em aplicações gráficas como na interface com o usuário temos um conjunto de componentes aplicados, como botões, menus e caixa de textos.</a:t>
            </a:r>
          </a:p>
          <a:p>
            <a:pPr fontAlgn="base"/>
            <a:r>
              <a:rPr lang="pt-BR" dirty="0"/>
              <a:t>Os padrões estruturais se preocupam com a forma como as classes e objetos são compostos para formar estruturas maiores. [...] o </a:t>
            </a:r>
            <a:r>
              <a:rPr lang="pt-BR" dirty="0" err="1"/>
              <a:t>Composite</a:t>
            </a:r>
            <a:r>
              <a:rPr lang="pt-BR" dirty="0"/>
              <a:t> é um exemplo de padrão estrutural de objetos. Ele descreve como construir uma hierarquia de classe composta para dois tipos de objetos: primitivos e compostos. (GAMMA et al., 2000, p.139</a:t>
            </a:r>
            <a:r>
              <a:rPr lang="pt-BR" dirty="0" smtClean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0756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pt-BR" dirty="0"/>
              <a:t>   O padrão </a:t>
            </a:r>
            <a:r>
              <a:rPr lang="pt-BR" i="1" dirty="0" err="1"/>
              <a:t>Composite</a:t>
            </a:r>
            <a:r>
              <a:rPr lang="pt-BR" dirty="0"/>
              <a:t> é um padrão estrutural são usados na camada de visão os componentes das telas são compostos. “[...] Quando o controlador determina á visualização que atualize a tela, esta tem de transmitir a ordem ao componente mais alto do nível, porque o padrão </a:t>
            </a:r>
            <a:r>
              <a:rPr lang="pt-BR" dirty="0" err="1"/>
              <a:t>Composite</a:t>
            </a:r>
            <a:r>
              <a:rPr lang="pt-BR" dirty="0"/>
              <a:t> cuida do restante.” (FREEMAN &amp; FREEMAN, 2007, p. 424).</a:t>
            </a:r>
          </a:p>
          <a:p>
            <a:pPr fontAlgn="base"/>
            <a:r>
              <a:rPr lang="pt-BR" dirty="0"/>
              <a:t>            A visualização é composta por vários componentes, componentes de nível mais alto contém outros componentes, que contem outros até chegarem aos nós – folhas, portando quando a informação do </a:t>
            </a:r>
            <a:r>
              <a:rPr lang="pt-BR" dirty="0" err="1"/>
              <a:t>controller</a:t>
            </a:r>
            <a:r>
              <a:rPr lang="pt-BR" dirty="0"/>
              <a:t> chega a </a:t>
            </a:r>
            <a:r>
              <a:rPr lang="pt-BR" dirty="0" err="1"/>
              <a:t>view</a:t>
            </a:r>
            <a:r>
              <a:rPr lang="pt-BR" dirty="0"/>
              <a:t> manda a ordem para o componente de maior nível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4628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Padrões Comportamentais: </a:t>
            </a:r>
            <a:r>
              <a:rPr lang="pt-BR" i="1" dirty="0" err="1"/>
              <a:t>Observer</a:t>
            </a:r>
            <a:r>
              <a:rPr lang="pt-BR" dirty="0"/>
              <a:t> na camada da </a:t>
            </a:r>
            <a:r>
              <a:rPr lang="pt-BR" dirty="0" err="1"/>
              <a:t>Model</a:t>
            </a:r>
            <a:r>
              <a:rPr lang="pt-BR" dirty="0"/>
              <a:t>, e </a:t>
            </a:r>
            <a:r>
              <a:rPr lang="pt-BR" i="1" dirty="0" err="1"/>
              <a:t>Strategy</a:t>
            </a:r>
            <a:r>
              <a:rPr lang="pt-BR" dirty="0"/>
              <a:t> na camada do </a:t>
            </a:r>
            <a:r>
              <a:rPr lang="pt-BR" dirty="0" err="1"/>
              <a:t>Controller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pt-BR" b="1" dirty="0"/>
              <a:t>Padrão </a:t>
            </a:r>
            <a:r>
              <a:rPr lang="pt-BR" b="1" i="1" dirty="0" err="1"/>
              <a:t>Observer</a:t>
            </a:r>
            <a:endParaRPr lang="pt-BR" dirty="0"/>
          </a:p>
          <a:p>
            <a:pPr fontAlgn="base"/>
            <a:r>
              <a:rPr lang="pt-BR" dirty="0"/>
              <a:t>          O </a:t>
            </a:r>
            <a:r>
              <a:rPr lang="pt-BR" dirty="0" err="1"/>
              <a:t>Model</a:t>
            </a:r>
            <a:r>
              <a:rPr lang="pt-BR" dirty="0"/>
              <a:t> por sua vez pode fazer o uso do padrão </a:t>
            </a:r>
            <a:r>
              <a:rPr lang="pt-BR" i="1" dirty="0" err="1"/>
              <a:t>Observer</a:t>
            </a:r>
            <a:r>
              <a:rPr lang="pt-BR" i="1" dirty="0"/>
              <a:t> </a:t>
            </a:r>
            <a:r>
              <a:rPr lang="pt-BR" dirty="0"/>
              <a:t>que separa a visão do estado de um objeto do próprio objeto, permitindo que sejam fornecidas visões alternativas mantendo os objetos interessados constantemente informados sobre suas mudanças de estado.</a:t>
            </a:r>
          </a:p>
          <a:p>
            <a:pPr fontAlgn="base"/>
            <a:r>
              <a:rPr lang="pt-BR" dirty="0"/>
              <a:t>            “Esse padrão pode ser utilizado em todas as situações em que mais de um formato de display para informações de estado pode ser requerido e em que não seja necessário para o objeto que mantém as informações de estado saber sobre os específicos formatos de displays utilizados.” (SOMMERVILLE, 2003, p.273).</a:t>
            </a:r>
          </a:p>
          <a:p>
            <a:pPr fontAlgn="base"/>
            <a:r>
              <a:rPr lang="pt-BR" dirty="0"/>
              <a:t>            O uso do padrão </a:t>
            </a:r>
            <a:r>
              <a:rPr lang="pt-BR" i="1" dirty="0" err="1"/>
              <a:t>Observer</a:t>
            </a:r>
            <a:r>
              <a:rPr lang="pt-BR" dirty="0"/>
              <a:t> mantém o modelo totalmente independente das visualizações e controladores, o que nos permite utilizar múltiplas visualizações mesmo tempo como, por exemplo, graficamente ou como texto partindo do mesmo modelo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6874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pt-BR" b="1" dirty="0"/>
              <a:t>Padrão </a:t>
            </a:r>
            <a:r>
              <a:rPr lang="pt-BR" b="1" i="1" dirty="0" err="1"/>
              <a:t>Strategy</a:t>
            </a:r>
            <a:endParaRPr lang="pt-BR" dirty="0"/>
          </a:p>
          <a:p>
            <a:pPr fontAlgn="base"/>
            <a:r>
              <a:rPr lang="pt-BR" dirty="0"/>
              <a:t>          O </a:t>
            </a:r>
            <a:r>
              <a:rPr lang="pt-BR" dirty="0" err="1"/>
              <a:t>Controller</a:t>
            </a:r>
            <a:r>
              <a:rPr lang="pt-BR" dirty="0"/>
              <a:t> por sua vez adota o padrão </a:t>
            </a:r>
            <a:r>
              <a:rPr lang="pt-BR" i="1" dirty="0" err="1"/>
              <a:t>Strategy</a:t>
            </a:r>
            <a:r>
              <a:rPr lang="pt-BR" dirty="0"/>
              <a:t> segundo </a:t>
            </a:r>
            <a:r>
              <a:rPr lang="pt-BR" i="1" dirty="0"/>
              <a:t>Freeman &amp; Freeman</a:t>
            </a:r>
            <a:endParaRPr lang="pt-BR" dirty="0"/>
          </a:p>
          <a:p>
            <a:pPr fontAlgn="base"/>
            <a:r>
              <a:rPr lang="pt-BR" dirty="0"/>
              <a:t>“A visualização e o controlador utilizam uma estratégia que é fornecida pelo controlador. A visualização só precisa se preocupar com os aspectos visuais do aplicativo, porque todas as decisões sobre o comportamento da interface são delegadas ao controlador, o uso deste padrão mantém a visualização desconectada do modelo, porque a responsabilidade pela iteração com o modelo por executar as solicitações do usuário cabe apenas ao controlador, a visualização não tem a mínima </a:t>
            </a:r>
            <a:r>
              <a:rPr lang="pt-BR" dirty="0" err="1"/>
              <a:t>idéia</a:t>
            </a:r>
            <a:r>
              <a:rPr lang="pt-BR" dirty="0"/>
              <a:t> de como isto é feito”. (FREEMAN &amp; FREEMAN, 2007, p. 424</a:t>
            </a:r>
            <a:r>
              <a:rPr lang="pt-BR" dirty="0" smtClean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9249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dirty="0"/>
              <a:t>É o </a:t>
            </a:r>
            <a:r>
              <a:rPr lang="pt-BR" dirty="0" err="1"/>
              <a:t>controller</a:t>
            </a:r>
            <a:r>
              <a:rPr lang="pt-BR" dirty="0"/>
              <a:t> que organiza o </a:t>
            </a:r>
            <a:r>
              <a:rPr lang="pt-BR" i="1" dirty="0"/>
              <a:t>MVC</a:t>
            </a:r>
            <a:r>
              <a:rPr lang="pt-BR" dirty="0"/>
              <a:t> por meio de métodos, todas as decisões, estratégias e eventos que podem ser usados pelo usuário é definido nele, a interface só preocupasse em mostrar os dados ao usuário, e reagir segundo as suas programações.</a:t>
            </a:r>
          </a:p>
          <a:p>
            <a:pPr fontAlgn="base"/>
            <a:r>
              <a:rPr lang="pt-BR" dirty="0"/>
              <a:t>            Utilize padrões de projeto quando tiver absoluta certeza que ele resolverá seu problema, distinguir onde aplicá-los é uma </a:t>
            </a:r>
            <a:r>
              <a:rPr lang="pt-BR" dirty="0" err="1"/>
              <a:t>conseqüência</a:t>
            </a:r>
            <a:r>
              <a:rPr lang="pt-BR" dirty="0"/>
              <a:t> de sua experiência e conhecimento, podemos afirmar que é a falta de experiência e conhecimento seja o motivo de outro tópico, os </a:t>
            </a:r>
            <a:r>
              <a:rPr lang="pt-BR" dirty="0" err="1"/>
              <a:t>anti-padrões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44732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b="1" dirty="0"/>
              <a:t>Entendendo o papel do M – </a:t>
            </a:r>
            <a:r>
              <a:rPr lang="pt-BR" b="1" dirty="0" err="1"/>
              <a:t>Model</a:t>
            </a:r>
            <a:endParaRPr lang="pt-BR" dirty="0"/>
          </a:p>
          <a:p>
            <a:r>
              <a:rPr lang="pt-BR" dirty="0"/>
              <a:t>Pessoal, a </a:t>
            </a:r>
            <a:r>
              <a:rPr lang="pt-BR" dirty="0" err="1"/>
              <a:t>idéia</a:t>
            </a:r>
            <a:r>
              <a:rPr lang="pt-BR" dirty="0"/>
              <a:t> é simples: Quando pensamos em regras de negócio, estamos pensando no Modelo da aplicação. Basicamente é isto. No </a:t>
            </a:r>
            <a:r>
              <a:rPr lang="pt-BR" dirty="0" err="1"/>
              <a:t>Model</a:t>
            </a:r>
            <a:r>
              <a:rPr lang="pt-BR" dirty="0"/>
              <a:t> podemos ter validações, acesso a banco, acesso à arquivos, cálculos, etc.</a:t>
            </a:r>
          </a:p>
          <a:p>
            <a:r>
              <a:rPr lang="pt-BR" dirty="0"/>
              <a:t>O usuário, por exemplo, coloca um produto em um carrinho de compras e é no </a:t>
            </a:r>
            <a:r>
              <a:rPr lang="pt-BR" dirty="0" err="1"/>
              <a:t>Model</a:t>
            </a:r>
            <a:r>
              <a:rPr lang="pt-BR" dirty="0"/>
              <a:t> que faremos o cálculo final do pedido(descontos, juros), que validaremos a conta do usuário, que calcularemos o frete, que validaremos o endereço e por aí vai.</a:t>
            </a:r>
          </a:p>
          <a:p>
            <a:r>
              <a:rPr lang="pt-BR" dirty="0"/>
              <a:t>Mas como o usuário seleciona um produto em um carrinho de compras por exemplo? Como insere um Endereço para a entrega? Na </a:t>
            </a:r>
            <a:r>
              <a:rPr lang="pt-BR" dirty="0" err="1"/>
              <a:t>View</a:t>
            </a:r>
            <a:r>
              <a:rPr lang="pt-BR" dirty="0"/>
              <a:t>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63913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b="1" dirty="0" smtClean="0"/>
              <a:t>Entendendo o papel do V – </a:t>
            </a:r>
            <a:r>
              <a:rPr lang="pt-BR" b="1" dirty="0" err="1" smtClean="0"/>
              <a:t>View</a:t>
            </a:r>
            <a:endParaRPr lang="pt-BR" b="1" dirty="0" smtClean="0"/>
          </a:p>
          <a:p>
            <a:endParaRPr lang="pt-BR" dirty="0" smtClean="0"/>
          </a:p>
          <a:p>
            <a:r>
              <a:rPr lang="pt-BR" dirty="0" smtClean="0"/>
              <a:t>A </a:t>
            </a:r>
            <a:r>
              <a:rPr lang="pt-BR" dirty="0" err="1" smtClean="0"/>
              <a:t>View</a:t>
            </a:r>
            <a:r>
              <a:rPr lang="pt-BR" dirty="0" smtClean="0"/>
              <a:t> só existe por um único motivo: Mostrar dados! Na prática isso nunca muitas vezes não acontece, mas deveria! Você que já desenvolveu em Delphi/VB com toda certeza já viu regras em um botão. Você que já desenvolveu em Java também já viu centenas de regras nas páginas JSP ou espalhadas em </a:t>
            </a:r>
            <a:r>
              <a:rPr lang="pt-BR" dirty="0" err="1" smtClean="0"/>
              <a:t>Servlets</a:t>
            </a:r>
            <a:r>
              <a:rPr lang="pt-BR" dirty="0" smtClean="0"/>
              <a:t> que criam as páginas. Isso é feio! O dia que precisarmos mudar de JSP para JSF ou GWT simplesmente não mudaremos!</a:t>
            </a:r>
          </a:p>
          <a:p>
            <a:endParaRPr lang="pt-BR" dirty="0" smtClean="0"/>
          </a:p>
          <a:p>
            <a:r>
              <a:rPr lang="pt-BR" dirty="0" smtClean="0"/>
              <a:t>Mas e agora? Entendido o conceito básico do </a:t>
            </a:r>
            <a:r>
              <a:rPr lang="pt-BR" dirty="0" err="1" smtClean="0"/>
              <a:t>Model</a:t>
            </a:r>
            <a:r>
              <a:rPr lang="pt-BR" dirty="0" smtClean="0"/>
              <a:t>, como a </a:t>
            </a:r>
            <a:r>
              <a:rPr lang="pt-BR" dirty="0" err="1" smtClean="0"/>
              <a:t>View</a:t>
            </a:r>
            <a:r>
              <a:rPr lang="pt-BR" dirty="0" smtClean="0"/>
              <a:t> passa os valores digitados/selecionados para o </a:t>
            </a:r>
            <a:r>
              <a:rPr lang="pt-BR" dirty="0" err="1" smtClean="0"/>
              <a:t>Model</a:t>
            </a:r>
            <a:r>
              <a:rPr lang="pt-BR" dirty="0" smtClean="0"/>
              <a:t>? Passa direto? Não!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66968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Entendendo o papel do C – </a:t>
            </a:r>
            <a:r>
              <a:rPr lang="pt-BR" b="1" dirty="0" err="1"/>
              <a:t>Controller</a:t>
            </a:r>
            <a:endParaRPr lang="pt-BR" dirty="0"/>
          </a:p>
          <a:p>
            <a:r>
              <a:rPr lang="pt-BR" dirty="0"/>
              <a:t>Aqui temos um maestro! Temos regras de negócio no </a:t>
            </a:r>
            <a:r>
              <a:rPr lang="pt-BR" dirty="0" err="1"/>
              <a:t>Controller</a:t>
            </a:r>
            <a:r>
              <a:rPr lang="pt-BR" dirty="0"/>
              <a:t>? Não! Temos visualização no </a:t>
            </a:r>
            <a:r>
              <a:rPr lang="pt-BR" dirty="0" err="1"/>
              <a:t>Controller</a:t>
            </a:r>
            <a:r>
              <a:rPr lang="pt-BR" dirty="0"/>
              <a:t>? Não! O </a:t>
            </a:r>
            <a:r>
              <a:rPr lang="pt-BR" dirty="0" err="1"/>
              <a:t>Controller</a:t>
            </a:r>
            <a:r>
              <a:rPr lang="pt-BR" dirty="0"/>
              <a:t> simplesmente delega para o </a:t>
            </a:r>
            <a:r>
              <a:rPr lang="pt-BR" dirty="0" err="1"/>
              <a:t>Model</a:t>
            </a:r>
            <a:r>
              <a:rPr lang="pt-BR" dirty="0"/>
              <a:t> as solicitações da </a:t>
            </a:r>
            <a:r>
              <a:rPr lang="pt-BR" dirty="0" err="1"/>
              <a:t>View</a:t>
            </a:r>
            <a:r>
              <a:rPr lang="pt-BR" dirty="0"/>
              <a:t>. O </a:t>
            </a:r>
            <a:r>
              <a:rPr lang="pt-BR" dirty="0" err="1"/>
              <a:t>Controller</a:t>
            </a:r>
            <a:r>
              <a:rPr lang="pt-BR" dirty="0"/>
              <a:t> é burro no sentido de regras de negócio da aplicação. Ele é responsável por saber quem está pedindo algo e a quem enviará este algo!</a:t>
            </a:r>
          </a:p>
          <a:p>
            <a:r>
              <a:rPr lang="pt-BR" dirty="0"/>
              <a:t>O </a:t>
            </a:r>
            <a:r>
              <a:rPr lang="pt-BR" dirty="0" err="1"/>
              <a:t>Controller</a:t>
            </a:r>
            <a:r>
              <a:rPr lang="pt-BR" dirty="0"/>
              <a:t> conhece a </a:t>
            </a:r>
            <a:r>
              <a:rPr lang="pt-BR" dirty="0" err="1"/>
              <a:t>View</a:t>
            </a:r>
            <a:r>
              <a:rPr lang="pt-BR" dirty="0"/>
              <a:t> e conhece o </a:t>
            </a:r>
            <a:r>
              <a:rPr lang="pt-BR" dirty="0" err="1"/>
              <a:t>Model</a:t>
            </a:r>
            <a:r>
              <a:rPr lang="pt-BR" dirty="0"/>
              <a:t> mas o </a:t>
            </a:r>
            <a:r>
              <a:rPr lang="pt-BR" dirty="0" err="1"/>
              <a:t>Model</a:t>
            </a:r>
            <a:r>
              <a:rPr lang="pt-BR" dirty="0"/>
              <a:t> não conhece a </a:t>
            </a:r>
            <a:r>
              <a:rPr lang="pt-BR" dirty="0" err="1"/>
              <a:t>View</a:t>
            </a:r>
            <a:r>
              <a:rPr lang="pt-BR" dirty="0"/>
              <a:t>, porém a </a:t>
            </a:r>
            <a:r>
              <a:rPr lang="pt-BR" dirty="0" err="1"/>
              <a:t>View</a:t>
            </a:r>
            <a:r>
              <a:rPr lang="pt-BR" dirty="0"/>
              <a:t> observa o </a:t>
            </a:r>
            <a:r>
              <a:rPr lang="pt-BR" dirty="0" err="1"/>
              <a:t>Model</a:t>
            </a:r>
            <a:r>
              <a:rPr lang="pt-BR" dirty="0"/>
              <a:t> e este avisa quando seus dados foram atualizados, para a </a:t>
            </a:r>
            <a:r>
              <a:rPr lang="pt-BR" dirty="0" err="1"/>
              <a:t>View</a:t>
            </a:r>
            <a:r>
              <a:rPr lang="pt-BR" dirty="0"/>
              <a:t> mostrá-los.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602289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 descr="https://alexandregama.files.wordpress.com/2011/03/mvc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828" y="1027906"/>
            <a:ext cx="5316389" cy="510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528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/>
              <a:t>O </a:t>
            </a:r>
            <a:r>
              <a:rPr lang="pt-BR" b="1" dirty="0" err="1"/>
              <a:t>Controller</a:t>
            </a:r>
            <a:r>
              <a:rPr lang="pt-BR" b="1" dirty="0"/>
              <a:t> conhece a </a:t>
            </a:r>
            <a:r>
              <a:rPr lang="pt-BR" b="1" dirty="0" err="1"/>
              <a:t>View</a:t>
            </a:r>
            <a:r>
              <a:rPr lang="pt-BR" b="1" dirty="0"/>
              <a:t> e conhece o </a:t>
            </a:r>
            <a:r>
              <a:rPr lang="pt-BR" b="1" dirty="0" err="1"/>
              <a:t>Model</a:t>
            </a:r>
            <a:r>
              <a:rPr lang="pt-BR" dirty="0"/>
              <a:t>. Isto porque ele recebe as requisições do usuário da </a:t>
            </a:r>
            <a:r>
              <a:rPr lang="pt-BR" dirty="0" err="1"/>
              <a:t>View</a:t>
            </a:r>
            <a:r>
              <a:rPr lang="pt-BR" dirty="0"/>
              <a:t> e envia para o </a:t>
            </a:r>
            <a:r>
              <a:rPr lang="pt-BR" dirty="0" err="1"/>
              <a:t>Model</a:t>
            </a:r>
            <a:r>
              <a:rPr lang="pt-BR" dirty="0"/>
              <a:t> fazer algo com estas requisições. Exemplo: O usuário quer saber o endereço de uma residência a partir de um </a:t>
            </a:r>
            <a:r>
              <a:rPr lang="pt-BR" dirty="0" err="1"/>
              <a:t>cep</a:t>
            </a:r>
            <a:r>
              <a:rPr lang="pt-BR" dirty="0"/>
              <a:t> digitado.</a:t>
            </a:r>
          </a:p>
          <a:p>
            <a:r>
              <a:rPr lang="pt-BR" b="1" dirty="0"/>
              <a:t>O </a:t>
            </a:r>
            <a:r>
              <a:rPr lang="pt-BR" b="1" dirty="0" err="1"/>
              <a:t>Model</a:t>
            </a:r>
            <a:r>
              <a:rPr lang="pt-BR" b="1" dirty="0"/>
              <a:t> simplesmente recebe a requisição, faz toda a mágica</a:t>
            </a:r>
            <a:r>
              <a:rPr lang="pt-BR" dirty="0"/>
              <a:t> (persiste dados, valida informações, </a:t>
            </a:r>
            <a:r>
              <a:rPr lang="pt-BR" dirty="0" err="1"/>
              <a:t>etc</a:t>
            </a:r>
            <a:r>
              <a:rPr lang="pt-BR" dirty="0"/>
              <a:t>) e fica com os dados prontos (atualizados) para serem visualizados novamente pela </a:t>
            </a:r>
            <a:r>
              <a:rPr lang="pt-BR" dirty="0" err="1"/>
              <a:t>View</a:t>
            </a:r>
            <a:r>
              <a:rPr lang="pt-BR" dirty="0"/>
              <a:t>.</a:t>
            </a:r>
          </a:p>
          <a:p>
            <a:r>
              <a:rPr lang="pt-BR" b="1" dirty="0"/>
              <a:t>A </a:t>
            </a:r>
            <a:r>
              <a:rPr lang="pt-BR" b="1" dirty="0" err="1"/>
              <a:t>View</a:t>
            </a:r>
            <a:r>
              <a:rPr lang="pt-BR" b="1" dirty="0"/>
              <a:t> fica observando o </a:t>
            </a:r>
            <a:r>
              <a:rPr lang="pt-BR" b="1" dirty="0" err="1"/>
              <a:t>Model</a:t>
            </a:r>
            <a:r>
              <a:rPr lang="pt-BR" dirty="0"/>
              <a:t> e quando este é atualizado,</a:t>
            </a:r>
            <a:r>
              <a:rPr lang="pt-BR" b="1" dirty="0"/>
              <a:t> a </a:t>
            </a:r>
            <a:r>
              <a:rPr lang="pt-BR" b="1" dirty="0" err="1"/>
              <a:t>View</a:t>
            </a:r>
            <a:r>
              <a:rPr lang="pt-BR" b="1" dirty="0"/>
              <a:t> mostra os dados </a:t>
            </a:r>
            <a:r>
              <a:rPr lang="pt-BR" dirty="0"/>
              <a:t>atualizados para o usuário.</a:t>
            </a:r>
          </a:p>
          <a:p>
            <a:r>
              <a:rPr lang="pt-BR" dirty="0"/>
              <a:t>E o </a:t>
            </a:r>
            <a:r>
              <a:rPr lang="pt-BR" dirty="0" err="1"/>
              <a:t>Model</a:t>
            </a:r>
            <a:r>
              <a:rPr lang="pt-BR" dirty="0"/>
              <a:t> acaba não conhecendo ninguém!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4008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792</Words>
  <Application>Microsoft Office PowerPoint</Application>
  <PresentationFormat>Widescreen</PresentationFormat>
  <Paragraphs>68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Tema do Office</vt:lpstr>
      <vt:lpstr>MVC</vt:lpstr>
      <vt:lpstr>Arquitetura</vt:lpstr>
      <vt:lpstr>Arquitetura</vt:lpstr>
      <vt:lpstr>Arquitetura</vt:lpstr>
      <vt:lpstr>Arquitetura</vt:lpstr>
      <vt:lpstr>Objetivos</vt:lpstr>
      <vt:lpstr>Objetivos</vt:lpstr>
      <vt:lpstr>Características da Arquitetura</vt:lpstr>
      <vt:lpstr>Arquitetura</vt:lpstr>
      <vt:lpstr>Apresentação do PowerPoint</vt:lpstr>
      <vt:lpstr>Arquitetura</vt:lpstr>
      <vt:lpstr>Arquitetura</vt:lpstr>
      <vt:lpstr>Arquitetura</vt:lpstr>
      <vt:lpstr>Arquitetura</vt:lpstr>
      <vt:lpstr>Design Patterns aplicados na arquitetura MVC</vt:lpstr>
      <vt:lpstr>Apresentação do PowerPoint</vt:lpstr>
      <vt:lpstr>Apresentação do PowerPoint</vt:lpstr>
      <vt:lpstr>Apresentação do PowerPoint</vt:lpstr>
      <vt:lpstr>Padrões Estruturais Composite na camada da View.</vt:lpstr>
      <vt:lpstr>Apresentação do PowerPoint</vt:lpstr>
      <vt:lpstr>Padrões Comportamentais: Observer na camada da Model, e Strategy na camada do Controller.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MVC</dc:title>
  <dc:creator>Norton Barros Glaser</dc:creator>
  <cp:lastModifiedBy>Norton Barros Glaser</cp:lastModifiedBy>
  <cp:revision>4</cp:revision>
  <dcterms:created xsi:type="dcterms:W3CDTF">2015-05-14T14:20:38Z</dcterms:created>
  <dcterms:modified xsi:type="dcterms:W3CDTF">2015-05-14T16:10:51Z</dcterms:modified>
</cp:coreProperties>
</file>