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16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64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99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47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05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66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65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735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93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01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53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7D15A-D11E-409A-AAE2-8C7255301779}" type="datetimeFigureOut">
              <a:rPr lang="pt-BR" smtClean="0"/>
              <a:t>05/05/2015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DD12D-8639-4FD2-9A19-269354B6D7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47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STATE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351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padrão </a:t>
            </a:r>
            <a:r>
              <a:rPr lang="pt-BR" dirty="0" err="1"/>
              <a:t>state</a:t>
            </a:r>
            <a:r>
              <a:rPr lang="pt-BR" dirty="0"/>
              <a:t> permite que um objeto altere o seu comportamento quando o seu estado interno muda. O objeto parecerá ter mudado de classe.</a:t>
            </a:r>
          </a:p>
          <a:p>
            <a:r>
              <a:rPr lang="pt-BR" dirty="0"/>
              <a:t>O padrão encapsula os estados em classes separadas e delega as tarefas para o objeto que representa o estado atual, nós sabemos que os comportamentos mudam </a:t>
            </a:r>
            <a:r>
              <a:rPr lang="pt-BR" dirty="0" err="1"/>
              <a:t>juntamento</a:t>
            </a:r>
            <a:r>
              <a:rPr lang="pt-BR" dirty="0"/>
              <a:t> com o estado interno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8837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http://www.devmedia.com.br/imagens/articles/208953/state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58" y="1968501"/>
            <a:ext cx="9821830" cy="376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937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Analisando o diagrama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contexto é a classe que pode ter vários estados internos diferentes.</a:t>
            </a:r>
          </a:p>
          <a:p>
            <a:r>
              <a:rPr lang="pt-BR" dirty="0"/>
              <a:t>A interface estado define uma interface comum para todos os estados concretos. Como são </a:t>
            </a:r>
            <a:r>
              <a:rPr lang="pt-BR" dirty="0" smtClean="0"/>
              <a:t>intercambiáveis, </a:t>
            </a:r>
            <a:r>
              <a:rPr lang="pt-BR" dirty="0"/>
              <a:t>todos devem implementar a mesma interface.</a:t>
            </a:r>
          </a:p>
          <a:p>
            <a:r>
              <a:rPr lang="pt-BR" dirty="0"/>
              <a:t>Os estado concretos (podemos ter </a:t>
            </a:r>
            <a:r>
              <a:rPr lang="pt-BR" dirty="0" smtClean="0"/>
              <a:t>vários </a:t>
            </a:r>
            <a:r>
              <a:rPr lang="pt-BR" dirty="0"/>
              <a:t>estados concretos) lidam com as solicitações provenientes do contexto. Cada estado concreto fornece a sua própria implementação de uma solicitação. Assim, quando o contexto muda de estado, seu comportamento também muda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582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Sempre que uma solicitação() é feita ao contexto, ela é delegada ao estado apropriado para ser processado.</a:t>
            </a:r>
          </a:p>
          <a:p>
            <a:r>
              <a:rPr lang="pt-BR" dirty="0"/>
              <a:t>Agora vamos imaginar um cenário, vamos imaginar uma conta corrente bem simples com opção de depositar e sacar dinheiro e já imaginamos os estado que essa conta pode estar </a:t>
            </a:r>
            <a:r>
              <a:rPr lang="pt-BR" dirty="0" smtClean="0"/>
              <a:t>saldo positivo</a:t>
            </a:r>
            <a:r>
              <a:rPr lang="pt-BR" dirty="0"/>
              <a:t>, </a:t>
            </a:r>
            <a:r>
              <a:rPr lang="pt-BR" dirty="0" smtClean="0"/>
              <a:t>saldo negativo </a:t>
            </a:r>
            <a:r>
              <a:rPr lang="pt-BR" dirty="0"/>
              <a:t>e bloqueado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989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0200" y="136525"/>
            <a:ext cx="10515600" cy="65087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Implementando sem o padrão </a:t>
            </a:r>
            <a:r>
              <a:rPr lang="pt-BR" dirty="0" err="1" smtClean="0"/>
              <a:t>State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0200" y="965200"/>
            <a:ext cx="11023600" cy="5702300"/>
          </a:xfrm>
        </p:spPr>
        <p:txBody>
          <a:bodyPr numCol="1">
            <a:normAutofit fontScale="47500" lnSpcReduction="20000"/>
          </a:bodyPr>
          <a:lstStyle/>
          <a:p>
            <a:pPr marL="0" indent="0">
              <a:buNone/>
            </a:pPr>
            <a:r>
              <a:rPr lang="pt-BR" sz="3300" dirty="0" err="1" smtClean="0"/>
              <a:t>public</a:t>
            </a:r>
            <a:r>
              <a:rPr lang="pt-BR" sz="3300" dirty="0" smtClean="0"/>
              <a:t> </a:t>
            </a:r>
            <a:r>
              <a:rPr lang="pt-BR" sz="3300" dirty="0" err="1" smtClean="0"/>
              <a:t>enum</a:t>
            </a:r>
            <a:r>
              <a:rPr lang="pt-BR" sz="3300" dirty="0" smtClean="0"/>
              <a:t> </a:t>
            </a:r>
            <a:r>
              <a:rPr lang="pt-BR" sz="3300" dirty="0" err="1" smtClean="0"/>
              <a:t>ContaState</a:t>
            </a:r>
            <a:r>
              <a:rPr lang="pt-BR" sz="3300" dirty="0" smtClean="0"/>
              <a:t>{</a:t>
            </a:r>
          </a:p>
          <a:p>
            <a:pPr marL="0" indent="0">
              <a:buNone/>
            </a:pPr>
            <a:r>
              <a:rPr lang="pt-BR" sz="3300" dirty="0" smtClean="0"/>
              <a:t>    </a:t>
            </a:r>
            <a:r>
              <a:rPr lang="pt-BR" sz="3300" dirty="0" err="1" smtClean="0"/>
              <a:t>saldoPositivo</a:t>
            </a:r>
            <a:r>
              <a:rPr lang="pt-BR" sz="3300" dirty="0" smtClean="0"/>
              <a:t>,</a:t>
            </a:r>
          </a:p>
          <a:p>
            <a:pPr marL="0" indent="0">
              <a:buNone/>
            </a:pPr>
            <a:r>
              <a:rPr lang="pt-BR" sz="3300" dirty="0" smtClean="0"/>
              <a:t>    </a:t>
            </a:r>
            <a:r>
              <a:rPr lang="pt-BR" sz="3300" dirty="0" err="1" smtClean="0"/>
              <a:t>saldoNegativo</a:t>
            </a:r>
            <a:r>
              <a:rPr lang="pt-BR" sz="3300" dirty="0" smtClean="0"/>
              <a:t>,</a:t>
            </a:r>
          </a:p>
          <a:p>
            <a:pPr marL="0" indent="0">
              <a:buNone/>
            </a:pPr>
            <a:r>
              <a:rPr lang="pt-BR" sz="3300" dirty="0" smtClean="0"/>
              <a:t>    bloqueado</a:t>
            </a:r>
          </a:p>
          <a:p>
            <a:pPr marL="0" indent="0">
              <a:buNone/>
            </a:pPr>
            <a:r>
              <a:rPr lang="pt-BR" sz="3300" dirty="0" smtClean="0"/>
              <a:t>}</a:t>
            </a:r>
          </a:p>
          <a:p>
            <a:pPr marL="0" indent="0">
              <a:buNone/>
            </a:pPr>
            <a:endParaRPr lang="pt-BR" sz="3300" dirty="0" smtClean="0"/>
          </a:p>
          <a:p>
            <a:pPr marL="0" indent="0">
              <a:buNone/>
            </a:pPr>
            <a:r>
              <a:rPr lang="pt-BR" sz="3300" dirty="0" err="1" smtClean="0"/>
              <a:t>public</a:t>
            </a:r>
            <a:r>
              <a:rPr lang="pt-BR" sz="3300" dirty="0" smtClean="0"/>
              <a:t> </a:t>
            </a:r>
            <a:r>
              <a:rPr lang="pt-BR" sz="3300" dirty="0" err="1" smtClean="0"/>
              <a:t>class</a:t>
            </a:r>
            <a:r>
              <a:rPr lang="pt-BR" sz="3300" dirty="0" smtClean="0"/>
              <a:t> Conta{</a:t>
            </a:r>
          </a:p>
          <a:p>
            <a:pPr marL="0" indent="0">
              <a:buNone/>
            </a:pPr>
            <a:r>
              <a:rPr lang="pt-BR" sz="3300" dirty="0" smtClean="0"/>
              <a:t>    </a:t>
            </a:r>
            <a:r>
              <a:rPr lang="pt-BR" sz="3300" dirty="0" err="1" smtClean="0"/>
              <a:t>public</a:t>
            </a:r>
            <a:r>
              <a:rPr lang="pt-BR" sz="3300" dirty="0" smtClean="0"/>
              <a:t> Conta()   {</a:t>
            </a:r>
          </a:p>
          <a:p>
            <a:pPr marL="0" indent="0">
              <a:buNone/>
            </a:pPr>
            <a:r>
              <a:rPr lang="pt-BR" sz="3300" dirty="0" smtClean="0"/>
              <a:t>        </a:t>
            </a:r>
            <a:r>
              <a:rPr lang="pt-BR" sz="3300" dirty="0" err="1" smtClean="0"/>
              <a:t>this.Saldo</a:t>
            </a:r>
            <a:r>
              <a:rPr lang="pt-BR" sz="3300" dirty="0" smtClean="0"/>
              <a:t> = 0;</a:t>
            </a:r>
          </a:p>
          <a:p>
            <a:pPr marL="0" indent="0">
              <a:buNone/>
            </a:pPr>
            <a:r>
              <a:rPr lang="pt-BR" sz="3300" dirty="0" smtClean="0"/>
              <a:t>        </a:t>
            </a:r>
            <a:r>
              <a:rPr lang="pt-BR" sz="3300" dirty="0" err="1" smtClean="0"/>
              <a:t>this.MeuEstado</a:t>
            </a:r>
            <a:r>
              <a:rPr lang="pt-BR" sz="3300" dirty="0" smtClean="0"/>
              <a:t> = </a:t>
            </a:r>
            <a:r>
              <a:rPr lang="pt-BR" sz="3300" dirty="0" err="1" smtClean="0"/>
              <a:t>ContaState.saldoPositivo</a:t>
            </a:r>
            <a:r>
              <a:rPr lang="pt-BR" sz="3300" dirty="0" smtClean="0"/>
              <a:t>;</a:t>
            </a:r>
          </a:p>
          <a:p>
            <a:pPr marL="0" indent="0">
              <a:buNone/>
            </a:pPr>
            <a:r>
              <a:rPr lang="pt-BR" sz="3300" dirty="0" smtClean="0"/>
              <a:t>    }</a:t>
            </a:r>
          </a:p>
          <a:p>
            <a:pPr marL="0" indent="0">
              <a:buNone/>
            </a:pPr>
            <a:r>
              <a:rPr lang="pt-BR" sz="3300" dirty="0" smtClean="0"/>
              <a:t> </a:t>
            </a:r>
          </a:p>
          <a:p>
            <a:pPr marL="0" indent="0">
              <a:buNone/>
            </a:pPr>
            <a:r>
              <a:rPr lang="pt-BR" sz="3300" dirty="0" smtClean="0"/>
              <a:t>    </a:t>
            </a:r>
            <a:r>
              <a:rPr lang="pt-BR" sz="3300" dirty="0" err="1" smtClean="0"/>
              <a:t>public</a:t>
            </a:r>
            <a:r>
              <a:rPr lang="pt-BR" sz="3300" dirty="0" smtClean="0"/>
              <a:t> Conta(Double valor){</a:t>
            </a:r>
          </a:p>
          <a:p>
            <a:pPr marL="0" indent="0">
              <a:buNone/>
            </a:pPr>
            <a:r>
              <a:rPr lang="pt-BR" sz="3300" dirty="0" smtClean="0"/>
              <a:t>        </a:t>
            </a:r>
            <a:r>
              <a:rPr lang="pt-BR" sz="3300" dirty="0" err="1" smtClean="0"/>
              <a:t>this.Deposito</a:t>
            </a:r>
            <a:r>
              <a:rPr lang="pt-BR" sz="3300" dirty="0" smtClean="0"/>
              <a:t>(valor);</a:t>
            </a:r>
          </a:p>
          <a:p>
            <a:pPr marL="0" indent="0">
              <a:buNone/>
            </a:pPr>
            <a:r>
              <a:rPr lang="pt-BR" sz="3300" dirty="0" smtClean="0"/>
              <a:t>    }</a:t>
            </a:r>
          </a:p>
          <a:p>
            <a:pPr marL="0" indent="0">
              <a:buNone/>
            </a:pPr>
            <a:endParaRPr lang="pt-BR" sz="3300" dirty="0" smtClean="0"/>
          </a:p>
          <a:p>
            <a:pPr marL="0" indent="0">
              <a:buNone/>
            </a:pPr>
            <a:r>
              <a:rPr lang="pt-BR" sz="3300" dirty="0" smtClean="0"/>
              <a:t>    </a:t>
            </a:r>
            <a:r>
              <a:rPr lang="pt-BR" sz="3300" dirty="0" err="1" smtClean="0"/>
              <a:t>public</a:t>
            </a:r>
            <a:r>
              <a:rPr lang="pt-BR" sz="3300" dirty="0" smtClean="0"/>
              <a:t> Double Saldo { </a:t>
            </a:r>
            <a:r>
              <a:rPr lang="pt-BR" sz="3300" dirty="0" err="1" smtClean="0"/>
              <a:t>get</a:t>
            </a:r>
            <a:r>
              <a:rPr lang="pt-BR" sz="3300" dirty="0" smtClean="0"/>
              <a:t>; set; }</a:t>
            </a:r>
          </a:p>
          <a:p>
            <a:pPr marL="0" indent="0">
              <a:buNone/>
            </a:pPr>
            <a:r>
              <a:rPr lang="pt-BR" sz="3300" dirty="0" smtClean="0"/>
              <a:t>    </a:t>
            </a:r>
            <a:r>
              <a:rPr lang="pt-BR" sz="3300" dirty="0" err="1" smtClean="0"/>
              <a:t>public</a:t>
            </a:r>
            <a:r>
              <a:rPr lang="pt-BR" sz="3300" dirty="0" smtClean="0"/>
              <a:t> </a:t>
            </a:r>
            <a:r>
              <a:rPr lang="pt-BR" sz="3300" dirty="0" err="1" smtClean="0"/>
              <a:t>ContaState</a:t>
            </a:r>
            <a:r>
              <a:rPr lang="pt-BR" sz="3300" dirty="0" smtClean="0"/>
              <a:t> </a:t>
            </a:r>
            <a:r>
              <a:rPr lang="pt-BR" sz="3300" dirty="0" err="1" smtClean="0"/>
              <a:t>MeuEstado</a:t>
            </a:r>
            <a:r>
              <a:rPr lang="pt-BR" sz="3300" dirty="0" smtClean="0"/>
              <a:t> { </a:t>
            </a:r>
            <a:r>
              <a:rPr lang="pt-BR" sz="3300" dirty="0" err="1" smtClean="0"/>
              <a:t>get</a:t>
            </a:r>
            <a:r>
              <a:rPr lang="pt-BR" sz="3300" dirty="0" smtClean="0"/>
              <a:t>; set; }</a:t>
            </a:r>
          </a:p>
        </p:txBody>
      </p:sp>
    </p:spTree>
    <p:extLst>
      <p:ext uri="{BB962C8B-B14F-4D97-AF65-F5344CB8AC3E}">
        <p14:creationId xmlns:p14="http://schemas.microsoft.com/office/powerpoint/2010/main" val="13688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9400" y="114300"/>
            <a:ext cx="11772900" cy="6743700"/>
          </a:xfrm>
        </p:spPr>
        <p:txBody>
          <a:bodyPr numCol="1">
            <a:normAutofit fontScale="47500" lnSpcReduction="20000"/>
          </a:bodyPr>
          <a:lstStyle/>
          <a:p>
            <a:pPr marL="0" indent="0">
              <a:buNone/>
            </a:pPr>
            <a:endParaRPr lang="pt-BR" sz="2900" dirty="0" smtClean="0"/>
          </a:p>
          <a:p>
            <a:pPr marL="0" indent="0">
              <a:buNone/>
            </a:pPr>
            <a:r>
              <a:rPr lang="pt-BR" sz="2900" dirty="0" smtClean="0"/>
              <a:t>    </a:t>
            </a:r>
            <a:r>
              <a:rPr lang="pt-BR" sz="2900" dirty="0" err="1" smtClean="0"/>
              <a:t>public</a:t>
            </a:r>
            <a:r>
              <a:rPr lang="pt-BR" sz="2900" dirty="0" smtClean="0"/>
              <a:t> </a:t>
            </a:r>
            <a:r>
              <a:rPr lang="pt-BR" sz="2900" dirty="0" err="1" smtClean="0"/>
              <a:t>void</a:t>
            </a:r>
            <a:r>
              <a:rPr lang="pt-BR" sz="2900" dirty="0" smtClean="0"/>
              <a:t> Saque(Double valor) {</a:t>
            </a:r>
          </a:p>
          <a:p>
            <a:pPr marL="0" indent="0">
              <a:buNone/>
            </a:pPr>
            <a:r>
              <a:rPr lang="pt-BR" sz="2900" dirty="0" smtClean="0"/>
              <a:t>        </a:t>
            </a:r>
            <a:r>
              <a:rPr lang="pt-BR" sz="2900" b="1" dirty="0" smtClean="0"/>
              <a:t>switch (</a:t>
            </a:r>
            <a:r>
              <a:rPr lang="pt-BR" sz="2900" b="1" dirty="0" err="1" smtClean="0"/>
              <a:t>MeuEstado</a:t>
            </a:r>
            <a:r>
              <a:rPr lang="pt-BR" sz="2900" b="1" dirty="0" smtClean="0"/>
              <a:t>) {</a:t>
            </a:r>
          </a:p>
          <a:p>
            <a:pPr marL="0" indent="0">
              <a:buNone/>
            </a:pPr>
            <a:r>
              <a:rPr lang="pt-BR" sz="2900" dirty="0" smtClean="0"/>
              <a:t>            </a:t>
            </a:r>
            <a:r>
              <a:rPr lang="pt-BR" sz="2900" b="1" dirty="0" smtClean="0"/>
              <a:t>case </a:t>
            </a:r>
            <a:r>
              <a:rPr lang="pt-BR" sz="2900" b="1" dirty="0" err="1" smtClean="0"/>
              <a:t>ContaState.saldoPositivo</a:t>
            </a:r>
            <a:r>
              <a:rPr lang="pt-BR" sz="2900" b="1" dirty="0" smtClean="0"/>
              <a:t>:</a:t>
            </a:r>
          </a:p>
          <a:p>
            <a:pPr marL="0" indent="0">
              <a:buNone/>
            </a:pPr>
            <a:r>
              <a:rPr lang="pt-BR" sz="2900" dirty="0" smtClean="0"/>
              <a:t>                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 -= valor;</a:t>
            </a:r>
          </a:p>
          <a:p>
            <a:pPr marL="0" indent="0">
              <a:buNone/>
            </a:pPr>
            <a:r>
              <a:rPr lang="pt-BR" sz="2900" dirty="0" smtClean="0"/>
              <a:t>                </a:t>
            </a:r>
            <a:r>
              <a:rPr lang="pt-BR" sz="2900" dirty="0" err="1" smtClean="0"/>
              <a:t>Console.WriteLine</a:t>
            </a:r>
            <a:r>
              <a:rPr lang="pt-BR" sz="2900" dirty="0" smtClean="0"/>
              <a:t>("Retirado R$ {0}, saldo atual R$ {1}.", valor, 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);</a:t>
            </a:r>
          </a:p>
          <a:p>
            <a:pPr marL="0" indent="0">
              <a:buNone/>
            </a:pPr>
            <a:r>
              <a:rPr lang="pt-BR" sz="2900" dirty="0" smtClean="0"/>
              <a:t>                </a:t>
            </a:r>
            <a:r>
              <a:rPr lang="pt-BR" sz="2900" dirty="0" err="1" smtClean="0"/>
              <a:t>if</a:t>
            </a:r>
            <a:r>
              <a:rPr lang="pt-BR" sz="2900" dirty="0" smtClean="0"/>
              <a:t> (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 &gt; 0)</a:t>
            </a:r>
          </a:p>
          <a:p>
            <a:pPr marL="0" indent="0">
              <a:buNone/>
            </a:pPr>
            <a:r>
              <a:rPr lang="pt-BR" sz="2900" dirty="0" smtClean="0"/>
              <a:t>	</a:t>
            </a:r>
            <a:r>
              <a:rPr lang="pt-BR" sz="2900" dirty="0" err="1" smtClean="0"/>
              <a:t>this.MeuEstado</a:t>
            </a:r>
            <a:r>
              <a:rPr lang="pt-BR" sz="2900" dirty="0" smtClean="0"/>
              <a:t> = </a:t>
            </a:r>
            <a:r>
              <a:rPr lang="pt-BR" sz="2900" dirty="0" err="1" smtClean="0"/>
              <a:t>ContaState.saldoNegativo</a:t>
            </a:r>
            <a:r>
              <a:rPr lang="pt-BR" sz="2900" dirty="0" smtClean="0"/>
              <a:t>;</a:t>
            </a:r>
          </a:p>
          <a:p>
            <a:pPr marL="0" indent="0">
              <a:buNone/>
            </a:pPr>
            <a:r>
              <a:rPr lang="pt-BR" sz="2900" dirty="0" smtClean="0"/>
              <a:t>	break;</a:t>
            </a:r>
          </a:p>
          <a:p>
            <a:pPr marL="0" indent="0">
              <a:buNone/>
            </a:pPr>
            <a:r>
              <a:rPr lang="pt-BR" sz="2900" b="1" dirty="0" smtClean="0"/>
              <a:t>           case </a:t>
            </a:r>
            <a:r>
              <a:rPr lang="pt-BR" sz="2900" b="1" dirty="0" err="1" smtClean="0"/>
              <a:t>ContaState.saldoNegativo</a:t>
            </a:r>
            <a:r>
              <a:rPr lang="pt-BR" sz="2900" b="1" dirty="0" smtClean="0"/>
              <a:t>:</a:t>
            </a:r>
          </a:p>
          <a:p>
            <a:pPr marL="0" indent="0">
              <a:buNone/>
            </a:pPr>
            <a:r>
              <a:rPr lang="pt-BR" sz="2900" dirty="0" smtClean="0"/>
              <a:t>           	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 -= valor;</a:t>
            </a:r>
          </a:p>
          <a:p>
            <a:pPr marL="0" indent="0">
              <a:buNone/>
            </a:pPr>
            <a:r>
              <a:rPr lang="pt-BR" sz="2900" dirty="0" smtClean="0"/>
              <a:t>                	</a:t>
            </a:r>
            <a:r>
              <a:rPr lang="pt-BR" sz="2900" dirty="0" err="1" smtClean="0"/>
              <a:t>Console.WriteLine</a:t>
            </a:r>
            <a:r>
              <a:rPr lang="pt-BR" sz="2900" dirty="0" smtClean="0"/>
              <a:t>("Retirado R$ {0}, saldo atual R$ {1}.", valor,  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);</a:t>
            </a:r>
          </a:p>
          <a:p>
            <a:pPr marL="0" indent="0">
              <a:buNone/>
            </a:pPr>
            <a:r>
              <a:rPr lang="pt-BR" sz="2900" dirty="0" smtClean="0"/>
              <a:t>                	</a:t>
            </a:r>
            <a:r>
              <a:rPr lang="pt-BR" sz="2900" dirty="0" err="1" smtClean="0"/>
              <a:t>if</a:t>
            </a:r>
            <a:r>
              <a:rPr lang="pt-BR" sz="2900" dirty="0" smtClean="0"/>
              <a:t> (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 &lt; -100.00){</a:t>
            </a:r>
          </a:p>
          <a:p>
            <a:pPr marL="0" indent="0">
              <a:buNone/>
            </a:pPr>
            <a:r>
              <a:rPr lang="pt-BR" sz="2900" dirty="0" smtClean="0"/>
              <a:t>		</a:t>
            </a:r>
            <a:r>
              <a:rPr lang="pt-BR" sz="2900" dirty="0" err="1" smtClean="0"/>
              <a:t>this.MeuEstado</a:t>
            </a:r>
            <a:r>
              <a:rPr lang="pt-BR" sz="2900" dirty="0" smtClean="0"/>
              <a:t> = </a:t>
            </a:r>
            <a:r>
              <a:rPr lang="pt-BR" sz="2900" dirty="0" err="1" smtClean="0"/>
              <a:t>ContaState.bloqueado</a:t>
            </a:r>
            <a:r>
              <a:rPr lang="pt-BR" sz="2900" dirty="0" smtClean="0"/>
              <a:t>;</a:t>
            </a:r>
          </a:p>
          <a:p>
            <a:pPr marL="0" indent="0">
              <a:buNone/>
            </a:pPr>
            <a:r>
              <a:rPr lang="pt-BR" sz="2900" dirty="0" smtClean="0"/>
              <a:t>	}</a:t>
            </a:r>
          </a:p>
          <a:p>
            <a:pPr marL="0" indent="0">
              <a:buNone/>
            </a:pPr>
            <a:r>
              <a:rPr lang="pt-BR" sz="2900" dirty="0" smtClean="0"/>
              <a:t>            	break;</a:t>
            </a:r>
          </a:p>
          <a:p>
            <a:pPr marL="0" indent="0">
              <a:buNone/>
            </a:pPr>
            <a:r>
              <a:rPr lang="pt-BR" sz="2900" b="1" dirty="0" smtClean="0"/>
              <a:t>            case </a:t>
            </a:r>
            <a:r>
              <a:rPr lang="pt-BR" sz="2900" b="1" dirty="0" err="1" smtClean="0"/>
              <a:t>ContaState.bloqueado</a:t>
            </a:r>
            <a:r>
              <a:rPr lang="pt-BR" sz="2900" b="1" dirty="0" smtClean="0"/>
              <a:t>:</a:t>
            </a:r>
          </a:p>
          <a:p>
            <a:pPr marL="0" indent="0">
              <a:buNone/>
            </a:pPr>
            <a:r>
              <a:rPr lang="pt-BR" sz="2900" dirty="0" smtClean="0"/>
              <a:t>            	</a:t>
            </a:r>
            <a:r>
              <a:rPr lang="pt-BR" sz="2900" dirty="0" err="1" smtClean="0"/>
              <a:t>Console.WriteLine</a:t>
            </a:r>
            <a:r>
              <a:rPr lang="pt-BR" sz="2900" dirty="0" smtClean="0"/>
              <a:t>("Conta bloqueada, saque cancelado, saldo atual R$ {1}.", valor, </a:t>
            </a:r>
            <a:r>
              <a:rPr lang="pt-BR" sz="2900" dirty="0" err="1" smtClean="0"/>
              <a:t>this.Saldo</a:t>
            </a:r>
            <a:r>
              <a:rPr lang="pt-BR" sz="2900" dirty="0" smtClean="0"/>
              <a:t>);</a:t>
            </a:r>
          </a:p>
          <a:p>
            <a:pPr marL="0" indent="0">
              <a:buNone/>
            </a:pPr>
            <a:r>
              <a:rPr lang="pt-BR" sz="2900" dirty="0" smtClean="0"/>
              <a:t>           	break;</a:t>
            </a:r>
          </a:p>
          <a:p>
            <a:pPr marL="0" indent="0">
              <a:buNone/>
            </a:pPr>
            <a:r>
              <a:rPr lang="pt-BR" sz="2900" b="1" dirty="0" smtClean="0"/>
              <a:t>            default:</a:t>
            </a:r>
          </a:p>
          <a:p>
            <a:pPr marL="0" indent="0">
              <a:buNone/>
            </a:pPr>
            <a:r>
              <a:rPr lang="pt-BR" sz="2900" dirty="0" smtClean="0"/>
              <a:t>                	break;</a:t>
            </a:r>
          </a:p>
          <a:p>
            <a:pPr marL="0" indent="0">
              <a:buNone/>
            </a:pPr>
            <a:r>
              <a:rPr lang="pt-BR" sz="2900" dirty="0" smtClean="0"/>
              <a:t>        }</a:t>
            </a:r>
          </a:p>
          <a:p>
            <a:pPr marL="0" indent="0">
              <a:buNone/>
            </a:pPr>
            <a:r>
              <a:rPr lang="pt-BR" sz="2900" dirty="0" smtClean="0"/>
              <a:t>        </a:t>
            </a:r>
            <a:r>
              <a:rPr lang="pt-BR" sz="2900" dirty="0" err="1" smtClean="0"/>
              <a:t>Console.WriteLine</a:t>
            </a:r>
            <a:r>
              <a:rPr lang="pt-BR" sz="2900" dirty="0" smtClean="0"/>
              <a:t>("Estado da conta: {0}\n", </a:t>
            </a:r>
            <a:r>
              <a:rPr lang="pt-BR" sz="2900" dirty="0" err="1" smtClean="0"/>
              <a:t>this.MeuEstado.ToString</a:t>
            </a:r>
            <a:r>
              <a:rPr lang="pt-BR" sz="2900" dirty="0" smtClean="0"/>
              <a:t>());</a:t>
            </a:r>
          </a:p>
          <a:p>
            <a:pPr marL="0" indent="0">
              <a:buNone/>
            </a:pPr>
            <a:r>
              <a:rPr lang="pt-BR" sz="2900" dirty="0" smtClean="0"/>
              <a:t>    }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74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17500"/>
            <a:ext cx="10515600" cy="5859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600" dirty="0" smtClean="0"/>
              <a:t> </a:t>
            </a:r>
            <a:r>
              <a:rPr lang="pt-BR" sz="1600" dirty="0" err="1" smtClean="0"/>
              <a:t>public</a:t>
            </a:r>
            <a:r>
              <a:rPr lang="pt-BR" sz="1600" dirty="0" smtClean="0"/>
              <a:t> </a:t>
            </a:r>
            <a:r>
              <a:rPr lang="pt-BR" sz="1600" dirty="0" err="1" smtClean="0"/>
              <a:t>void</a:t>
            </a:r>
            <a:r>
              <a:rPr lang="pt-BR" sz="1600" dirty="0" smtClean="0"/>
              <a:t> Deposito(Double valor)</a:t>
            </a:r>
          </a:p>
          <a:p>
            <a:pPr marL="0" indent="0">
              <a:buNone/>
            </a:pPr>
            <a:r>
              <a:rPr lang="pt-BR" sz="1600" dirty="0" smtClean="0"/>
              <a:t>    {</a:t>
            </a:r>
          </a:p>
          <a:p>
            <a:pPr marL="0" indent="0">
              <a:buNone/>
            </a:pPr>
            <a:r>
              <a:rPr lang="pt-BR" sz="1600" dirty="0" smtClean="0"/>
              <a:t>        </a:t>
            </a:r>
            <a:r>
              <a:rPr lang="pt-BR" sz="1600" dirty="0" err="1" smtClean="0"/>
              <a:t>this.Saldo</a:t>
            </a:r>
            <a:r>
              <a:rPr lang="pt-BR" sz="1600" dirty="0" smtClean="0"/>
              <a:t> += valor;</a:t>
            </a:r>
          </a:p>
          <a:p>
            <a:pPr marL="0" indent="0">
              <a:buNone/>
            </a:pPr>
            <a:r>
              <a:rPr lang="pt-BR" sz="1600" dirty="0" smtClean="0"/>
              <a:t>        </a:t>
            </a:r>
            <a:r>
              <a:rPr lang="pt-BR" sz="1600" dirty="0" err="1" smtClean="0"/>
              <a:t>if</a:t>
            </a:r>
            <a:r>
              <a:rPr lang="pt-BR" sz="1600" dirty="0" smtClean="0"/>
              <a:t> (</a:t>
            </a:r>
            <a:r>
              <a:rPr lang="pt-BR" sz="1600" dirty="0" err="1" smtClean="0"/>
              <a:t>this.Saldo</a:t>
            </a:r>
            <a:r>
              <a:rPr lang="pt-BR" sz="1600" dirty="0" smtClean="0"/>
              <a:t> &lt;= -100.00)</a:t>
            </a:r>
          </a:p>
          <a:p>
            <a:pPr marL="0" indent="0">
              <a:buNone/>
            </a:pPr>
            <a:r>
              <a:rPr lang="pt-BR" sz="1600" dirty="0" smtClean="0"/>
              <a:t>        	</a:t>
            </a:r>
            <a:r>
              <a:rPr lang="pt-BR" sz="1600" dirty="0" err="1" smtClean="0"/>
              <a:t>this.MeuEstado</a:t>
            </a:r>
            <a:r>
              <a:rPr lang="pt-BR" sz="1600" dirty="0" smtClean="0"/>
              <a:t> = </a:t>
            </a:r>
            <a:r>
              <a:rPr lang="pt-BR" sz="1600" dirty="0" err="1" smtClean="0"/>
              <a:t>ContaState.bloqueado</a:t>
            </a:r>
            <a:r>
              <a:rPr lang="pt-BR" sz="1600" dirty="0" smtClean="0"/>
              <a:t>;</a:t>
            </a:r>
          </a:p>
          <a:p>
            <a:pPr marL="0" indent="0">
              <a:buNone/>
            </a:pPr>
            <a:r>
              <a:rPr lang="pt-BR" sz="1600" dirty="0" smtClean="0"/>
              <a:t>        </a:t>
            </a:r>
            <a:r>
              <a:rPr lang="pt-BR" sz="1600" dirty="0" err="1" smtClean="0"/>
              <a:t>else</a:t>
            </a:r>
            <a:r>
              <a:rPr lang="pt-BR" sz="1600" dirty="0" smtClean="0"/>
              <a:t> </a:t>
            </a:r>
            <a:r>
              <a:rPr lang="pt-BR" sz="1600" dirty="0" err="1" smtClean="0"/>
              <a:t>if</a:t>
            </a:r>
            <a:r>
              <a:rPr lang="pt-BR" sz="1600" dirty="0" smtClean="0"/>
              <a:t> (</a:t>
            </a:r>
            <a:r>
              <a:rPr lang="pt-BR" sz="1600" dirty="0" err="1" smtClean="0"/>
              <a:t>this.Saldo</a:t>
            </a:r>
            <a:r>
              <a:rPr lang="pt-BR" sz="1600" dirty="0" smtClean="0"/>
              <a:t> &gt;= 0)</a:t>
            </a:r>
          </a:p>
          <a:p>
            <a:pPr marL="0" indent="0">
              <a:buNone/>
            </a:pPr>
            <a:r>
              <a:rPr lang="pt-BR" sz="1600" dirty="0" smtClean="0"/>
              <a:t>        	</a:t>
            </a:r>
            <a:r>
              <a:rPr lang="pt-BR" sz="1600" dirty="0" err="1" smtClean="0"/>
              <a:t>this.MeuEstado</a:t>
            </a:r>
            <a:r>
              <a:rPr lang="pt-BR" sz="1600" dirty="0" smtClean="0"/>
              <a:t> = </a:t>
            </a:r>
            <a:r>
              <a:rPr lang="pt-BR" sz="1600" dirty="0" err="1" smtClean="0"/>
              <a:t>ContaState.saldoPositivo</a:t>
            </a:r>
            <a:r>
              <a:rPr lang="pt-BR" sz="1600" dirty="0" smtClean="0"/>
              <a:t>;</a:t>
            </a:r>
          </a:p>
          <a:p>
            <a:pPr marL="0" indent="0">
              <a:buNone/>
            </a:pPr>
            <a:r>
              <a:rPr lang="pt-BR" sz="1600" dirty="0" smtClean="0"/>
              <a:t>        </a:t>
            </a:r>
            <a:r>
              <a:rPr lang="pt-BR" sz="1600" dirty="0" err="1" smtClean="0"/>
              <a:t>else</a:t>
            </a:r>
            <a:endParaRPr lang="pt-BR" sz="1600" dirty="0" smtClean="0"/>
          </a:p>
          <a:p>
            <a:pPr marL="0" indent="0">
              <a:buNone/>
            </a:pPr>
            <a:r>
              <a:rPr lang="pt-BR" sz="1600" dirty="0" smtClean="0"/>
              <a:t>            </a:t>
            </a:r>
            <a:r>
              <a:rPr lang="pt-BR" sz="1600" dirty="0" err="1" smtClean="0"/>
              <a:t>this.MeuEstado</a:t>
            </a:r>
            <a:r>
              <a:rPr lang="pt-BR" sz="1600" dirty="0" smtClean="0"/>
              <a:t> = </a:t>
            </a:r>
            <a:r>
              <a:rPr lang="pt-BR" sz="1600" dirty="0" err="1" smtClean="0"/>
              <a:t>ContaState.saldoNegativo</a:t>
            </a:r>
            <a:r>
              <a:rPr lang="pt-BR" sz="1600" dirty="0" smtClean="0"/>
              <a:t>;</a:t>
            </a:r>
          </a:p>
          <a:p>
            <a:pPr marL="0" indent="0">
              <a:buNone/>
            </a:pPr>
            <a:r>
              <a:rPr lang="pt-BR" sz="1600" dirty="0" smtClean="0"/>
              <a:t>        	</a:t>
            </a:r>
            <a:r>
              <a:rPr lang="pt-BR" sz="1600" dirty="0" err="1" smtClean="0"/>
              <a:t>Console.WriteLine</a:t>
            </a:r>
            <a:r>
              <a:rPr lang="pt-BR" sz="1600" dirty="0" smtClean="0"/>
              <a:t>("Foi depositado R$ {0}, saldo atual R$ {1}", valor, 						</a:t>
            </a:r>
            <a:r>
              <a:rPr lang="pt-BR" sz="1600" dirty="0" err="1" smtClean="0"/>
              <a:t>this.Saldo</a:t>
            </a:r>
            <a:r>
              <a:rPr lang="pt-BR" sz="1600" dirty="0" smtClean="0"/>
              <a:t>);</a:t>
            </a:r>
          </a:p>
          <a:p>
            <a:pPr marL="0" indent="0">
              <a:buNone/>
            </a:pPr>
            <a:r>
              <a:rPr lang="pt-BR" sz="1600" dirty="0" smtClean="0"/>
              <a:t>        	</a:t>
            </a:r>
            <a:r>
              <a:rPr lang="pt-BR" sz="1600" dirty="0" err="1" smtClean="0"/>
              <a:t>Console.WriteLine</a:t>
            </a:r>
            <a:r>
              <a:rPr lang="pt-BR" sz="1600" dirty="0" smtClean="0"/>
              <a:t>("Estado da conta: {0}\n", 									</a:t>
            </a:r>
            <a:r>
              <a:rPr lang="pt-BR" sz="1600" dirty="0" err="1" smtClean="0"/>
              <a:t>this.MeuEstado.ToString</a:t>
            </a:r>
            <a:r>
              <a:rPr lang="pt-BR" sz="1600" dirty="0" smtClean="0"/>
              <a:t>());</a:t>
            </a:r>
          </a:p>
          <a:p>
            <a:pPr marL="0" indent="0">
              <a:buNone/>
            </a:pPr>
            <a:r>
              <a:rPr lang="pt-BR" sz="1600" dirty="0" smtClean="0"/>
              <a:t>    }</a:t>
            </a:r>
          </a:p>
          <a:p>
            <a:pPr marL="0" indent="0">
              <a:buNone/>
            </a:pPr>
            <a:r>
              <a:rPr lang="pt-BR" sz="1600" dirty="0" smtClean="0"/>
              <a:t>}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9076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00025"/>
            <a:ext cx="10515600" cy="1349375"/>
          </a:xfrm>
        </p:spPr>
        <p:txBody>
          <a:bodyPr/>
          <a:lstStyle/>
          <a:p>
            <a:r>
              <a:rPr lang="pt-BR" dirty="0"/>
              <a:t>vamos aplicar toda teoria que vimos sobre </a:t>
            </a:r>
            <a:r>
              <a:rPr lang="pt-BR" dirty="0" err="1"/>
              <a:t>state</a:t>
            </a:r>
            <a:r>
              <a:rPr lang="pt-BR" dirty="0"/>
              <a:t>, vamos encapsular cada estado em uma classe, e para a alteração o estado da classe contexto vamos ter uma ação invocada (Saque ou </a:t>
            </a:r>
            <a:r>
              <a:rPr lang="pt-BR" dirty="0" smtClean="0"/>
              <a:t>Deposito)</a:t>
            </a:r>
            <a:endParaRPr lang="pt-BR" dirty="0"/>
          </a:p>
        </p:txBody>
      </p:sp>
      <p:pic>
        <p:nvPicPr>
          <p:cNvPr id="2050" name="Picture 2" descr="http://www.devmedia.com.br/imagens/articles/208953/stat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41536"/>
            <a:ext cx="10453564" cy="361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8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Primeiro vamos ter que criar uma interface para os estados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public interface </a:t>
            </a:r>
            <a:r>
              <a:rPr lang="en-US" dirty="0" err="1"/>
              <a:t>IContaState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    void </a:t>
            </a:r>
            <a:r>
              <a:rPr lang="en-US" dirty="0" err="1"/>
              <a:t>Saque</a:t>
            </a:r>
            <a:r>
              <a:rPr lang="en-US" dirty="0"/>
              <a:t>(Double valor);</a:t>
            </a:r>
          </a:p>
          <a:p>
            <a:pPr marL="0" indent="0">
              <a:buNone/>
            </a:pPr>
            <a:r>
              <a:rPr lang="en-US" dirty="0"/>
              <a:t>    void </a:t>
            </a:r>
            <a:r>
              <a:rPr lang="en-US" dirty="0" err="1"/>
              <a:t>Deposito</a:t>
            </a:r>
            <a:r>
              <a:rPr lang="en-US" dirty="0"/>
              <a:t>(Double valor);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90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sz="half" idx="1"/>
          </p:nvPr>
        </p:nvSpPr>
        <p:spPr>
          <a:xfrm>
            <a:off x="838200" y="508000"/>
            <a:ext cx="10680700" cy="5668963"/>
          </a:xfrm>
        </p:spPr>
        <p:txBody>
          <a:bodyPr>
            <a:normAutofit/>
          </a:bodyPr>
          <a:lstStyle/>
          <a:p>
            <a:r>
              <a:rPr lang="pt-BR" dirty="0"/>
              <a:t>Vamos implementar 3 estados fazendo um contrato com a interface </a:t>
            </a:r>
            <a:r>
              <a:rPr lang="pt-BR" dirty="0" err="1"/>
              <a:t>IContaState</a:t>
            </a:r>
            <a:r>
              <a:rPr lang="pt-BR" dirty="0"/>
              <a:t>, </a:t>
            </a:r>
            <a:r>
              <a:rPr lang="pt-BR" dirty="0" smtClean="0"/>
              <a:t> </a:t>
            </a:r>
            <a:r>
              <a:rPr lang="pt-BR" dirty="0" err="1" smtClean="0"/>
              <a:t>urilizando</a:t>
            </a:r>
            <a:r>
              <a:rPr lang="pt-BR" dirty="0" smtClean="0"/>
              <a:t> o </a:t>
            </a:r>
            <a:r>
              <a:rPr lang="pt-BR" dirty="0" err="1" smtClean="0"/>
              <a:t>enum</a:t>
            </a:r>
            <a:r>
              <a:rPr lang="pt-BR" dirty="0" smtClean="0"/>
              <a:t> </a:t>
            </a:r>
          </a:p>
          <a:p>
            <a:pPr lvl="1"/>
            <a:r>
              <a:rPr lang="pt-BR" dirty="0" err="1" smtClean="0"/>
              <a:t>saldoPositivo</a:t>
            </a:r>
            <a:r>
              <a:rPr lang="pt-BR" dirty="0"/>
              <a:t>, </a:t>
            </a:r>
            <a:endParaRPr lang="pt-BR" dirty="0" smtClean="0"/>
          </a:p>
          <a:p>
            <a:pPr lvl="1"/>
            <a:r>
              <a:rPr lang="pt-BR" dirty="0" err="1" smtClean="0"/>
              <a:t>saldoNegativo</a:t>
            </a:r>
            <a:r>
              <a:rPr lang="pt-BR" dirty="0"/>
              <a:t>, </a:t>
            </a:r>
            <a:endParaRPr lang="pt-BR" dirty="0" smtClean="0"/>
          </a:p>
          <a:p>
            <a:pPr lvl="1"/>
            <a:r>
              <a:rPr lang="pt-BR" dirty="0" smtClean="0"/>
              <a:t>Bloqueado</a:t>
            </a:r>
          </a:p>
          <a:p>
            <a:r>
              <a:rPr lang="pt-BR" dirty="0" smtClean="0"/>
              <a:t>criado </a:t>
            </a:r>
            <a:r>
              <a:rPr lang="pt-BR" dirty="0"/>
              <a:t>no exemplo sem o padrão? </a:t>
            </a:r>
            <a:r>
              <a:rPr lang="pt-BR" dirty="0" smtClean="0"/>
              <a:t> vamos </a:t>
            </a:r>
            <a:r>
              <a:rPr lang="pt-BR" dirty="0"/>
              <a:t>ter uma classe para cada uma daquelas opções.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916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04800" y="101600"/>
            <a:ext cx="11709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public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class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saldoPositivo</a:t>
            </a:r>
            <a:r>
              <a:rPr lang="pt-BR" b="1" dirty="0" smtClean="0">
                <a:solidFill>
                  <a:srgbClr val="FF0000"/>
                </a:solidFill>
              </a:rPr>
              <a:t> : </a:t>
            </a:r>
            <a:r>
              <a:rPr lang="pt-BR" b="1" dirty="0" err="1" smtClean="0">
                <a:solidFill>
                  <a:srgbClr val="FF0000"/>
                </a:solidFill>
              </a:rPr>
              <a:t>IContaState</a:t>
            </a:r>
            <a:r>
              <a:rPr lang="pt-BR" b="1" dirty="0" smtClean="0">
                <a:solidFill>
                  <a:srgbClr val="FF0000"/>
                </a:solidFill>
              </a:rPr>
              <a:t>{</a:t>
            </a:r>
          </a:p>
          <a:p>
            <a:r>
              <a:rPr lang="pt-BR" dirty="0" smtClean="0"/>
              <a:t>    </a:t>
            </a:r>
            <a:r>
              <a:rPr lang="pt-BR" dirty="0" err="1" smtClean="0"/>
              <a:t>private</a:t>
            </a:r>
            <a:r>
              <a:rPr lang="pt-BR" dirty="0" smtClean="0"/>
              <a:t> Conta _conta;</a:t>
            </a:r>
          </a:p>
          <a:p>
            <a:r>
              <a:rPr lang="pt-BR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saldoPositivo</a:t>
            </a:r>
            <a:r>
              <a:rPr lang="pt-BR" b="1" dirty="0" smtClean="0"/>
              <a:t>(Conta </a:t>
            </a:r>
            <a:r>
              <a:rPr lang="pt-BR" b="1" dirty="0" err="1" smtClean="0"/>
              <a:t>PConta</a:t>
            </a:r>
            <a:r>
              <a:rPr lang="pt-BR" b="1" dirty="0" smtClean="0"/>
              <a:t>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._conta = </a:t>
            </a:r>
            <a:r>
              <a:rPr lang="pt-BR" dirty="0" err="1" smtClean="0"/>
              <a:t>PConta</a:t>
            </a:r>
            <a:r>
              <a:rPr lang="pt-BR" dirty="0" smtClean="0"/>
              <a:t>;</a:t>
            </a:r>
          </a:p>
          <a:p>
            <a:r>
              <a:rPr lang="pt-BR" dirty="0" smtClean="0"/>
              <a:t>    }</a:t>
            </a:r>
          </a:p>
          <a:p>
            <a:r>
              <a:rPr lang="pt-BR" b="1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Saque(</a:t>
            </a:r>
            <a:r>
              <a:rPr lang="pt-BR" b="1" dirty="0" err="1" smtClean="0"/>
              <a:t>double</a:t>
            </a:r>
            <a:r>
              <a:rPr lang="pt-BR" b="1" dirty="0" smtClean="0"/>
              <a:t> valor){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-= valor;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("Retirado R$ {0}, saldo atual R$ {1}.", valor,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0)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-100.00)</a:t>
            </a:r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bloqueado(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else</a:t>
            </a:r>
            <a:endParaRPr lang="pt-BR" dirty="0" smtClean="0"/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</a:t>
            </a:r>
            <a:r>
              <a:rPr lang="pt-BR" dirty="0" err="1" smtClean="0"/>
              <a:t>saldoNegativo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}</a:t>
            </a:r>
          </a:p>
          <a:p>
            <a:r>
              <a:rPr lang="pt-BR" b="1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Deposito(</a:t>
            </a:r>
            <a:r>
              <a:rPr lang="pt-BR" b="1" dirty="0" err="1" smtClean="0"/>
              <a:t>double</a:t>
            </a:r>
            <a:r>
              <a:rPr lang="pt-BR" b="1" dirty="0" smtClean="0"/>
              <a:t> valor){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+= valor;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("Foi depositado R$ {0}, saldo atual R$ {1}", valor,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0)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-100.00)</a:t>
            </a:r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bloqueado(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else</a:t>
            </a:r>
            <a:endParaRPr lang="pt-BR" dirty="0" smtClean="0"/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</a:t>
            </a:r>
            <a:r>
              <a:rPr lang="pt-BR" dirty="0" err="1" smtClean="0"/>
              <a:t>saldoNegativo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005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7800" y="0"/>
            <a:ext cx="106299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r>
              <a:rPr lang="pt-BR" b="1" dirty="0" err="1" smtClean="0">
                <a:solidFill>
                  <a:srgbClr val="FF0000"/>
                </a:solidFill>
              </a:rPr>
              <a:t>public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class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saldoNegativo</a:t>
            </a:r>
            <a:r>
              <a:rPr lang="pt-BR" b="1" dirty="0" smtClean="0">
                <a:solidFill>
                  <a:srgbClr val="FF0000"/>
                </a:solidFill>
              </a:rPr>
              <a:t> : </a:t>
            </a:r>
            <a:r>
              <a:rPr lang="pt-BR" b="1" dirty="0" err="1" smtClean="0">
                <a:solidFill>
                  <a:srgbClr val="FF0000"/>
                </a:solidFill>
              </a:rPr>
              <a:t>IContaState</a:t>
            </a:r>
            <a:r>
              <a:rPr lang="pt-BR" b="1" dirty="0" smtClean="0">
                <a:solidFill>
                  <a:srgbClr val="FF0000"/>
                </a:solidFill>
              </a:rPr>
              <a:t>{</a:t>
            </a:r>
          </a:p>
          <a:p>
            <a:r>
              <a:rPr lang="pt-BR" dirty="0" smtClean="0"/>
              <a:t>    </a:t>
            </a:r>
            <a:r>
              <a:rPr lang="pt-BR" dirty="0" err="1" smtClean="0"/>
              <a:t>private</a:t>
            </a:r>
            <a:r>
              <a:rPr lang="pt-BR" dirty="0" smtClean="0"/>
              <a:t> Conta _conta;</a:t>
            </a:r>
          </a:p>
          <a:p>
            <a:r>
              <a:rPr lang="pt-BR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saldoNegativo</a:t>
            </a:r>
            <a:r>
              <a:rPr lang="pt-BR" b="1" dirty="0" smtClean="0"/>
              <a:t>(Conta </a:t>
            </a:r>
            <a:r>
              <a:rPr lang="pt-BR" b="1" dirty="0" err="1" smtClean="0"/>
              <a:t>PConta</a:t>
            </a:r>
            <a:r>
              <a:rPr lang="pt-BR" b="1" dirty="0" smtClean="0"/>
              <a:t>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._conta = </a:t>
            </a:r>
            <a:r>
              <a:rPr lang="pt-BR" dirty="0" err="1" smtClean="0"/>
              <a:t>PConta</a:t>
            </a:r>
            <a:r>
              <a:rPr lang="pt-BR" dirty="0" smtClean="0"/>
              <a:t>;</a:t>
            </a:r>
          </a:p>
          <a:p>
            <a:r>
              <a:rPr lang="pt-BR" dirty="0" smtClean="0"/>
              <a:t>    }</a:t>
            </a:r>
          </a:p>
          <a:p>
            <a:endParaRPr lang="pt-BR" dirty="0" smtClean="0"/>
          </a:p>
          <a:p>
            <a:r>
              <a:rPr lang="pt-BR" b="1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Saque(</a:t>
            </a:r>
            <a:r>
              <a:rPr lang="pt-BR" b="1" dirty="0" err="1" smtClean="0"/>
              <a:t>double</a:t>
            </a:r>
            <a:r>
              <a:rPr lang="pt-BR" b="1" dirty="0" smtClean="0"/>
              <a:t> valor){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-= valor;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("Retirado R$ {0}, saldo atual R$ {1}.", valor,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-100.00)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bloqueado(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Deposito(</a:t>
            </a:r>
            <a:r>
              <a:rPr lang="pt-BR" b="1" dirty="0" err="1" smtClean="0"/>
              <a:t>double</a:t>
            </a:r>
            <a:r>
              <a:rPr lang="pt-BR" b="1" dirty="0" smtClean="0"/>
              <a:t> valor)   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+= valor;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("Foi depositado R$ {0}, saldo atual R$ {1}", valor,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&gt;= -100.00)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0)</a:t>
            </a:r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</a:t>
            </a:r>
            <a:r>
              <a:rPr lang="pt-BR" dirty="0" err="1" smtClean="0"/>
              <a:t>saldoNegativo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else</a:t>
            </a:r>
            <a:endParaRPr lang="pt-BR" dirty="0" smtClean="0"/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</a:t>
            </a:r>
            <a:r>
              <a:rPr lang="pt-BR" dirty="0" err="1" smtClean="0"/>
              <a:t>saldoPositivo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79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19100" y="197346"/>
            <a:ext cx="112903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r>
              <a:rPr lang="pt-BR" b="1" dirty="0" err="1" smtClean="0">
                <a:solidFill>
                  <a:srgbClr val="FF0000"/>
                </a:solidFill>
              </a:rPr>
              <a:t>public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class</a:t>
            </a:r>
            <a:r>
              <a:rPr lang="pt-BR" b="1" dirty="0" smtClean="0">
                <a:solidFill>
                  <a:srgbClr val="FF0000"/>
                </a:solidFill>
              </a:rPr>
              <a:t> bloqueado : </a:t>
            </a:r>
            <a:r>
              <a:rPr lang="pt-BR" b="1" dirty="0" err="1" smtClean="0">
                <a:solidFill>
                  <a:srgbClr val="FF0000"/>
                </a:solidFill>
              </a:rPr>
              <a:t>IContaState</a:t>
            </a:r>
            <a:r>
              <a:rPr lang="pt-BR" b="1" dirty="0" smtClean="0">
                <a:solidFill>
                  <a:srgbClr val="FF0000"/>
                </a:solidFill>
              </a:rPr>
              <a:t>{</a:t>
            </a:r>
          </a:p>
          <a:p>
            <a:r>
              <a:rPr lang="pt-BR" dirty="0" smtClean="0"/>
              <a:t>    </a:t>
            </a:r>
            <a:r>
              <a:rPr lang="pt-BR" dirty="0" err="1" smtClean="0"/>
              <a:t>private</a:t>
            </a:r>
            <a:r>
              <a:rPr lang="pt-BR" dirty="0" smtClean="0"/>
              <a:t> Conta _conta;</a:t>
            </a:r>
          </a:p>
          <a:p>
            <a:r>
              <a:rPr lang="pt-BR" b="1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bloqueado(Conta </a:t>
            </a:r>
            <a:r>
              <a:rPr lang="pt-BR" b="1" dirty="0" err="1" smtClean="0"/>
              <a:t>PConta</a:t>
            </a:r>
            <a:r>
              <a:rPr lang="pt-BR" b="1" dirty="0" smtClean="0"/>
              <a:t>)   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._conta = </a:t>
            </a:r>
            <a:r>
              <a:rPr lang="pt-BR" dirty="0" err="1" smtClean="0"/>
              <a:t>PConta</a:t>
            </a:r>
            <a:r>
              <a:rPr lang="pt-BR" dirty="0" smtClean="0"/>
              <a:t>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Saque(</a:t>
            </a:r>
            <a:r>
              <a:rPr lang="pt-BR" b="1" dirty="0" err="1" smtClean="0"/>
              <a:t>double</a:t>
            </a:r>
            <a:r>
              <a:rPr lang="pt-BR" b="1" dirty="0" smtClean="0"/>
              <a:t> valor)  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("Conta bloqueada, saque cancelado, saldo atual R$ {1}.", valor,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Deposito(</a:t>
            </a:r>
            <a:r>
              <a:rPr lang="pt-BR" b="1" dirty="0" err="1" smtClean="0"/>
              <a:t>double</a:t>
            </a:r>
            <a:r>
              <a:rPr lang="pt-BR" b="1" dirty="0" smtClean="0"/>
              <a:t> valor)   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+= valor;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("Foi depositado R$ {0}, saldo atual R$ {1}", valor,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0)</a:t>
            </a:r>
          </a:p>
          <a:p>
            <a:r>
              <a:rPr lang="pt-BR" dirty="0" smtClean="0"/>
              <a:t>        {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if</a:t>
            </a:r>
            <a:r>
              <a:rPr lang="pt-BR" dirty="0" smtClean="0"/>
              <a:t> (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conta.Saldo</a:t>
            </a:r>
            <a:r>
              <a:rPr lang="pt-BR" dirty="0" smtClean="0"/>
              <a:t> &lt; -100.00)</a:t>
            </a:r>
          </a:p>
          <a:p>
            <a:r>
              <a:rPr lang="pt-BR" dirty="0" smtClean="0"/>
              <a:t>    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bloqueado(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    } </a:t>
            </a:r>
            <a:r>
              <a:rPr lang="pt-BR" dirty="0" err="1" smtClean="0"/>
              <a:t>else</a:t>
            </a:r>
            <a:r>
              <a:rPr lang="pt-BR" dirty="0" smtClean="0"/>
              <a:t>  {</a:t>
            </a:r>
          </a:p>
          <a:p>
            <a:r>
              <a:rPr lang="pt-BR" dirty="0" smtClean="0"/>
              <a:t>            </a:t>
            </a:r>
            <a:r>
              <a:rPr lang="pt-BR" dirty="0" err="1" smtClean="0"/>
              <a:t>this</a:t>
            </a:r>
            <a:r>
              <a:rPr lang="pt-BR" dirty="0" smtClean="0"/>
              <a:t>._</a:t>
            </a:r>
            <a:r>
              <a:rPr lang="pt-BR" dirty="0" err="1" smtClean="0"/>
              <a:t>conta.MeuEstado</a:t>
            </a:r>
            <a:r>
              <a:rPr lang="pt-BR" dirty="0" smtClean="0"/>
              <a:t> = new </a:t>
            </a:r>
            <a:r>
              <a:rPr lang="pt-BR" dirty="0" err="1" smtClean="0"/>
              <a:t>saldoPositivo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._conta);</a:t>
            </a:r>
          </a:p>
          <a:p>
            <a:r>
              <a:rPr lang="pt-BR" dirty="0" smtClean="0"/>
              <a:t>        }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751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5834063"/>
          </a:xfrm>
        </p:spPr>
        <p:txBody>
          <a:bodyPr>
            <a:normAutofit/>
          </a:bodyPr>
          <a:lstStyle/>
          <a:p>
            <a:r>
              <a:rPr lang="pt-BR" dirty="0"/>
              <a:t>Os pontos importantes que devemos observar são</a:t>
            </a:r>
            <a:r>
              <a:rPr lang="pt-BR" dirty="0" smtClean="0"/>
              <a:t>:</a:t>
            </a:r>
          </a:p>
          <a:p>
            <a:pPr lvl="1"/>
            <a:r>
              <a:rPr lang="pt-BR" dirty="0"/>
              <a:t>A </a:t>
            </a:r>
            <a:r>
              <a:rPr lang="pt-BR" dirty="0" smtClean="0"/>
              <a:t>variável </a:t>
            </a:r>
            <a:r>
              <a:rPr lang="pt-BR" dirty="0"/>
              <a:t>privada da classe Conta (vamos ver ela daqui pouco);</a:t>
            </a:r>
          </a:p>
          <a:p>
            <a:pPr lvl="1"/>
            <a:r>
              <a:rPr lang="pt-BR" dirty="0" smtClean="0"/>
              <a:t>Os construtores </a:t>
            </a:r>
            <a:r>
              <a:rPr lang="pt-BR" dirty="0"/>
              <a:t>que recebem como </a:t>
            </a:r>
            <a:r>
              <a:rPr lang="pt-BR" dirty="0" smtClean="0"/>
              <a:t>parâmetro </a:t>
            </a:r>
            <a:r>
              <a:rPr lang="pt-BR" dirty="0"/>
              <a:t>um objeto da classe Conta</a:t>
            </a:r>
            <a:r>
              <a:rPr lang="pt-BR" dirty="0" smtClean="0"/>
              <a:t>.</a:t>
            </a:r>
          </a:p>
          <a:p>
            <a:pPr lvl="1"/>
            <a:endParaRPr lang="pt-BR" dirty="0"/>
          </a:p>
          <a:p>
            <a:r>
              <a:rPr lang="pt-BR" dirty="0"/>
              <a:t>A </a:t>
            </a:r>
            <a:r>
              <a:rPr lang="pt-BR" dirty="0" smtClean="0"/>
              <a:t>variável </a:t>
            </a:r>
            <a:r>
              <a:rPr lang="pt-BR" dirty="0"/>
              <a:t>_conta representar nossa classe contexto dentro do estado e vai ser utilizado para todas as alterações e consulta de valores da Conta.</a:t>
            </a:r>
          </a:p>
          <a:p>
            <a:r>
              <a:rPr lang="pt-BR" dirty="0"/>
              <a:t>Os construtores recebem a </a:t>
            </a:r>
            <a:r>
              <a:rPr lang="pt-BR" dirty="0" smtClean="0"/>
              <a:t>própria </a:t>
            </a:r>
            <a:r>
              <a:rPr lang="pt-BR" dirty="0"/>
              <a:t>classe contexto para a criação do estado.</a:t>
            </a:r>
          </a:p>
          <a:p>
            <a:r>
              <a:rPr lang="pt-BR" dirty="0"/>
              <a:t>Como todas as classes que vão representar um possível estado para nossa classe contexto tem um contrato com a interface </a:t>
            </a:r>
            <a:r>
              <a:rPr lang="pt-BR" dirty="0" err="1"/>
              <a:t>IContaState</a:t>
            </a:r>
            <a:r>
              <a:rPr lang="pt-BR" dirty="0"/>
              <a:t> podemos criar uma </a:t>
            </a:r>
            <a:r>
              <a:rPr lang="pt-BR" dirty="0" smtClean="0"/>
              <a:t>variável </a:t>
            </a:r>
            <a:r>
              <a:rPr lang="pt-BR" dirty="0"/>
              <a:t>na nossa classe </a:t>
            </a:r>
            <a:r>
              <a:rPr lang="pt-BR" dirty="0" smtClean="0"/>
              <a:t>a partir </a:t>
            </a:r>
            <a:r>
              <a:rPr lang="pt-BR" dirty="0"/>
              <a:t>dessa interface para representar o estado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549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41300" y="335846"/>
            <a:ext cx="116332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public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class</a:t>
            </a:r>
            <a:r>
              <a:rPr lang="pt-BR" b="1" dirty="0" smtClean="0">
                <a:solidFill>
                  <a:srgbClr val="FF0000"/>
                </a:solidFill>
              </a:rPr>
              <a:t> Conta{</a:t>
            </a:r>
          </a:p>
          <a:p>
            <a:r>
              <a:rPr lang="pt-BR" b="1" dirty="0" smtClean="0"/>
              <a:t>    </a:t>
            </a:r>
            <a:r>
              <a:rPr lang="pt-BR" dirty="0" err="1" smtClean="0"/>
              <a:t>public</a:t>
            </a:r>
            <a:r>
              <a:rPr lang="pt-BR" dirty="0" smtClean="0"/>
              <a:t> Double Saldo { </a:t>
            </a:r>
            <a:r>
              <a:rPr lang="pt-BR" dirty="0" err="1" smtClean="0"/>
              <a:t>get</a:t>
            </a:r>
            <a:r>
              <a:rPr lang="pt-BR" dirty="0" smtClean="0"/>
              <a:t>; set; }</a:t>
            </a:r>
          </a:p>
          <a:p>
            <a:r>
              <a:rPr lang="pt-BR" dirty="0" smtClean="0"/>
              <a:t>    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IContaState</a:t>
            </a:r>
            <a:r>
              <a:rPr lang="pt-BR" dirty="0" smtClean="0"/>
              <a:t> </a:t>
            </a:r>
            <a:r>
              <a:rPr lang="pt-BR" dirty="0" err="1" smtClean="0"/>
              <a:t>MeuEstado</a:t>
            </a:r>
            <a:r>
              <a:rPr lang="pt-BR" dirty="0" smtClean="0"/>
              <a:t>;</a:t>
            </a:r>
          </a:p>
          <a:p>
            <a:endParaRPr lang="pt-BR" b="1" dirty="0" smtClean="0"/>
          </a:p>
          <a:p>
            <a:r>
              <a:rPr lang="pt-BR" b="1" dirty="0"/>
              <a:t> </a:t>
            </a:r>
            <a:r>
              <a:rPr lang="pt-BR" b="1" dirty="0" smtClean="0"/>
              <a:t>   </a:t>
            </a:r>
            <a:r>
              <a:rPr lang="pt-BR" b="1" dirty="0" err="1" smtClean="0"/>
              <a:t>public</a:t>
            </a:r>
            <a:r>
              <a:rPr lang="pt-BR" b="1" dirty="0" smtClean="0"/>
              <a:t> Conta(){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this.Saldo</a:t>
            </a:r>
            <a:r>
              <a:rPr lang="pt-BR" dirty="0" smtClean="0"/>
              <a:t> = 0;</a:t>
            </a:r>
          </a:p>
          <a:p>
            <a:r>
              <a:rPr lang="pt-BR" dirty="0" smtClean="0"/>
              <a:t>    }</a:t>
            </a:r>
          </a:p>
          <a:p>
            <a:r>
              <a:rPr lang="pt-BR" b="1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Conta(Double valor){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this.MeuEstado</a:t>
            </a:r>
            <a:r>
              <a:rPr lang="pt-BR" dirty="0" smtClean="0"/>
              <a:t> = new </a:t>
            </a:r>
            <a:r>
              <a:rPr lang="pt-BR" dirty="0" err="1" smtClean="0"/>
              <a:t>saldoPositivo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this.Deposito</a:t>
            </a:r>
            <a:r>
              <a:rPr lang="pt-BR" dirty="0" smtClean="0"/>
              <a:t>(valor);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    </a:t>
            </a:r>
          </a:p>
          <a:p>
            <a:r>
              <a:rPr lang="pt-BR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Saque(Double valor){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this.MeuEstado.Saque</a:t>
            </a:r>
            <a:r>
              <a:rPr lang="pt-BR" dirty="0" smtClean="0"/>
              <a:t>(valor);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("Estado da conta: {0}\n", </a:t>
            </a:r>
            <a:r>
              <a:rPr lang="pt-BR" dirty="0" err="1" smtClean="0"/>
              <a:t>this.MeuEstado.ToString</a:t>
            </a:r>
            <a:r>
              <a:rPr lang="pt-BR" dirty="0" smtClean="0"/>
              <a:t>());</a:t>
            </a:r>
          </a:p>
          <a:p>
            <a:r>
              <a:rPr lang="pt-BR" dirty="0" smtClean="0"/>
              <a:t>    }</a:t>
            </a:r>
          </a:p>
          <a:p>
            <a:r>
              <a:rPr lang="pt-BR" b="1" dirty="0" smtClean="0"/>
              <a:t>    </a:t>
            </a:r>
            <a:r>
              <a:rPr lang="pt-BR" b="1" dirty="0" err="1" smtClean="0"/>
              <a:t>public</a:t>
            </a:r>
            <a:r>
              <a:rPr lang="pt-BR" b="1" dirty="0" smtClean="0"/>
              <a:t> </a:t>
            </a:r>
            <a:r>
              <a:rPr lang="pt-BR" b="1" dirty="0" err="1" smtClean="0"/>
              <a:t>void</a:t>
            </a:r>
            <a:r>
              <a:rPr lang="pt-BR" b="1" dirty="0" smtClean="0"/>
              <a:t> Deposito(Double valor){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this.MeuEstado.Deposito</a:t>
            </a:r>
            <a:r>
              <a:rPr lang="pt-BR" dirty="0" smtClean="0"/>
              <a:t>(valor);</a:t>
            </a:r>
          </a:p>
          <a:p>
            <a:r>
              <a:rPr lang="pt-BR" dirty="0" smtClean="0"/>
              <a:t>        </a:t>
            </a:r>
            <a:r>
              <a:rPr lang="pt-BR" dirty="0" err="1" smtClean="0"/>
              <a:t>Console.WriteLine</a:t>
            </a:r>
            <a:r>
              <a:rPr lang="pt-BR" dirty="0" smtClean="0"/>
              <a:t>("Estado da conta: {0}\n", </a:t>
            </a:r>
            <a:r>
              <a:rPr lang="pt-BR" dirty="0" err="1" smtClean="0"/>
              <a:t>this.MeuEstado.ToString</a:t>
            </a:r>
            <a:r>
              <a:rPr lang="pt-BR" dirty="0" smtClean="0"/>
              <a:t>());</a:t>
            </a:r>
          </a:p>
          <a:p>
            <a:r>
              <a:rPr lang="pt-BR" dirty="0" smtClean="0"/>
              <a:t>    }</a:t>
            </a:r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963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81000"/>
            <a:ext cx="10515600" cy="5795963"/>
          </a:xfrm>
        </p:spPr>
        <p:txBody>
          <a:bodyPr>
            <a:normAutofit/>
          </a:bodyPr>
          <a:lstStyle/>
          <a:p>
            <a:r>
              <a:rPr lang="pt-BR" dirty="0"/>
              <a:t>Em comparação a classe criada sem o padrão, temos uma classe menor  e mais simples, uma vez que a decisão de qual estado ele vai estar depois da chamada dos métodos não cabe mais a classe contexto e sim a cada classe encapsulada que representa um estado do mesmo modo que a execução do método que esta sendo delegado ao estado atual. </a:t>
            </a:r>
            <a:endParaRPr lang="pt-BR" dirty="0" smtClean="0"/>
          </a:p>
          <a:p>
            <a:r>
              <a:rPr lang="pt-BR" dirty="0" smtClean="0"/>
              <a:t>Devemos </a:t>
            </a:r>
            <a:r>
              <a:rPr lang="pt-BR" dirty="0"/>
              <a:t>observar também que para </a:t>
            </a:r>
            <a:r>
              <a:rPr lang="pt-BR" dirty="0" smtClean="0"/>
              <a:t>identificarmos </a:t>
            </a:r>
            <a:r>
              <a:rPr lang="pt-BR" dirty="0"/>
              <a:t>qualquer estado estamos utilizamos </a:t>
            </a:r>
            <a:endParaRPr lang="pt-BR" dirty="0" smtClean="0"/>
          </a:p>
          <a:p>
            <a:pPr lvl="1"/>
            <a:r>
              <a:rPr lang="pt-BR" b="1" dirty="0" smtClean="0">
                <a:solidFill>
                  <a:srgbClr val="FF0000"/>
                </a:solidFill>
              </a:rPr>
              <a:t>“</a:t>
            </a:r>
            <a:r>
              <a:rPr lang="pt-BR" b="1" dirty="0" err="1">
                <a:solidFill>
                  <a:srgbClr val="FF0000"/>
                </a:solidFill>
              </a:rPr>
              <a:t>MeuEstado</a:t>
            </a:r>
            <a:r>
              <a:rPr lang="pt-BR" b="1" dirty="0">
                <a:solidFill>
                  <a:srgbClr val="FF0000"/>
                </a:solidFill>
              </a:rPr>
              <a:t> = new [</a:t>
            </a:r>
            <a:r>
              <a:rPr lang="pt-BR" b="1" dirty="0" err="1">
                <a:solidFill>
                  <a:srgbClr val="FF0000"/>
                </a:solidFill>
              </a:rPr>
              <a:t>EstadoConcreto</a:t>
            </a:r>
            <a:r>
              <a:rPr lang="pt-BR" b="1" dirty="0">
                <a:solidFill>
                  <a:srgbClr val="FF0000"/>
                </a:solidFill>
              </a:rPr>
              <a:t>]([Contexto])”  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dirty="0" smtClean="0"/>
              <a:t>isso </a:t>
            </a:r>
            <a:r>
              <a:rPr lang="pt-BR" dirty="0"/>
              <a:t>ocorre tanto na criação da classe contexto quanto nas alterações dos estados.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242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Em ambas implementações com ou sem design </a:t>
            </a:r>
            <a:r>
              <a:rPr lang="pt-BR" dirty="0" err="1"/>
              <a:t>pattern</a:t>
            </a:r>
            <a:r>
              <a:rPr lang="pt-BR" dirty="0"/>
              <a:t> o resultado é o mesmo, então vocês estão se perguntando, por que eu irei ter um trabalho maior para chegar ao mesmo resultado?</a:t>
            </a:r>
          </a:p>
          <a:p>
            <a:pPr lvl="1"/>
            <a:r>
              <a:rPr lang="pt-BR" dirty="0"/>
              <a:t>A resposta é simples, no primeiro se você precisar de mais um estado vai ter que alterar sua classe Conta podendo alterar um bloco de código de forma errada causando transtornos, uma vez que a classe conta é a classe principal, agora se estiver no padrão não necessitaremos de alterar nada na classe conta, e sim na classe do estado especifico da alteração deixando da forma que estava as demais classes dos estado, e se necessário criar outra classe para estado as alterações serão pequenas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81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1266</Words>
  <Application>Microsoft Office PowerPoint</Application>
  <PresentationFormat>Widescreen</PresentationFormat>
  <Paragraphs>181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STATE</vt:lpstr>
      <vt:lpstr>Apresentação do PowerPoint</vt:lpstr>
      <vt:lpstr>Apresentação do PowerPoint</vt:lpstr>
      <vt:lpstr>Analisando o diagrama</vt:lpstr>
      <vt:lpstr>Apresentação do PowerPoint</vt:lpstr>
      <vt:lpstr>Implementando sem o padrão State</vt:lpstr>
      <vt:lpstr>Apresentação do PowerPoint</vt:lpstr>
      <vt:lpstr>Apresentação do PowerPoint</vt:lpstr>
      <vt:lpstr>Apresentação do PowerPoint</vt:lpstr>
      <vt:lpstr>Primeiro vamos ter que criar uma interface para os estados.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</dc:title>
  <dc:creator>Professores_</dc:creator>
  <cp:lastModifiedBy>Professores_</cp:lastModifiedBy>
  <cp:revision>10</cp:revision>
  <dcterms:created xsi:type="dcterms:W3CDTF">2015-05-05T23:51:09Z</dcterms:created>
  <dcterms:modified xsi:type="dcterms:W3CDTF">2015-05-06T00:40:17Z</dcterms:modified>
</cp:coreProperties>
</file>