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7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718" autoAdjust="0"/>
  </p:normalViewPr>
  <p:slideViewPr>
    <p:cSldViewPr>
      <p:cViewPr varScale="1">
        <p:scale>
          <a:sx n="65" d="100"/>
          <a:sy n="65" d="100"/>
        </p:scale>
        <p:origin x="-58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1851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BD8C01-EAE5-4897-8798-65833E9869EA}" type="datetimeFigureOut">
              <a:rPr lang="pt-BR" smtClean="0"/>
              <a:pPr/>
              <a:t>06/04/2015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B28113-FA46-424D-8CDB-8542A95E4DB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E3CE38-0181-4C0F-A6E4-DFB2C5E86EFA}" type="slidenum">
              <a:rPr lang="pt-BR" smtClean="0">
                <a:latin typeface="Times New Roman" pitchFamily="18" charset="0"/>
              </a:rPr>
              <a:pPr/>
              <a:t>2</a:t>
            </a:fld>
            <a:endParaRPr lang="pt-BR" smtClean="0">
              <a:latin typeface="Times New Roman" pitchFamily="18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78F417-28B4-4A10-8568-62E8446FF164}" type="slidenum">
              <a:rPr lang="pt-BR" smtClean="0">
                <a:latin typeface="Times New Roman" pitchFamily="18" charset="0"/>
              </a:rPr>
              <a:pPr/>
              <a:t>3</a:t>
            </a:fld>
            <a:endParaRPr lang="pt-BR" smtClean="0">
              <a:latin typeface="Times New Roman" pitchFamily="18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DE0A3F-32A7-49D9-B250-B67A14BFA2C1}" type="slidenum">
              <a:rPr lang="pt-BR" smtClean="0">
                <a:latin typeface="Times New Roman" pitchFamily="18" charset="0"/>
              </a:rPr>
              <a:pPr/>
              <a:t>4</a:t>
            </a:fld>
            <a:endParaRPr lang="pt-BR" smtClean="0">
              <a:latin typeface="Times New Roman" pitchFamily="18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E6120C-F1CD-48F5-81FB-F8987F70473D}" type="slidenum">
              <a:rPr lang="pt-BR" smtClean="0">
                <a:latin typeface="Times New Roman" pitchFamily="18" charset="0"/>
              </a:rPr>
              <a:pPr/>
              <a:t>5</a:t>
            </a:fld>
            <a:endParaRPr lang="pt-BR" smtClean="0">
              <a:latin typeface="Times New Roman" pitchFamily="18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017CD5-5B48-4258-81F9-6C834E343B95}" type="slidenum">
              <a:rPr lang="pt-BR" smtClean="0">
                <a:latin typeface="Times New Roman" pitchFamily="18" charset="0"/>
              </a:rPr>
              <a:pPr/>
              <a:t>6</a:t>
            </a:fld>
            <a:endParaRPr lang="pt-BR" smtClean="0">
              <a:latin typeface="Times New Roman" pitchFamily="18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06FFF3-B8E6-43CB-B705-8F78C5E6F370}" type="slidenum">
              <a:rPr lang="pt-BR" smtClean="0">
                <a:latin typeface="Times New Roman" pitchFamily="18" charset="0"/>
              </a:rPr>
              <a:pPr/>
              <a:t>7</a:t>
            </a:fld>
            <a:endParaRPr lang="pt-BR" smtClean="0">
              <a:latin typeface="Times New Roman" pitchFamily="18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6D0363-99CA-43A5-9C6B-ACE55116D95A}" type="slidenum">
              <a:rPr lang="pt-BR" smtClean="0">
                <a:latin typeface="Times New Roman" pitchFamily="18" charset="0"/>
              </a:rPr>
              <a:pPr/>
              <a:t>8</a:t>
            </a:fld>
            <a:endParaRPr lang="pt-BR" smtClean="0">
              <a:latin typeface="Times New Roman" pitchFamily="18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5D4B10-3EDC-4EB3-8075-C2DA7B015E22}" type="slidenum">
              <a:rPr lang="pt-BR" smtClean="0">
                <a:latin typeface="Times New Roman" pitchFamily="18" charset="0"/>
              </a:rPr>
              <a:pPr/>
              <a:t>9</a:t>
            </a:fld>
            <a:endParaRPr lang="pt-BR" smtClean="0">
              <a:latin typeface="Times New Roman" pitchFamily="18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F674FD-4023-40C2-99BD-C2E2222B0758}" type="slidenum">
              <a:rPr lang="pt-BR" smtClean="0">
                <a:latin typeface="Times New Roman" pitchFamily="18" charset="0"/>
              </a:rPr>
              <a:pPr/>
              <a:t>10</a:t>
            </a:fld>
            <a:endParaRPr lang="pt-BR" smtClean="0">
              <a:latin typeface="Times New Roman" pitchFamily="18" charset="0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FA9B96-255F-40CC-BD52-1426518AB7B9}" type="slidenum">
              <a:rPr lang="pt-BR" smtClean="0">
                <a:latin typeface="Times New Roman" pitchFamily="18" charset="0"/>
              </a:rPr>
              <a:pPr/>
              <a:t>11</a:t>
            </a:fld>
            <a:endParaRPr lang="pt-BR" smtClean="0">
              <a:latin typeface="Times New Roman" pitchFamily="18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A45EF0-CC91-40D3-B122-5E46EB5D8F31}" type="slidenum">
              <a:rPr lang="pt-BR" smtClean="0">
                <a:latin typeface="Times New Roman" pitchFamily="18" charset="0"/>
              </a:rPr>
              <a:pPr/>
              <a:t>12</a:t>
            </a:fld>
            <a:endParaRPr lang="pt-BR" smtClean="0">
              <a:latin typeface="Times New Roman" pitchFamily="18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E307593C-3398-4BB6-B946-0A7D4C010F0C}" type="datetimeFigureOut">
              <a:rPr lang="pt-BR" smtClean="0"/>
              <a:pPr/>
              <a:t>06/04/2015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86BE104-37B4-4427-BE1F-3007249D5AE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pt-BR" dirty="0" smtClean="0"/>
              <a:t>Clique para editar o estilo do título mestre</a:t>
            </a:r>
            <a:endParaRPr kumimoji="0" lang="en-US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7593C-3398-4BB6-B946-0A7D4C010F0C}" type="datetimeFigureOut">
              <a:rPr lang="pt-BR" smtClean="0"/>
              <a:pPr/>
              <a:t>06/04/2015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86BE104-37B4-4427-BE1F-3007249D5AE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7" name="Retângul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7593C-3398-4BB6-B946-0A7D4C010F0C}" type="datetimeFigureOut">
              <a:rPr lang="pt-BR" smtClean="0"/>
              <a:pPr/>
              <a:t>06/04/2015</a:t>
            </a:fld>
            <a:endParaRPr lang="pt-BR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886BE104-37B4-4427-BE1F-3007249D5AE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307593C-3398-4BB6-B946-0A7D4C010F0C}" type="datetimeFigureOut">
              <a:rPr lang="pt-BR" smtClean="0"/>
              <a:pPr/>
              <a:t>06/04/2015</a:t>
            </a:fld>
            <a:endParaRPr lang="pt-BR"/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86BE104-37B4-4427-BE1F-3007249D5AE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2" name="Espaço Reservado para Rodapé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307593C-3398-4BB6-B946-0A7D4C010F0C}" type="datetimeFigureOut">
              <a:rPr lang="pt-BR" smtClean="0"/>
              <a:pPr/>
              <a:t>06/04/2015</a:t>
            </a:fld>
            <a:endParaRPr lang="pt-BR"/>
          </a:p>
        </p:txBody>
      </p:sp>
      <p:sp>
        <p:nvSpPr>
          <p:cNvPr id="12" name="Espaço Reservado para Número de Slid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86BE104-37B4-4427-BE1F-3007249D5AE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pt-BR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15" name="Espaço Reservado para Tex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7593C-3398-4BB6-B946-0A7D4C010F0C}" type="datetimeFigureOut">
              <a:rPr lang="pt-BR" smtClean="0"/>
              <a:pPr/>
              <a:t>06/04/2015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86BE104-37B4-4427-BE1F-3007249D5AE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7593C-3398-4BB6-B946-0A7D4C010F0C}" type="datetimeFigureOut">
              <a:rPr lang="pt-BR" smtClean="0"/>
              <a:pPr/>
              <a:t>06/04/2015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86BE104-37B4-4427-BE1F-3007249D5AE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7593C-3398-4BB6-B946-0A7D4C010F0C}" type="datetimeFigureOut">
              <a:rPr lang="pt-BR" smtClean="0"/>
              <a:pPr/>
              <a:t>06/04/2015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86BE104-37B4-4427-BE1F-3007249D5AE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8" name="Retângul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1" name="Retângul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E307593C-3398-4BB6-B946-0A7D4C010F0C}" type="datetimeFigureOut">
              <a:rPr lang="pt-BR" smtClean="0"/>
              <a:pPr/>
              <a:t>06/04/2015</a:t>
            </a:fld>
            <a:endParaRPr lang="pt-BR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886BE104-37B4-4427-BE1F-3007249D5AE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7593C-3398-4BB6-B946-0A7D4C010F0C}" type="datetimeFigureOut">
              <a:rPr lang="pt-BR" smtClean="0"/>
              <a:pPr/>
              <a:t>06/04/2015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E104-37B4-4427-BE1F-3007249D5AE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E307593C-3398-4BB6-B946-0A7D4C010F0C}" type="datetimeFigureOut">
              <a:rPr lang="pt-BR" smtClean="0"/>
              <a:pPr/>
              <a:t>06/04/2015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7" name="Retângul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886BE104-37B4-4427-BE1F-3007249D5AE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307593C-3398-4BB6-B946-0A7D4C010F0C}" type="datetimeFigureOut">
              <a:rPr lang="pt-BR" smtClean="0"/>
              <a:pPr/>
              <a:t>06/04/2015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Retângul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86BE104-37B4-4427-BE1F-3007249D5AE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mtClean="0"/>
              <a:t>Algoritmos</a:t>
            </a:r>
            <a:endParaRPr lang="pt-BR" dirty="0"/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Comandos </a:t>
            </a:r>
            <a:r>
              <a:rPr lang="pt-BR" smtClean="0"/>
              <a:t>de repetição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pt-BR" dirty="0" smtClean="0">
                <a:solidFill>
                  <a:schemeClr val="tx2">
                    <a:satMod val="200000"/>
                  </a:schemeClr>
                </a:solidFill>
              </a:rPr>
              <a:t>Estruturas de Repetição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pt-BR" sz="2400" dirty="0" smtClean="0"/>
              <a:t>São aquelas que permitem executar mais de uma vez (repetir) um determinado trecho do algoritmo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pt-BR" sz="2400" dirty="0" smtClean="0"/>
              <a:t>O trecho do algoritmo em repetição é também chamado de laço (ou “loop”)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pt-BR" sz="2400" dirty="0" smtClean="0"/>
              <a:t>As repetições devem ser sempre finitas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pt-BR" sz="2400" dirty="0" smtClean="0"/>
              <a:t>Quanto a quantidade de repetições, os laços podem ser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pt-BR" sz="2000" dirty="0" smtClean="0"/>
              <a:t>Pré-determinados: Sabe-se antes a quantidade de execuções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pt-BR" sz="2000" dirty="0" smtClean="0"/>
              <a:t>Indeterminados: Não se conhece a quantidade de execuções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pt-BR" sz="2400" dirty="0" smtClean="0"/>
              <a:t>Quanto ao critério de parada, os laços podem utilizar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pt-BR" sz="2000" dirty="0" smtClean="0"/>
              <a:t>Teste no início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pt-BR" sz="2000" dirty="0" smtClean="0"/>
              <a:t>Teste no final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pt-BR" sz="2000" dirty="0" smtClean="0"/>
              <a:t>Variável de controle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512763"/>
            <a:ext cx="8291512" cy="914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>
                <a:solidFill>
                  <a:schemeClr val="tx2">
                    <a:satMod val="200000"/>
                  </a:schemeClr>
                </a:solidFill>
              </a:rPr>
              <a:t>Repetição com Teste no Início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sz="2400" dirty="0" smtClean="0"/>
              <a:t>Laço que verifica antes de cada execução, se é “permitido” executar o trecho do algoritmo</a:t>
            </a:r>
          </a:p>
          <a:p>
            <a:endParaRPr lang="pt-BR" sz="2400" dirty="0" smtClean="0"/>
          </a:p>
          <a:p>
            <a:r>
              <a:rPr lang="pt-BR" sz="2400" dirty="0" smtClean="0"/>
              <a:t>Trata-se de um laço que se mantém repetindo enquanto uma dada condição permanecer verdadeira</a:t>
            </a:r>
          </a:p>
          <a:p>
            <a:endParaRPr lang="pt-BR" sz="2400" dirty="0" smtClean="0"/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228600" y="3962400"/>
            <a:ext cx="8610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2000">
                <a:latin typeface="Arial" charset="0"/>
                <a:cs typeface="Times New Roman" pitchFamily="18" charset="0"/>
              </a:rPr>
              <a:t>	</a:t>
            </a:r>
            <a:r>
              <a:rPr lang="pt-BR" sz="2000" b="1">
                <a:latin typeface="Arial" charset="0"/>
                <a:cs typeface="Times New Roman" pitchFamily="18" charset="0"/>
              </a:rPr>
              <a:t>enquanto</a:t>
            </a:r>
            <a:r>
              <a:rPr lang="pt-BR" sz="2000">
                <a:latin typeface="Arial" charset="0"/>
                <a:cs typeface="Times New Roman" pitchFamily="18" charset="0"/>
              </a:rPr>
              <a:t> &lt;condição&gt; </a:t>
            </a:r>
            <a:r>
              <a:rPr lang="pt-BR" sz="2000" b="1">
                <a:latin typeface="Arial" charset="0"/>
                <a:cs typeface="Times New Roman" pitchFamily="18" charset="0"/>
              </a:rPr>
              <a:t>faça</a:t>
            </a:r>
            <a:endParaRPr lang="pt-BR" sz="200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2000">
                <a:latin typeface="Arial" charset="0"/>
                <a:cs typeface="Times New Roman" pitchFamily="18" charset="0"/>
              </a:rPr>
              <a:t>		comando 1;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2000">
                <a:latin typeface="Arial" charset="0"/>
                <a:cs typeface="Times New Roman" pitchFamily="18" charset="0"/>
              </a:rPr>
              <a:t>		comando 2;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2000">
                <a:latin typeface="Arial" charset="0"/>
                <a:cs typeface="Times New Roman" pitchFamily="18" charset="0"/>
              </a:rPr>
              <a:t>		...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2000">
                <a:latin typeface="Arial" charset="0"/>
                <a:cs typeface="Times New Roman" pitchFamily="18" charset="0"/>
              </a:rPr>
              <a:t>		comando n;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2000">
                <a:latin typeface="Arial" charset="0"/>
                <a:cs typeface="Times New Roman" pitchFamily="18" charset="0"/>
              </a:rPr>
              <a:t>	</a:t>
            </a:r>
            <a:r>
              <a:rPr lang="pt-BR" sz="2000" b="1">
                <a:latin typeface="Arial" charset="0"/>
                <a:cs typeface="Times New Roman" pitchFamily="18" charset="0"/>
              </a:rPr>
              <a:t>fimenquanto</a:t>
            </a:r>
            <a:r>
              <a:rPr lang="pt-BR" sz="2000">
                <a:latin typeface="Arial" charset="0"/>
                <a:cs typeface="Times New Roman" pitchFamily="18" charset="0"/>
              </a:rPr>
              <a:t>;</a:t>
            </a:r>
            <a:endParaRPr lang="pt-BR">
              <a:latin typeface="Arial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33" name="Rectangle 29"/>
          <p:cNvSpPr>
            <a:spLocks noChangeArrowheads="1"/>
          </p:cNvSpPr>
          <p:nvPr/>
        </p:nvSpPr>
        <p:spPr bwMode="auto">
          <a:xfrm>
            <a:off x="762000" y="3657600"/>
            <a:ext cx="4114800" cy="3048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7134" name="Rectangle 30"/>
          <p:cNvSpPr>
            <a:spLocks noChangeArrowheads="1"/>
          </p:cNvSpPr>
          <p:nvPr/>
        </p:nvSpPr>
        <p:spPr bwMode="auto">
          <a:xfrm>
            <a:off x="762000" y="4572000"/>
            <a:ext cx="4114800" cy="3048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7130" name="Rectangle 26"/>
          <p:cNvSpPr>
            <a:spLocks noChangeArrowheads="1"/>
          </p:cNvSpPr>
          <p:nvPr/>
        </p:nvSpPr>
        <p:spPr bwMode="auto">
          <a:xfrm>
            <a:off x="762000" y="3657600"/>
            <a:ext cx="4114800" cy="3048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7131" name="Rectangle 27"/>
          <p:cNvSpPr>
            <a:spLocks noChangeArrowheads="1"/>
          </p:cNvSpPr>
          <p:nvPr/>
        </p:nvSpPr>
        <p:spPr bwMode="auto">
          <a:xfrm>
            <a:off x="762000" y="3962400"/>
            <a:ext cx="4114800" cy="3048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7132" name="Rectangle 28"/>
          <p:cNvSpPr>
            <a:spLocks noChangeArrowheads="1"/>
          </p:cNvSpPr>
          <p:nvPr/>
        </p:nvSpPr>
        <p:spPr bwMode="auto">
          <a:xfrm>
            <a:off x="762000" y="4267200"/>
            <a:ext cx="4114800" cy="3048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7128" name="Rectangle 24"/>
          <p:cNvSpPr>
            <a:spLocks noChangeArrowheads="1"/>
          </p:cNvSpPr>
          <p:nvPr/>
        </p:nvSpPr>
        <p:spPr bwMode="auto">
          <a:xfrm>
            <a:off x="762000" y="3962400"/>
            <a:ext cx="4114800" cy="3048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7129" name="Rectangle 25"/>
          <p:cNvSpPr>
            <a:spLocks noChangeArrowheads="1"/>
          </p:cNvSpPr>
          <p:nvPr/>
        </p:nvSpPr>
        <p:spPr bwMode="auto">
          <a:xfrm>
            <a:off x="762000" y="4267200"/>
            <a:ext cx="4114800" cy="3048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7127" name="Rectangle 23"/>
          <p:cNvSpPr>
            <a:spLocks noChangeArrowheads="1"/>
          </p:cNvSpPr>
          <p:nvPr/>
        </p:nvSpPr>
        <p:spPr bwMode="auto">
          <a:xfrm>
            <a:off x="762000" y="3657600"/>
            <a:ext cx="4114800" cy="3048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7126" name="Rectangle 22"/>
          <p:cNvSpPr>
            <a:spLocks noChangeArrowheads="1"/>
          </p:cNvSpPr>
          <p:nvPr/>
        </p:nvSpPr>
        <p:spPr bwMode="auto">
          <a:xfrm>
            <a:off x="762000" y="4267200"/>
            <a:ext cx="4114800" cy="3048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7122" name="Rectangle 18"/>
          <p:cNvSpPr>
            <a:spLocks noChangeArrowheads="1"/>
          </p:cNvSpPr>
          <p:nvPr/>
        </p:nvSpPr>
        <p:spPr bwMode="auto">
          <a:xfrm>
            <a:off x="762000" y="3352800"/>
            <a:ext cx="4114800" cy="3048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7123" name="Rectangle 19"/>
          <p:cNvSpPr>
            <a:spLocks noChangeArrowheads="1"/>
          </p:cNvSpPr>
          <p:nvPr/>
        </p:nvSpPr>
        <p:spPr bwMode="auto">
          <a:xfrm>
            <a:off x="762000" y="3657600"/>
            <a:ext cx="4114800" cy="3048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7124" name="Rectangle 20"/>
          <p:cNvSpPr>
            <a:spLocks noChangeArrowheads="1"/>
          </p:cNvSpPr>
          <p:nvPr/>
        </p:nvSpPr>
        <p:spPr bwMode="auto">
          <a:xfrm>
            <a:off x="762000" y="3962400"/>
            <a:ext cx="4114800" cy="3048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762000" y="3048000"/>
            <a:ext cx="4114800" cy="3048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7120" name="Rectangle 16"/>
          <p:cNvSpPr>
            <a:spLocks noChangeArrowheads="1"/>
          </p:cNvSpPr>
          <p:nvPr/>
        </p:nvSpPr>
        <p:spPr bwMode="auto">
          <a:xfrm>
            <a:off x="762000" y="2743200"/>
            <a:ext cx="4114800" cy="3048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561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60350"/>
            <a:ext cx="8147050" cy="914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>
                <a:solidFill>
                  <a:schemeClr val="tx2">
                    <a:satMod val="200000"/>
                  </a:schemeClr>
                </a:solidFill>
              </a:rPr>
              <a:t>Repetição com Teste no Início</a:t>
            </a:r>
          </a:p>
        </p:txBody>
      </p:sp>
      <p:sp>
        <p:nvSpPr>
          <p:cNvPr id="4200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52400" y="1371600"/>
            <a:ext cx="8839200" cy="91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b="1" dirty="0" smtClean="0"/>
              <a:t>Contador</a:t>
            </a:r>
            <a:r>
              <a:rPr lang="pt-BR" dirty="0" smtClean="0"/>
              <a:t>: Variável que reproduz o processo de contagem</a:t>
            </a:r>
          </a:p>
        </p:txBody>
      </p:sp>
      <p:sp>
        <p:nvSpPr>
          <p:cNvPr id="42002" name="Rectangle 6"/>
          <p:cNvSpPr>
            <a:spLocks noChangeArrowheads="1"/>
          </p:cNvSpPr>
          <p:nvPr/>
        </p:nvSpPr>
        <p:spPr bwMode="auto">
          <a:xfrm>
            <a:off x="990600" y="2743200"/>
            <a:ext cx="38862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2000" b="1" dirty="0" smtClean="0">
                <a:latin typeface="Arial" charset="0"/>
                <a:cs typeface="Times New Roman" pitchFamily="18" charset="0"/>
              </a:rPr>
              <a:t>{</a:t>
            </a:r>
            <a:endParaRPr lang="pt-BR" sz="2000" b="1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2000" dirty="0">
                <a:latin typeface="Arial" charset="0"/>
                <a:cs typeface="Times New Roman" pitchFamily="18" charset="0"/>
              </a:rPr>
              <a:t>	</a:t>
            </a:r>
            <a:r>
              <a:rPr lang="pt-BR" sz="2000" b="1" dirty="0" err="1" smtClean="0">
                <a:latin typeface="Arial" charset="0"/>
                <a:cs typeface="Times New Roman" pitchFamily="18" charset="0"/>
              </a:rPr>
              <a:t>int</a:t>
            </a:r>
            <a:r>
              <a:rPr lang="pt-BR" sz="2000" b="1" dirty="0" smtClean="0">
                <a:latin typeface="Arial" charset="0"/>
                <a:cs typeface="Times New Roman" pitchFamily="18" charset="0"/>
              </a:rPr>
              <a:t> </a:t>
            </a:r>
            <a:r>
              <a:rPr lang="pt-BR" sz="2000" dirty="0" smtClean="0">
                <a:latin typeface="Arial" charset="0"/>
                <a:cs typeface="Times New Roman" pitchFamily="18" charset="0"/>
              </a:rPr>
              <a:t>CON</a:t>
            </a:r>
            <a:r>
              <a:rPr lang="pt-BR" sz="2000" dirty="0">
                <a:latin typeface="Arial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2000" dirty="0">
                <a:latin typeface="Arial" charset="0"/>
                <a:cs typeface="Times New Roman" pitchFamily="18" charset="0"/>
              </a:rPr>
              <a:t>	</a:t>
            </a:r>
            <a:r>
              <a:rPr lang="pt-BR" sz="2000" dirty="0" smtClean="0">
                <a:latin typeface="Arial" charset="0"/>
                <a:cs typeface="Times New Roman" pitchFamily="18" charset="0"/>
              </a:rPr>
              <a:t>CON  </a:t>
            </a:r>
            <a:r>
              <a:rPr lang="pt-BR" sz="2000" dirty="0" smtClean="0">
                <a:latin typeface="Arial" charset="0"/>
                <a:cs typeface="Times New Roman" pitchFamily="18" charset="0"/>
              </a:rPr>
              <a:t>= </a:t>
            </a:r>
            <a:r>
              <a:rPr lang="pt-BR" sz="2000" dirty="0">
                <a:latin typeface="Arial" charset="0"/>
                <a:cs typeface="Times New Roman" pitchFamily="18" charset="0"/>
              </a:rPr>
              <a:t>0;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2000" dirty="0" smtClean="0">
                <a:latin typeface="Arial" charset="0"/>
                <a:cs typeface="Times New Roman" pitchFamily="18" charset="0"/>
              </a:rPr>
              <a:t>	</a:t>
            </a:r>
            <a:r>
              <a:rPr lang="pt-BR" sz="2000" dirty="0" err="1" smtClean="0">
                <a:latin typeface="Arial" charset="0"/>
                <a:cs typeface="Times New Roman" pitchFamily="18" charset="0"/>
              </a:rPr>
              <a:t>While</a:t>
            </a:r>
            <a:r>
              <a:rPr lang="pt-BR" sz="2000" dirty="0" smtClean="0">
                <a:latin typeface="Arial" charset="0"/>
                <a:cs typeface="Times New Roman" pitchFamily="18" charset="0"/>
              </a:rPr>
              <a:t>(CON </a:t>
            </a:r>
            <a:r>
              <a:rPr lang="pt-BR" sz="2000" dirty="0">
                <a:latin typeface="Arial" charset="0"/>
                <a:cs typeface="Times New Roman" pitchFamily="18" charset="0"/>
              </a:rPr>
              <a:t>&lt; 3 </a:t>
            </a:r>
            <a:r>
              <a:rPr lang="pt-BR" sz="2000" dirty="0" smtClean="0">
                <a:latin typeface="Arial" charset="0"/>
                <a:cs typeface="Times New Roman" pitchFamily="18" charset="0"/>
              </a:rPr>
              <a:t>) </a:t>
            </a:r>
            <a:r>
              <a:rPr lang="pt-BR" sz="2000" b="1" dirty="0" smtClean="0">
                <a:latin typeface="Arial" charset="0"/>
                <a:cs typeface="Times New Roman" pitchFamily="18" charset="0"/>
              </a:rPr>
              <a:t>{</a:t>
            </a:r>
            <a:endParaRPr lang="pt-BR" sz="2000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2000" dirty="0">
                <a:latin typeface="Arial" charset="0"/>
                <a:cs typeface="Times New Roman" pitchFamily="18" charset="0"/>
              </a:rPr>
              <a:t>		CON </a:t>
            </a:r>
            <a:r>
              <a:rPr lang="pt-BR" dirty="0">
                <a:latin typeface="Symbol" pitchFamily="18" charset="2"/>
                <a:cs typeface="Times New Roman" pitchFamily="18" charset="0"/>
              </a:rPr>
              <a:t>=</a:t>
            </a:r>
            <a:r>
              <a:rPr lang="pt-BR" sz="2000" dirty="0" smtClean="0">
                <a:latin typeface="Arial" charset="0"/>
                <a:cs typeface="Times New Roman" pitchFamily="18" charset="0"/>
              </a:rPr>
              <a:t> </a:t>
            </a:r>
            <a:r>
              <a:rPr lang="pt-BR" sz="2000" dirty="0">
                <a:latin typeface="Arial" charset="0"/>
                <a:cs typeface="Times New Roman" pitchFamily="18" charset="0"/>
              </a:rPr>
              <a:t>CON + 1;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2000" dirty="0" smtClean="0">
                <a:latin typeface="Arial" charset="0"/>
                <a:cs typeface="Times New Roman" pitchFamily="18" charset="0"/>
              </a:rPr>
              <a:t>	}</a:t>
            </a:r>
            <a:endParaRPr lang="pt-BR" sz="2000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2000" b="1" dirty="0" smtClean="0">
                <a:latin typeface="Arial" charset="0"/>
                <a:cs typeface="Times New Roman" pitchFamily="18" charset="0"/>
              </a:rPr>
              <a:t>}</a:t>
            </a:r>
            <a:endParaRPr lang="pt-BR" sz="2000" b="1" dirty="0">
              <a:latin typeface="Arial" charset="0"/>
              <a:cs typeface="Times New Roman" pitchFamily="18" charset="0"/>
            </a:endParaRPr>
          </a:p>
        </p:txBody>
      </p:sp>
      <p:sp>
        <p:nvSpPr>
          <p:cNvPr id="42003" name="Rectangle 7"/>
          <p:cNvSpPr>
            <a:spLocks noChangeArrowheads="1"/>
          </p:cNvSpPr>
          <p:nvPr/>
        </p:nvSpPr>
        <p:spPr bwMode="auto">
          <a:xfrm>
            <a:off x="5334000" y="3200400"/>
            <a:ext cx="914400" cy="53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pt-BR" sz="2000" b="1">
                <a:latin typeface="Arial" charset="0"/>
              </a:rPr>
              <a:t>CON</a:t>
            </a:r>
          </a:p>
        </p:txBody>
      </p:sp>
      <p:sp>
        <p:nvSpPr>
          <p:cNvPr id="42004" name="Rectangle 8"/>
          <p:cNvSpPr>
            <a:spLocks noChangeArrowheads="1"/>
          </p:cNvSpPr>
          <p:nvPr/>
        </p:nvSpPr>
        <p:spPr bwMode="auto">
          <a:xfrm>
            <a:off x="5334000" y="3733800"/>
            <a:ext cx="914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pt-BR" sz="2000" b="1">
              <a:latin typeface="Arial" charset="0"/>
            </a:endParaRPr>
          </a:p>
        </p:txBody>
      </p:sp>
      <p:sp>
        <p:nvSpPr>
          <p:cNvPr id="47125" name="Rectangle 21"/>
          <p:cNvSpPr>
            <a:spLocks noChangeArrowheads="1"/>
          </p:cNvSpPr>
          <p:nvPr/>
        </p:nvSpPr>
        <p:spPr bwMode="auto">
          <a:xfrm>
            <a:off x="5334000" y="3733800"/>
            <a:ext cx="914400" cy="5334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pt-BR" sz="2000" b="1">
                <a:latin typeface="Arial" charset="0"/>
              </a:rPr>
              <a:t>0</a:t>
            </a:r>
          </a:p>
        </p:txBody>
      </p:sp>
      <p:sp>
        <p:nvSpPr>
          <p:cNvPr id="47114" name="Rectangle 10"/>
          <p:cNvSpPr>
            <a:spLocks noChangeArrowheads="1"/>
          </p:cNvSpPr>
          <p:nvPr/>
        </p:nvSpPr>
        <p:spPr bwMode="auto">
          <a:xfrm>
            <a:off x="5334000" y="3733800"/>
            <a:ext cx="914400" cy="5334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pt-BR" sz="2000" b="1">
                <a:latin typeface="Arial" charset="0"/>
              </a:rPr>
              <a:t>1</a:t>
            </a:r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5334000" y="3733800"/>
            <a:ext cx="914400" cy="5334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pt-BR" sz="2000" b="1">
                <a:latin typeface="Arial" charset="0"/>
              </a:rPr>
              <a:t>2</a:t>
            </a:r>
          </a:p>
        </p:txBody>
      </p:sp>
      <p:sp>
        <p:nvSpPr>
          <p:cNvPr id="47116" name="Rectangle 12"/>
          <p:cNvSpPr>
            <a:spLocks noChangeArrowheads="1"/>
          </p:cNvSpPr>
          <p:nvPr/>
        </p:nvSpPr>
        <p:spPr bwMode="auto">
          <a:xfrm>
            <a:off x="5334000" y="3733800"/>
            <a:ext cx="914400" cy="5334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pt-BR" sz="2000" b="1" dirty="0">
                <a:latin typeface="Arial" charset="0"/>
              </a:rPr>
              <a:t>3</a:t>
            </a:r>
          </a:p>
        </p:txBody>
      </p:sp>
      <p:sp>
        <p:nvSpPr>
          <p:cNvPr id="47135" name="Rectangle 31"/>
          <p:cNvSpPr>
            <a:spLocks noChangeArrowheads="1"/>
          </p:cNvSpPr>
          <p:nvPr/>
        </p:nvSpPr>
        <p:spPr bwMode="auto">
          <a:xfrm>
            <a:off x="762000" y="4876800"/>
            <a:ext cx="4114800" cy="30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7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7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47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7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33" grpId="0" animBg="1"/>
      <p:bldP spid="47134" grpId="0" animBg="1"/>
      <p:bldP spid="47130" grpId="0" animBg="1"/>
      <p:bldP spid="47131" grpId="0" animBg="1"/>
      <p:bldP spid="47132" grpId="0" animBg="1"/>
      <p:bldP spid="47128" grpId="0" animBg="1"/>
      <p:bldP spid="47129" grpId="0" animBg="1"/>
      <p:bldP spid="47127" grpId="0" animBg="1"/>
      <p:bldP spid="47126" grpId="0" animBg="1"/>
      <p:bldP spid="47122" grpId="0" animBg="1"/>
      <p:bldP spid="47123" grpId="0" animBg="1"/>
      <p:bldP spid="47124" grpId="0" animBg="1"/>
      <p:bldP spid="47121" grpId="0" animBg="1"/>
      <p:bldP spid="47120" grpId="0" animBg="1"/>
      <p:bldP spid="47125" grpId="0" animBg="1" autoUpdateAnimBg="0"/>
      <p:bldP spid="47114" grpId="0" animBg="1" autoUpdateAnimBg="0"/>
      <p:bldP spid="47115" grpId="0" animBg="1" autoUpdateAnimBg="0"/>
      <p:bldP spid="47116" grpId="0" animBg="1" autoUpdateAnimBg="0"/>
      <p:bldP spid="471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01600"/>
            <a:ext cx="8343900" cy="9144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pt-BR" dirty="0" smtClean="0">
                <a:solidFill>
                  <a:schemeClr val="tx2">
                    <a:satMod val="200000"/>
                  </a:schemeClr>
                </a:solidFill>
              </a:rPr>
              <a:t>Repetição com Teste no Início</a:t>
            </a: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0" y="1142984"/>
            <a:ext cx="8610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</a:t>
            </a:r>
            <a:endParaRPr lang="pt-BR" sz="1800" b="1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i="1" dirty="0">
                <a:solidFill>
                  <a:srgbClr val="333333"/>
                </a:solidFill>
                <a:latin typeface="Arial" charset="0"/>
                <a:cs typeface="Times New Roman" pitchFamily="18" charset="0"/>
              </a:rPr>
              <a:t>	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	// declaração de variáveis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b="1" dirty="0" err="1" smtClean="0">
                <a:latin typeface="Arial" charset="0"/>
                <a:cs typeface="Times New Roman" pitchFamily="18" charset="0"/>
              </a:rPr>
              <a:t>float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 </a:t>
            </a:r>
            <a:r>
              <a:rPr lang="pt-BR" sz="1800" dirty="0">
                <a:latin typeface="Arial" charset="0"/>
                <a:cs typeface="Times New Roman" pitchFamily="18" charset="0"/>
              </a:rPr>
              <a:t>N1, N2, N3, N4,</a:t>
            </a:r>
            <a:r>
              <a:rPr lang="pt-BR" sz="1800" dirty="0">
                <a:solidFill>
                  <a:srgbClr val="333333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 notas bimestrais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b="1" dirty="0" err="1" smtClean="0">
                <a:latin typeface="Arial" charset="0"/>
                <a:cs typeface="Times New Roman" pitchFamily="18" charset="0"/>
              </a:rPr>
              <a:t>float</a:t>
            </a:r>
            <a:r>
              <a:rPr lang="pt-BR" b="1" dirty="0" smtClean="0">
                <a:latin typeface="Arial" charset="0"/>
                <a:cs typeface="Times New Roman" pitchFamily="18" charset="0"/>
              </a:rPr>
              <a:t>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MA</a:t>
            </a:r>
            <a:r>
              <a:rPr lang="pt-BR" sz="1800" dirty="0">
                <a:latin typeface="Arial" charset="0"/>
                <a:cs typeface="Times New Roman" pitchFamily="18" charset="0"/>
              </a:rPr>
              <a:t>;</a:t>
            </a:r>
            <a:r>
              <a:rPr lang="pt-BR" sz="1800" dirty="0">
                <a:solidFill>
                  <a:srgbClr val="333333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 média anual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b="1" dirty="0" err="1" smtClean="0">
                <a:latin typeface="Arial" charset="0"/>
                <a:cs typeface="Times New Roman" pitchFamily="18" charset="0"/>
              </a:rPr>
              <a:t>int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: </a:t>
            </a:r>
            <a:r>
              <a:rPr lang="pt-BR" sz="1800" dirty="0">
                <a:latin typeface="Arial" charset="0"/>
                <a:cs typeface="Times New Roman" pitchFamily="18" charset="0"/>
              </a:rPr>
              <a:t>CON;</a:t>
            </a:r>
            <a:r>
              <a:rPr lang="pt-BR" sz="1800" dirty="0">
                <a:solidFill>
                  <a:srgbClr val="333333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 contador</a:t>
            </a:r>
            <a:endParaRPr lang="pt-BR" sz="1800" dirty="0">
              <a:solidFill>
                <a:srgbClr val="FF0000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CON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= </a:t>
            </a:r>
            <a:r>
              <a:rPr lang="pt-BR" sz="1800" dirty="0">
                <a:latin typeface="Arial" charset="0"/>
                <a:cs typeface="Times New Roman" pitchFamily="18" charset="0"/>
              </a:rPr>
              <a:t>0; 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 inicialização do contador</a:t>
            </a:r>
            <a:endParaRPr lang="pt-BR" sz="1800" dirty="0">
              <a:solidFill>
                <a:srgbClr val="FF0000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b="1" dirty="0" err="1" smtClean="0">
                <a:latin typeface="Arial" charset="0"/>
                <a:cs typeface="Times New Roman" pitchFamily="18" charset="0"/>
              </a:rPr>
              <a:t>while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(CON </a:t>
            </a:r>
            <a:r>
              <a:rPr lang="pt-BR" sz="1800" dirty="0">
                <a:latin typeface="Arial" charset="0"/>
                <a:cs typeface="Times New Roman" pitchFamily="18" charset="0"/>
              </a:rPr>
              <a:t>&lt; 50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) {</a:t>
            </a:r>
            <a:r>
              <a:rPr lang="pt-BR" sz="1800" dirty="0" smtClean="0">
                <a:solidFill>
                  <a:srgbClr val="333333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 teste da condição de parada</a:t>
            </a:r>
            <a:endParaRPr lang="pt-BR" sz="1800" dirty="0">
              <a:solidFill>
                <a:srgbClr val="FF0000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	</a:t>
            </a:r>
            <a:r>
              <a:rPr lang="pt-BR" b="1" dirty="0" err="1" smtClean="0">
                <a:latin typeface="Arial" charset="0"/>
                <a:cs typeface="Times New Roman" pitchFamily="18" charset="0"/>
              </a:rPr>
              <a:t>scanf</a:t>
            </a:r>
            <a:r>
              <a:rPr lang="pt-BR" b="1" dirty="0" smtClean="0">
                <a:latin typeface="Arial" charset="0"/>
                <a:cs typeface="Times New Roman" pitchFamily="18" charset="0"/>
              </a:rPr>
              <a:t>("&amp;f",&amp;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N1);</a:t>
            </a:r>
            <a:endParaRPr lang="pt-BR" sz="1800" dirty="0" smtClean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dirty="0" smtClean="0">
                <a:latin typeface="Arial" charset="0"/>
                <a:cs typeface="Times New Roman" pitchFamily="18" charset="0"/>
              </a:rPr>
              <a:t>			</a:t>
            </a:r>
            <a:r>
              <a:rPr lang="pt-BR" b="1" dirty="0" err="1" smtClean="0">
                <a:latin typeface="Arial" charset="0"/>
                <a:cs typeface="Times New Roman" pitchFamily="18" charset="0"/>
              </a:rPr>
              <a:t>scanf</a:t>
            </a:r>
            <a:r>
              <a:rPr lang="pt-BR" b="1" dirty="0" smtClean="0">
                <a:latin typeface="Arial" charset="0"/>
                <a:cs typeface="Times New Roman" pitchFamily="18" charset="0"/>
              </a:rPr>
              <a:t>("&amp;f</a:t>
            </a:r>
            <a:r>
              <a:rPr lang="pt-BR" b="1" dirty="0" smtClean="0">
                <a:latin typeface="Arial" charset="0"/>
                <a:cs typeface="Times New Roman" pitchFamily="18" charset="0"/>
              </a:rPr>
              <a:t>",&amp;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N2);</a:t>
            </a:r>
            <a:endParaRPr lang="pt-BR" sz="1800" dirty="0" smtClean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dirty="0" smtClean="0">
                <a:latin typeface="Arial" charset="0"/>
                <a:cs typeface="Times New Roman" pitchFamily="18" charset="0"/>
              </a:rPr>
              <a:t>			</a:t>
            </a:r>
            <a:r>
              <a:rPr lang="pt-BR" b="1" dirty="0" err="1" smtClean="0">
                <a:latin typeface="Arial" charset="0"/>
                <a:cs typeface="Times New Roman" pitchFamily="18" charset="0"/>
              </a:rPr>
              <a:t>scanf</a:t>
            </a:r>
            <a:r>
              <a:rPr lang="pt-BR" b="1" dirty="0" smtClean="0">
                <a:latin typeface="Arial" charset="0"/>
                <a:cs typeface="Times New Roman" pitchFamily="18" charset="0"/>
              </a:rPr>
              <a:t>("&amp;f</a:t>
            </a:r>
            <a:r>
              <a:rPr lang="pt-BR" b="1" dirty="0" smtClean="0">
                <a:latin typeface="Arial" charset="0"/>
                <a:cs typeface="Times New Roman" pitchFamily="18" charset="0"/>
              </a:rPr>
              <a:t>",&amp;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N3);</a:t>
            </a:r>
            <a:endParaRPr lang="pt-BR" sz="1800" dirty="0" smtClean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dirty="0" smtClean="0">
                <a:latin typeface="Arial" charset="0"/>
                <a:cs typeface="Times New Roman" pitchFamily="18" charset="0"/>
              </a:rPr>
              <a:t>			</a:t>
            </a:r>
            <a:r>
              <a:rPr lang="pt-BR" b="1" dirty="0" err="1" smtClean="0">
                <a:latin typeface="Arial" charset="0"/>
                <a:cs typeface="Times New Roman" pitchFamily="18" charset="0"/>
              </a:rPr>
              <a:t>scanf</a:t>
            </a:r>
            <a:r>
              <a:rPr lang="pt-BR" b="1" dirty="0" smtClean="0">
                <a:latin typeface="Arial" charset="0"/>
                <a:cs typeface="Times New Roman" pitchFamily="18" charset="0"/>
              </a:rPr>
              <a:t>("&amp;f</a:t>
            </a:r>
            <a:r>
              <a:rPr lang="pt-BR" b="1" dirty="0" smtClean="0">
                <a:latin typeface="Arial" charset="0"/>
                <a:cs typeface="Times New Roman" pitchFamily="18" charset="0"/>
              </a:rPr>
              <a:t>",&amp;N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4);</a:t>
            </a:r>
            <a:endParaRPr lang="pt-BR" sz="1800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i="1" dirty="0">
                <a:latin typeface="Arial" charset="0"/>
                <a:cs typeface="Times New Roman" pitchFamily="18" charset="0"/>
              </a:rPr>
              <a:t>			</a:t>
            </a:r>
            <a:r>
              <a:rPr lang="pt-BR" sz="1800" dirty="0">
                <a:latin typeface="Arial" charset="0"/>
                <a:cs typeface="Times New Roman" pitchFamily="18" charset="0"/>
              </a:rPr>
              <a:t>MA </a:t>
            </a:r>
            <a:r>
              <a:rPr lang="pt-BR" dirty="0" smtClean="0">
                <a:latin typeface="Symbol" pitchFamily="18" charset="2"/>
                <a:cs typeface="Times New Roman" pitchFamily="18" charset="0"/>
              </a:rPr>
              <a:t>=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(</a:t>
            </a:r>
            <a:r>
              <a:rPr lang="pt-BR" sz="1800" dirty="0">
                <a:latin typeface="Arial" charset="0"/>
                <a:cs typeface="Times New Roman" pitchFamily="18" charset="0"/>
              </a:rPr>
              <a:t>N1 + N2 + N3 + N4) / 4;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	</a:t>
            </a:r>
            <a:r>
              <a:rPr lang="pt-BR" sz="1800" dirty="0" err="1" smtClean="0">
                <a:latin typeface="Arial" charset="0"/>
                <a:cs typeface="Times New Roman" pitchFamily="18" charset="0"/>
              </a:rPr>
              <a:t>printf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(</a:t>
            </a:r>
            <a:r>
              <a:rPr lang="pt-BR" sz="1800" b="1" dirty="0" smtClean="0">
                <a:latin typeface="Arial" charset="0"/>
                <a:cs typeface="Times New Roman" pitchFamily="18" charset="0"/>
              </a:rPr>
              <a:t>"Media=%f",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MA);</a:t>
            </a:r>
            <a:endParaRPr lang="pt-BR" sz="1800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	</a:t>
            </a:r>
            <a:r>
              <a:rPr lang="pt-BR" sz="1800" b="1" dirty="0" err="1" smtClean="0">
                <a:latin typeface="Arial" charset="0"/>
                <a:cs typeface="Times New Roman" pitchFamily="18" charset="0"/>
              </a:rPr>
              <a:t>if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(MA </a:t>
            </a:r>
            <a:r>
              <a:rPr lang="pt-BR" sz="1800" dirty="0">
                <a:latin typeface="Arial" charset="0"/>
                <a:cs typeface="Times New Roman" pitchFamily="18" charset="0"/>
              </a:rPr>
              <a:t>&gt;= 7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){</a:t>
            </a:r>
            <a:endParaRPr lang="pt-BR" sz="1800" b="1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		</a:t>
            </a:r>
            <a:r>
              <a:rPr lang="pt-BR" dirty="0" smtClean="0">
                <a:latin typeface="Arial" charset="0"/>
                <a:cs typeface="Times New Roman" pitchFamily="18" charset="0"/>
              </a:rPr>
              <a:t> </a:t>
            </a:r>
            <a:r>
              <a:rPr lang="pt-BR" dirty="0" err="1" smtClean="0">
                <a:latin typeface="Arial" charset="0"/>
                <a:cs typeface="Times New Roman" pitchFamily="18" charset="0"/>
              </a:rPr>
              <a:t>printf</a:t>
            </a:r>
            <a:r>
              <a:rPr lang="pt-BR" dirty="0" smtClean="0">
                <a:latin typeface="Arial" charset="0"/>
                <a:cs typeface="Times New Roman" pitchFamily="18" charset="0"/>
              </a:rPr>
              <a:t>(</a:t>
            </a:r>
            <a:r>
              <a:rPr lang="pt-BR" b="1" dirty="0" smtClean="0">
                <a:latin typeface="Arial" charset="0"/>
                <a:cs typeface="Times New Roman" pitchFamily="18" charset="0"/>
              </a:rPr>
              <a:t>"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Aluno </a:t>
            </a:r>
            <a:r>
              <a:rPr lang="pt-BR" sz="1800" dirty="0">
                <a:latin typeface="Arial" charset="0"/>
                <a:cs typeface="Times New Roman" pitchFamily="18" charset="0"/>
              </a:rPr>
              <a:t>Aprovado. Parabéns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!\n"); </a:t>
            </a:r>
            <a:endParaRPr lang="pt-BR" sz="1800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	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} </a:t>
            </a:r>
            <a:r>
              <a:rPr lang="pt-BR" sz="1800" dirty="0" err="1" smtClean="0">
                <a:latin typeface="Arial" charset="0"/>
                <a:cs typeface="Times New Roman" pitchFamily="18" charset="0"/>
              </a:rPr>
              <a:t>else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 {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b="1" dirty="0">
                <a:latin typeface="Arial" charset="0"/>
                <a:cs typeface="Times New Roman" pitchFamily="18" charset="0"/>
              </a:rPr>
              <a:t>				</a:t>
            </a:r>
            <a:r>
              <a:rPr lang="pt-BR" dirty="0" smtClean="0">
                <a:latin typeface="Arial" charset="0"/>
                <a:cs typeface="Times New Roman" pitchFamily="18" charset="0"/>
              </a:rPr>
              <a:t> </a:t>
            </a:r>
            <a:r>
              <a:rPr lang="pt-BR" dirty="0" err="1" smtClean="0">
                <a:latin typeface="Arial" charset="0"/>
                <a:cs typeface="Times New Roman" pitchFamily="18" charset="0"/>
              </a:rPr>
              <a:t>printf</a:t>
            </a:r>
            <a:r>
              <a:rPr lang="pt-BR" dirty="0" smtClean="0">
                <a:latin typeface="Arial" charset="0"/>
                <a:cs typeface="Times New Roman" pitchFamily="18" charset="0"/>
              </a:rPr>
              <a:t>(</a:t>
            </a:r>
            <a:r>
              <a:rPr lang="pt-BR" b="1" dirty="0" smtClean="0">
                <a:latin typeface="Arial" charset="0"/>
                <a:cs typeface="Times New Roman" pitchFamily="18" charset="0"/>
              </a:rPr>
              <a:t>"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Aluno </a:t>
            </a:r>
            <a:r>
              <a:rPr lang="pt-BR" sz="1800" dirty="0">
                <a:latin typeface="Arial" charset="0"/>
                <a:cs typeface="Times New Roman" pitchFamily="18" charset="0"/>
              </a:rPr>
              <a:t>Reprovado. Estude mais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!\n");</a:t>
            </a:r>
            <a:endParaRPr lang="pt-BR" sz="1800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	</a:t>
            </a:r>
            <a:r>
              <a:rPr lang="pt-BR" sz="1800" b="1" dirty="0" smtClean="0">
                <a:latin typeface="Arial" charset="0"/>
                <a:cs typeface="Times New Roman" pitchFamily="18" charset="0"/>
              </a:rPr>
              <a:t>}</a:t>
            </a:r>
            <a:endParaRPr lang="pt-BR" sz="1800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	 </a:t>
            </a:r>
            <a:r>
              <a:rPr lang="pt-BR" sz="1800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CON</a:t>
            </a:r>
            <a:r>
              <a:rPr lang="pt-BR" sz="1800" dirty="0">
                <a:solidFill>
                  <a:srgbClr val="333333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rgbClr val="333333"/>
                </a:solidFill>
                <a:latin typeface="Symbol" pitchFamily="18" charset="2"/>
                <a:cs typeface="Times New Roman" pitchFamily="18" charset="0"/>
              </a:rPr>
              <a:t>=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 </a:t>
            </a:r>
            <a:r>
              <a:rPr lang="pt-BR" sz="1800" dirty="0">
                <a:latin typeface="Arial" charset="0"/>
                <a:cs typeface="Times New Roman" pitchFamily="18" charset="0"/>
              </a:rPr>
              <a:t>CON + 1; 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 incremento do contador</a:t>
            </a:r>
            <a:endParaRPr lang="pt-BR" sz="1800" dirty="0">
              <a:solidFill>
                <a:srgbClr val="FF0000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 smtClean="0">
                <a:latin typeface="Arial" charset="0"/>
                <a:cs typeface="Times New Roman" pitchFamily="18" charset="0"/>
              </a:rPr>
              <a:t>     }  </a:t>
            </a:r>
            <a:r>
              <a:rPr lang="pt-BR" sz="1800" dirty="0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 fim enquanto</a:t>
            </a:r>
            <a:endParaRPr lang="pt-BR" sz="1800" dirty="0">
              <a:solidFill>
                <a:srgbClr val="FF0000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2428860" y="6473825"/>
            <a:ext cx="6715140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spcBef>
                <a:spcPct val="20000"/>
              </a:spcBef>
            </a:pPr>
            <a:r>
              <a:rPr lang="pt-BR" dirty="0">
                <a:latin typeface="Arial" charset="0"/>
                <a:cs typeface="Times New Roman" pitchFamily="18" charset="0"/>
              </a:rPr>
              <a:t>Algoritmo 3.7 - Média Aritmética para 50 alunos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27" name="Rectangle 31"/>
          <p:cNvSpPr>
            <a:spLocks noChangeArrowheads="1"/>
          </p:cNvSpPr>
          <p:nvPr/>
        </p:nvSpPr>
        <p:spPr bwMode="auto">
          <a:xfrm>
            <a:off x="762000" y="4876800"/>
            <a:ext cx="4114800" cy="3048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5328" name="Rectangle 32"/>
          <p:cNvSpPr>
            <a:spLocks noChangeArrowheads="1"/>
          </p:cNvSpPr>
          <p:nvPr/>
        </p:nvSpPr>
        <p:spPr bwMode="auto">
          <a:xfrm>
            <a:off x="762000" y="5181600"/>
            <a:ext cx="4114800" cy="3048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5325" name="Rectangle 29"/>
          <p:cNvSpPr>
            <a:spLocks noChangeArrowheads="1"/>
          </p:cNvSpPr>
          <p:nvPr/>
        </p:nvSpPr>
        <p:spPr bwMode="auto">
          <a:xfrm>
            <a:off x="762000" y="4876800"/>
            <a:ext cx="4114800" cy="3048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5326" name="Rectangle 30"/>
          <p:cNvSpPr>
            <a:spLocks noChangeArrowheads="1"/>
          </p:cNvSpPr>
          <p:nvPr/>
        </p:nvSpPr>
        <p:spPr bwMode="auto">
          <a:xfrm>
            <a:off x="762000" y="5181600"/>
            <a:ext cx="4114800" cy="3048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762000" y="4572000"/>
            <a:ext cx="4114800" cy="3048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5304" name="Rectangle 8"/>
          <p:cNvSpPr>
            <a:spLocks noChangeArrowheads="1"/>
          </p:cNvSpPr>
          <p:nvPr/>
        </p:nvSpPr>
        <p:spPr bwMode="auto">
          <a:xfrm>
            <a:off x="762000" y="4572000"/>
            <a:ext cx="4114800" cy="3048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5322" name="Rectangle 26"/>
          <p:cNvSpPr>
            <a:spLocks noChangeArrowheads="1"/>
          </p:cNvSpPr>
          <p:nvPr/>
        </p:nvSpPr>
        <p:spPr bwMode="auto">
          <a:xfrm>
            <a:off x="762000" y="4572000"/>
            <a:ext cx="4114800" cy="3048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5323" name="Rectangle 27"/>
          <p:cNvSpPr>
            <a:spLocks noChangeArrowheads="1"/>
          </p:cNvSpPr>
          <p:nvPr/>
        </p:nvSpPr>
        <p:spPr bwMode="auto">
          <a:xfrm>
            <a:off x="762000" y="4876800"/>
            <a:ext cx="4114800" cy="3048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5324" name="Rectangle 28"/>
          <p:cNvSpPr>
            <a:spLocks noChangeArrowheads="1"/>
          </p:cNvSpPr>
          <p:nvPr/>
        </p:nvSpPr>
        <p:spPr bwMode="auto">
          <a:xfrm>
            <a:off x="762000" y="5181600"/>
            <a:ext cx="4114800" cy="3048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762000" y="3962400"/>
            <a:ext cx="4114800" cy="3048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762000" y="5486400"/>
            <a:ext cx="4114800" cy="3048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762000" y="3962400"/>
            <a:ext cx="4114800" cy="3048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762000" y="4267200"/>
            <a:ext cx="4114800" cy="3048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5303" name="Rectangle 7"/>
          <p:cNvSpPr>
            <a:spLocks noChangeArrowheads="1"/>
          </p:cNvSpPr>
          <p:nvPr/>
        </p:nvSpPr>
        <p:spPr bwMode="auto">
          <a:xfrm>
            <a:off x="762000" y="4267200"/>
            <a:ext cx="4114800" cy="3048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5305" name="Rectangle 9"/>
          <p:cNvSpPr>
            <a:spLocks noChangeArrowheads="1"/>
          </p:cNvSpPr>
          <p:nvPr/>
        </p:nvSpPr>
        <p:spPr bwMode="auto">
          <a:xfrm>
            <a:off x="762000" y="3962400"/>
            <a:ext cx="4114800" cy="3048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5306" name="Rectangle 10"/>
          <p:cNvSpPr>
            <a:spLocks noChangeArrowheads="1"/>
          </p:cNvSpPr>
          <p:nvPr/>
        </p:nvSpPr>
        <p:spPr bwMode="auto">
          <a:xfrm>
            <a:off x="762000" y="4267200"/>
            <a:ext cx="4114800" cy="3048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5307" name="Rectangle 11"/>
          <p:cNvSpPr>
            <a:spLocks noChangeArrowheads="1"/>
          </p:cNvSpPr>
          <p:nvPr/>
        </p:nvSpPr>
        <p:spPr bwMode="auto">
          <a:xfrm>
            <a:off x="762000" y="3352800"/>
            <a:ext cx="4114800" cy="3048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5308" name="Rectangle 12"/>
          <p:cNvSpPr>
            <a:spLocks noChangeArrowheads="1"/>
          </p:cNvSpPr>
          <p:nvPr/>
        </p:nvSpPr>
        <p:spPr bwMode="auto">
          <a:xfrm>
            <a:off x="762000" y="3657600"/>
            <a:ext cx="4114800" cy="3048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5309" name="Rectangle 13"/>
          <p:cNvSpPr>
            <a:spLocks noChangeArrowheads="1"/>
          </p:cNvSpPr>
          <p:nvPr/>
        </p:nvSpPr>
        <p:spPr bwMode="auto">
          <a:xfrm>
            <a:off x="762000" y="3962400"/>
            <a:ext cx="4114800" cy="3048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5310" name="Rectangle 14"/>
          <p:cNvSpPr>
            <a:spLocks noChangeArrowheads="1"/>
          </p:cNvSpPr>
          <p:nvPr/>
        </p:nvSpPr>
        <p:spPr bwMode="auto">
          <a:xfrm>
            <a:off x="762000" y="3048000"/>
            <a:ext cx="4114800" cy="3048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5311" name="Rectangle 15"/>
          <p:cNvSpPr>
            <a:spLocks noChangeArrowheads="1"/>
          </p:cNvSpPr>
          <p:nvPr/>
        </p:nvSpPr>
        <p:spPr bwMode="auto">
          <a:xfrm>
            <a:off x="762000" y="2743200"/>
            <a:ext cx="4114800" cy="3048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7671" name="Rectangle 16"/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8435975" cy="914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>
                <a:solidFill>
                  <a:schemeClr val="tx2">
                    <a:satMod val="200000"/>
                  </a:schemeClr>
                </a:solidFill>
              </a:rPr>
              <a:t>Repetição com Teste no Início</a:t>
            </a:r>
          </a:p>
        </p:txBody>
      </p:sp>
      <p:sp>
        <p:nvSpPr>
          <p:cNvPr id="27672" name="Rectangle 17"/>
          <p:cNvSpPr>
            <a:spLocks noGrp="1" noChangeArrowheads="1"/>
          </p:cNvSpPr>
          <p:nvPr>
            <p:ph sz="quarter" idx="1"/>
          </p:nvPr>
        </p:nvSpPr>
        <p:spPr>
          <a:xfrm>
            <a:off x="152400" y="1371600"/>
            <a:ext cx="8839200" cy="914400"/>
          </a:xfrm>
        </p:spPr>
        <p:txBody>
          <a:bodyPr>
            <a:normAutofit/>
          </a:bodyPr>
          <a:lstStyle/>
          <a:p>
            <a:pPr marL="411480" fontAlgn="auto">
              <a:lnSpc>
                <a:spcPct val="90000"/>
              </a:lnSpc>
              <a:spcAft>
                <a:spcPts val="0"/>
              </a:spcAft>
              <a:buFont typeface="Wingdings"/>
              <a:buChar char=""/>
              <a:defRPr/>
            </a:pPr>
            <a:r>
              <a:rPr lang="pt-BR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Acumulador</a:t>
            </a:r>
            <a:r>
              <a:rPr lang="pt-BR" dirty="0" smtClean="0"/>
              <a:t>: Variável que reproduz o processo de acumulação</a:t>
            </a:r>
          </a:p>
        </p:txBody>
      </p:sp>
      <p:sp>
        <p:nvSpPr>
          <p:cNvPr id="44057" name="Rectangle 18"/>
          <p:cNvSpPr>
            <a:spLocks noChangeArrowheads="1"/>
          </p:cNvSpPr>
          <p:nvPr/>
        </p:nvSpPr>
        <p:spPr bwMode="auto">
          <a:xfrm>
            <a:off x="990600" y="2743200"/>
            <a:ext cx="38862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2000" b="1" dirty="0" smtClean="0">
                <a:latin typeface="Arial" charset="0"/>
                <a:cs typeface="Times New Roman" pitchFamily="18" charset="0"/>
              </a:rPr>
              <a:t>{</a:t>
            </a:r>
            <a:endParaRPr lang="pt-BR" sz="2000" b="1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2000" dirty="0">
                <a:latin typeface="Arial" charset="0"/>
                <a:cs typeface="Times New Roman" pitchFamily="18" charset="0"/>
              </a:rPr>
              <a:t>	</a:t>
            </a:r>
            <a:r>
              <a:rPr lang="pt-BR" sz="2000" b="1" dirty="0" err="1" smtClean="0">
                <a:latin typeface="Arial" charset="0"/>
                <a:cs typeface="Times New Roman" pitchFamily="18" charset="0"/>
              </a:rPr>
              <a:t>int</a:t>
            </a:r>
            <a:r>
              <a:rPr lang="pt-BR" sz="2000" b="1" dirty="0" smtClean="0">
                <a:latin typeface="Arial" charset="0"/>
                <a:cs typeface="Times New Roman" pitchFamily="18" charset="0"/>
              </a:rPr>
              <a:t> </a:t>
            </a:r>
            <a:r>
              <a:rPr lang="pt-BR" sz="2000" dirty="0" smtClean="0">
                <a:latin typeface="Arial" charset="0"/>
                <a:cs typeface="Times New Roman" pitchFamily="18" charset="0"/>
              </a:rPr>
              <a:t> </a:t>
            </a:r>
            <a:r>
              <a:rPr lang="pt-BR" sz="2000" dirty="0">
                <a:latin typeface="Arial" charset="0"/>
                <a:cs typeface="Times New Roman" pitchFamily="18" charset="0"/>
              </a:rPr>
              <a:t>CON, X, ACM;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2000" dirty="0">
                <a:latin typeface="Arial" charset="0"/>
                <a:cs typeface="Times New Roman" pitchFamily="18" charset="0"/>
              </a:rPr>
              <a:t>	</a:t>
            </a:r>
            <a:r>
              <a:rPr lang="pt-BR" sz="2000" dirty="0" smtClean="0">
                <a:latin typeface="Arial" charset="0"/>
                <a:cs typeface="Times New Roman" pitchFamily="18" charset="0"/>
              </a:rPr>
              <a:t>CON </a:t>
            </a:r>
            <a:r>
              <a:rPr lang="pt-BR" sz="2000" dirty="0" smtClean="0">
                <a:latin typeface="Arial" charset="0"/>
                <a:cs typeface="Times New Roman" pitchFamily="18" charset="0"/>
              </a:rPr>
              <a:t>= </a:t>
            </a:r>
            <a:r>
              <a:rPr lang="pt-BR" sz="2000" dirty="0">
                <a:latin typeface="Arial" charset="0"/>
                <a:cs typeface="Times New Roman" pitchFamily="18" charset="0"/>
              </a:rPr>
              <a:t>0;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2000" dirty="0">
                <a:latin typeface="Arial" charset="0"/>
                <a:cs typeface="Times New Roman" pitchFamily="18" charset="0"/>
              </a:rPr>
              <a:t>	ACM </a:t>
            </a:r>
            <a:r>
              <a:rPr lang="pt-BR" dirty="0">
                <a:latin typeface="Symbol" pitchFamily="18" charset="2"/>
                <a:cs typeface="Times New Roman" pitchFamily="18" charset="0"/>
              </a:rPr>
              <a:t>=</a:t>
            </a:r>
            <a:r>
              <a:rPr lang="pt-BR" sz="2000" dirty="0" smtClean="0">
                <a:latin typeface="Arial" charset="0"/>
                <a:cs typeface="Times New Roman" pitchFamily="18" charset="0"/>
              </a:rPr>
              <a:t> </a:t>
            </a:r>
            <a:r>
              <a:rPr lang="pt-BR" sz="2000" dirty="0">
                <a:latin typeface="Arial" charset="0"/>
                <a:cs typeface="Times New Roman" pitchFamily="18" charset="0"/>
              </a:rPr>
              <a:t>0;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2000" dirty="0">
                <a:latin typeface="Arial" charset="0"/>
                <a:cs typeface="Times New Roman" pitchFamily="18" charset="0"/>
              </a:rPr>
              <a:t>	</a:t>
            </a:r>
            <a:r>
              <a:rPr lang="pt-BR" sz="2000" b="1" dirty="0" err="1" smtClean="0">
                <a:latin typeface="Arial" charset="0"/>
                <a:cs typeface="Times New Roman" pitchFamily="18" charset="0"/>
              </a:rPr>
              <a:t>while</a:t>
            </a:r>
            <a:r>
              <a:rPr lang="pt-BR" sz="2000" b="1" dirty="0" smtClean="0">
                <a:latin typeface="Arial" charset="0"/>
                <a:cs typeface="Times New Roman" pitchFamily="18" charset="0"/>
              </a:rPr>
              <a:t>(</a:t>
            </a:r>
            <a:r>
              <a:rPr lang="pt-BR" sz="2000" dirty="0" smtClean="0">
                <a:latin typeface="Arial" charset="0"/>
                <a:cs typeface="Times New Roman" pitchFamily="18" charset="0"/>
              </a:rPr>
              <a:t> </a:t>
            </a:r>
            <a:r>
              <a:rPr lang="pt-BR" sz="2000" dirty="0">
                <a:latin typeface="Arial" charset="0"/>
                <a:cs typeface="Times New Roman" pitchFamily="18" charset="0"/>
              </a:rPr>
              <a:t>CON &lt; 3 </a:t>
            </a:r>
            <a:r>
              <a:rPr lang="pt-BR" sz="2000" b="1" dirty="0" smtClean="0">
                <a:latin typeface="Arial" charset="0"/>
                <a:cs typeface="Times New Roman" pitchFamily="18" charset="0"/>
              </a:rPr>
              <a:t>){</a:t>
            </a:r>
            <a:endParaRPr lang="pt-BR" sz="2000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2000" dirty="0">
                <a:latin typeface="Arial" charset="0"/>
                <a:cs typeface="Times New Roman" pitchFamily="18" charset="0"/>
              </a:rPr>
              <a:t>		CON </a:t>
            </a:r>
            <a:r>
              <a:rPr lang="pt-BR" dirty="0">
                <a:latin typeface="Symbol" pitchFamily="18" charset="2"/>
                <a:cs typeface="Times New Roman" pitchFamily="18" charset="0"/>
              </a:rPr>
              <a:t>=</a:t>
            </a:r>
            <a:r>
              <a:rPr lang="pt-BR" sz="2000" dirty="0" smtClean="0">
                <a:latin typeface="Arial" charset="0"/>
                <a:cs typeface="Times New Roman" pitchFamily="18" charset="0"/>
              </a:rPr>
              <a:t> </a:t>
            </a:r>
            <a:r>
              <a:rPr lang="pt-BR" sz="2000" dirty="0">
                <a:latin typeface="Arial" charset="0"/>
                <a:cs typeface="Times New Roman" pitchFamily="18" charset="0"/>
              </a:rPr>
              <a:t>CON + 1;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2000" dirty="0">
                <a:latin typeface="Arial" charset="0"/>
                <a:cs typeface="Times New Roman" pitchFamily="18" charset="0"/>
              </a:rPr>
              <a:t>		</a:t>
            </a:r>
            <a:r>
              <a:rPr lang="pt-BR" sz="2000" b="1" dirty="0" err="1" smtClean="0">
                <a:latin typeface="Arial" charset="0"/>
                <a:cs typeface="Times New Roman" pitchFamily="18" charset="0"/>
              </a:rPr>
              <a:t>scanf</a:t>
            </a:r>
            <a:r>
              <a:rPr lang="pt-BR" sz="2000" b="1" dirty="0" smtClean="0">
                <a:latin typeface="Arial" charset="0"/>
                <a:cs typeface="Times New Roman" pitchFamily="18" charset="0"/>
              </a:rPr>
              <a:t>("%d",</a:t>
            </a:r>
            <a:r>
              <a:rPr lang="pt-BR" sz="2000" b="1" dirty="0" smtClean="0">
                <a:latin typeface="Arial" charset="0"/>
                <a:cs typeface="Times New Roman" pitchFamily="18" charset="0"/>
              </a:rPr>
              <a:t>&amp;</a:t>
            </a:r>
            <a:r>
              <a:rPr lang="pt-BR" sz="2000" dirty="0" smtClean="0">
                <a:latin typeface="Arial" charset="0"/>
                <a:cs typeface="Times New Roman" pitchFamily="18" charset="0"/>
              </a:rPr>
              <a:t>X);</a:t>
            </a:r>
            <a:endParaRPr lang="pt-BR" sz="2000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2000" dirty="0">
                <a:latin typeface="Arial" charset="0"/>
                <a:cs typeface="Times New Roman" pitchFamily="18" charset="0"/>
              </a:rPr>
              <a:t>		</a:t>
            </a:r>
            <a:r>
              <a:rPr lang="pt-BR" sz="2000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ACM </a:t>
            </a:r>
            <a:r>
              <a:rPr lang="pt-BR" sz="2000" dirty="0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= </a:t>
            </a:r>
            <a:r>
              <a:rPr lang="pt-BR" sz="2000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ACM + X</a:t>
            </a:r>
            <a:r>
              <a:rPr lang="pt-BR" sz="2000" dirty="0">
                <a:latin typeface="Arial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2000" dirty="0">
                <a:latin typeface="Arial" charset="0"/>
                <a:cs typeface="Times New Roman" pitchFamily="18" charset="0"/>
              </a:rPr>
              <a:t>	</a:t>
            </a:r>
            <a:r>
              <a:rPr lang="pt-BR" sz="2000" b="1" dirty="0" smtClean="0">
                <a:latin typeface="Arial" charset="0"/>
                <a:cs typeface="Times New Roman" pitchFamily="18" charset="0"/>
              </a:rPr>
              <a:t>}</a:t>
            </a:r>
            <a:endParaRPr lang="pt-BR" sz="2000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2000" b="1" dirty="0" smtClean="0">
                <a:latin typeface="Arial" charset="0"/>
                <a:cs typeface="Times New Roman" pitchFamily="18" charset="0"/>
              </a:rPr>
              <a:t>}</a:t>
            </a:r>
            <a:endParaRPr lang="pt-BR" sz="2000" b="1" dirty="0">
              <a:latin typeface="Arial" charset="0"/>
              <a:cs typeface="Times New Roman" pitchFamily="18" charset="0"/>
            </a:endParaRPr>
          </a:p>
        </p:txBody>
      </p:sp>
      <p:sp>
        <p:nvSpPr>
          <p:cNvPr id="44058" name="Rectangle 19"/>
          <p:cNvSpPr>
            <a:spLocks noChangeArrowheads="1"/>
          </p:cNvSpPr>
          <p:nvPr/>
        </p:nvSpPr>
        <p:spPr bwMode="auto">
          <a:xfrm>
            <a:off x="5334000" y="3200400"/>
            <a:ext cx="914400" cy="53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pt-BR" sz="2000" b="1">
                <a:latin typeface="Arial" charset="0"/>
              </a:rPr>
              <a:t>CON</a:t>
            </a:r>
          </a:p>
        </p:txBody>
      </p:sp>
      <p:sp>
        <p:nvSpPr>
          <p:cNvPr id="44059" name="Rectangle 20"/>
          <p:cNvSpPr>
            <a:spLocks noChangeArrowheads="1"/>
          </p:cNvSpPr>
          <p:nvPr/>
        </p:nvSpPr>
        <p:spPr bwMode="auto">
          <a:xfrm>
            <a:off x="5334000" y="3733800"/>
            <a:ext cx="914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pt-BR" sz="2000" b="1">
              <a:latin typeface="Arial" charset="0"/>
            </a:endParaRPr>
          </a:p>
        </p:txBody>
      </p:sp>
      <p:sp>
        <p:nvSpPr>
          <p:cNvPr id="55317" name="Rectangle 21"/>
          <p:cNvSpPr>
            <a:spLocks noChangeArrowheads="1"/>
          </p:cNvSpPr>
          <p:nvPr/>
        </p:nvSpPr>
        <p:spPr bwMode="auto">
          <a:xfrm>
            <a:off x="5334000" y="3733800"/>
            <a:ext cx="914400" cy="5334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pt-BR" sz="2000" b="1">
                <a:latin typeface="Arial" charset="0"/>
              </a:rPr>
              <a:t>0</a:t>
            </a:r>
          </a:p>
        </p:txBody>
      </p:sp>
      <p:sp>
        <p:nvSpPr>
          <p:cNvPr id="55318" name="Rectangle 22"/>
          <p:cNvSpPr>
            <a:spLocks noChangeArrowheads="1"/>
          </p:cNvSpPr>
          <p:nvPr/>
        </p:nvSpPr>
        <p:spPr bwMode="auto">
          <a:xfrm>
            <a:off x="5334000" y="3733800"/>
            <a:ext cx="914400" cy="5334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pt-BR" sz="2000" b="1">
                <a:latin typeface="Arial" charset="0"/>
              </a:rPr>
              <a:t>1</a:t>
            </a:r>
          </a:p>
        </p:txBody>
      </p:sp>
      <p:sp>
        <p:nvSpPr>
          <p:cNvPr id="55319" name="Rectangle 23"/>
          <p:cNvSpPr>
            <a:spLocks noChangeArrowheads="1"/>
          </p:cNvSpPr>
          <p:nvPr/>
        </p:nvSpPr>
        <p:spPr bwMode="auto">
          <a:xfrm>
            <a:off x="5334000" y="3733800"/>
            <a:ext cx="914400" cy="5334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pt-BR" sz="2000" b="1">
                <a:latin typeface="Arial" charset="0"/>
              </a:rPr>
              <a:t>2</a:t>
            </a:r>
          </a:p>
        </p:txBody>
      </p:sp>
      <p:sp>
        <p:nvSpPr>
          <p:cNvPr id="55320" name="Rectangle 24"/>
          <p:cNvSpPr>
            <a:spLocks noChangeArrowheads="1"/>
          </p:cNvSpPr>
          <p:nvPr/>
        </p:nvSpPr>
        <p:spPr bwMode="auto">
          <a:xfrm>
            <a:off x="5334000" y="3733800"/>
            <a:ext cx="914400" cy="5334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pt-BR" sz="2000" b="1" dirty="0">
                <a:latin typeface="Arial" charset="0"/>
              </a:rPr>
              <a:t>3</a:t>
            </a:r>
          </a:p>
        </p:txBody>
      </p:sp>
      <p:sp>
        <p:nvSpPr>
          <p:cNvPr id="55321" name="Rectangle 25"/>
          <p:cNvSpPr>
            <a:spLocks noChangeArrowheads="1"/>
          </p:cNvSpPr>
          <p:nvPr/>
        </p:nvSpPr>
        <p:spPr bwMode="auto">
          <a:xfrm>
            <a:off x="762000" y="5791200"/>
            <a:ext cx="4114800" cy="30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65" name="Rectangle 33"/>
          <p:cNvSpPr>
            <a:spLocks noChangeArrowheads="1"/>
          </p:cNvSpPr>
          <p:nvPr/>
        </p:nvSpPr>
        <p:spPr bwMode="auto">
          <a:xfrm>
            <a:off x="6248400" y="3200400"/>
            <a:ext cx="914400" cy="53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pt-BR" sz="2000" b="1">
                <a:latin typeface="Arial" charset="0"/>
              </a:rPr>
              <a:t>ACM</a:t>
            </a:r>
          </a:p>
        </p:txBody>
      </p:sp>
      <p:sp>
        <p:nvSpPr>
          <p:cNvPr id="44066" name="Rectangle 34"/>
          <p:cNvSpPr>
            <a:spLocks noChangeArrowheads="1"/>
          </p:cNvSpPr>
          <p:nvPr/>
        </p:nvSpPr>
        <p:spPr bwMode="auto">
          <a:xfrm>
            <a:off x="6248400" y="3733800"/>
            <a:ext cx="914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pt-BR" sz="2000" b="1">
              <a:latin typeface="Arial" charset="0"/>
            </a:endParaRPr>
          </a:p>
        </p:txBody>
      </p:sp>
      <p:sp>
        <p:nvSpPr>
          <p:cNvPr id="55331" name="Rectangle 35"/>
          <p:cNvSpPr>
            <a:spLocks noChangeArrowheads="1"/>
          </p:cNvSpPr>
          <p:nvPr/>
        </p:nvSpPr>
        <p:spPr bwMode="auto">
          <a:xfrm>
            <a:off x="6248400" y="3733800"/>
            <a:ext cx="914400" cy="5334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pt-BR" sz="2000" b="1">
                <a:latin typeface="Arial" charset="0"/>
              </a:rPr>
              <a:t>0</a:t>
            </a:r>
          </a:p>
        </p:txBody>
      </p:sp>
      <p:sp>
        <p:nvSpPr>
          <p:cNvPr id="55332" name="Rectangle 36"/>
          <p:cNvSpPr>
            <a:spLocks noChangeArrowheads="1"/>
          </p:cNvSpPr>
          <p:nvPr/>
        </p:nvSpPr>
        <p:spPr bwMode="auto">
          <a:xfrm>
            <a:off x="6248400" y="3733800"/>
            <a:ext cx="914400" cy="5334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pt-BR" sz="2000" b="1">
                <a:latin typeface="Arial" charset="0"/>
              </a:rPr>
              <a:t>5</a:t>
            </a:r>
          </a:p>
        </p:txBody>
      </p:sp>
      <p:sp>
        <p:nvSpPr>
          <p:cNvPr id="55333" name="Rectangle 37"/>
          <p:cNvSpPr>
            <a:spLocks noChangeArrowheads="1"/>
          </p:cNvSpPr>
          <p:nvPr/>
        </p:nvSpPr>
        <p:spPr bwMode="auto">
          <a:xfrm>
            <a:off x="6248400" y="3733800"/>
            <a:ext cx="914400" cy="5334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pt-BR" sz="2000" b="1">
                <a:latin typeface="Arial" charset="0"/>
              </a:rPr>
              <a:t>7</a:t>
            </a:r>
          </a:p>
        </p:txBody>
      </p:sp>
      <p:sp>
        <p:nvSpPr>
          <p:cNvPr id="55334" name="Rectangle 38"/>
          <p:cNvSpPr>
            <a:spLocks noChangeArrowheads="1"/>
          </p:cNvSpPr>
          <p:nvPr/>
        </p:nvSpPr>
        <p:spPr bwMode="auto">
          <a:xfrm>
            <a:off x="6248400" y="3733800"/>
            <a:ext cx="914400" cy="5334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pt-BR" sz="2000" b="1" dirty="0">
                <a:latin typeface="Arial" charset="0"/>
              </a:rPr>
              <a:t>11</a:t>
            </a:r>
          </a:p>
        </p:txBody>
      </p:sp>
      <p:sp>
        <p:nvSpPr>
          <p:cNvPr id="44071" name="Rectangle 39"/>
          <p:cNvSpPr>
            <a:spLocks noChangeArrowheads="1"/>
          </p:cNvSpPr>
          <p:nvPr/>
        </p:nvSpPr>
        <p:spPr bwMode="auto">
          <a:xfrm>
            <a:off x="7162800" y="3200400"/>
            <a:ext cx="914400" cy="53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pt-BR" sz="2000" b="1">
                <a:latin typeface="Arial" charset="0"/>
              </a:rPr>
              <a:t>X</a:t>
            </a:r>
          </a:p>
        </p:txBody>
      </p:sp>
      <p:sp>
        <p:nvSpPr>
          <p:cNvPr id="44072" name="Rectangle 40"/>
          <p:cNvSpPr>
            <a:spLocks noChangeArrowheads="1"/>
          </p:cNvSpPr>
          <p:nvPr/>
        </p:nvSpPr>
        <p:spPr bwMode="auto">
          <a:xfrm>
            <a:off x="7162800" y="3733800"/>
            <a:ext cx="914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pt-BR" sz="2000" b="1">
              <a:latin typeface="Arial" charset="0"/>
            </a:endParaRPr>
          </a:p>
        </p:txBody>
      </p:sp>
      <p:sp>
        <p:nvSpPr>
          <p:cNvPr id="55337" name="Rectangle 41"/>
          <p:cNvSpPr>
            <a:spLocks noChangeArrowheads="1"/>
          </p:cNvSpPr>
          <p:nvPr/>
        </p:nvSpPr>
        <p:spPr bwMode="auto">
          <a:xfrm>
            <a:off x="7162800" y="3733800"/>
            <a:ext cx="914400" cy="5334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pt-BR" sz="2000" b="1">
                <a:latin typeface="Arial" charset="0"/>
              </a:rPr>
              <a:t>5</a:t>
            </a:r>
          </a:p>
        </p:txBody>
      </p:sp>
      <p:sp>
        <p:nvSpPr>
          <p:cNvPr id="55338" name="Rectangle 42"/>
          <p:cNvSpPr>
            <a:spLocks noChangeArrowheads="1"/>
          </p:cNvSpPr>
          <p:nvPr/>
        </p:nvSpPr>
        <p:spPr bwMode="auto">
          <a:xfrm>
            <a:off x="7162800" y="3733800"/>
            <a:ext cx="914400" cy="5334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pt-BR" sz="2000" b="1">
                <a:latin typeface="Arial" charset="0"/>
              </a:rPr>
              <a:t>2</a:t>
            </a:r>
          </a:p>
        </p:txBody>
      </p:sp>
      <p:sp>
        <p:nvSpPr>
          <p:cNvPr id="55339" name="Rectangle 43"/>
          <p:cNvSpPr>
            <a:spLocks noChangeArrowheads="1"/>
          </p:cNvSpPr>
          <p:nvPr/>
        </p:nvSpPr>
        <p:spPr bwMode="auto">
          <a:xfrm>
            <a:off x="7162800" y="3733800"/>
            <a:ext cx="914400" cy="533400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pt-BR" sz="2000" b="1" dirty="0">
                <a:latin typeface="Arial" charset="0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5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5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5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55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55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55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55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55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55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55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55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 nodeType="clickPar">
                      <p:stCondLst>
                        <p:cond delay="indefinite"/>
                      </p:stCondLst>
                      <p:childTnLst>
                        <p:par>
                          <p:cTn id="1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 nodeType="clickPar">
                      <p:stCondLst>
                        <p:cond delay="indefinite"/>
                      </p:stCondLst>
                      <p:childTnLst>
                        <p:par>
                          <p:cTn id="1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27" grpId="0" animBg="1"/>
      <p:bldP spid="55328" grpId="0" animBg="1"/>
      <p:bldP spid="55325" grpId="0" animBg="1"/>
      <p:bldP spid="55326" grpId="0" animBg="1"/>
      <p:bldP spid="55302" grpId="0" animBg="1"/>
      <p:bldP spid="55304" grpId="0" animBg="1"/>
      <p:bldP spid="55322" grpId="0" animBg="1"/>
      <p:bldP spid="55323" grpId="0" animBg="1"/>
      <p:bldP spid="55324" grpId="0" animBg="1"/>
      <p:bldP spid="55298" grpId="0" animBg="1"/>
      <p:bldP spid="55299" grpId="0" animBg="1"/>
      <p:bldP spid="55300" grpId="0" animBg="1"/>
      <p:bldP spid="55301" grpId="0" animBg="1"/>
      <p:bldP spid="55303" grpId="0" animBg="1"/>
      <p:bldP spid="55305" grpId="0" animBg="1"/>
      <p:bldP spid="55306" grpId="0" animBg="1"/>
      <p:bldP spid="55307" grpId="0" animBg="1"/>
      <p:bldP spid="55308" grpId="0" animBg="1"/>
      <p:bldP spid="55309" grpId="0" animBg="1"/>
      <p:bldP spid="55310" grpId="0" animBg="1"/>
      <p:bldP spid="55311" grpId="0" animBg="1"/>
      <p:bldP spid="55317" grpId="0" animBg="1" autoUpdateAnimBg="0"/>
      <p:bldP spid="55318" grpId="0" animBg="1" autoUpdateAnimBg="0"/>
      <p:bldP spid="55319" grpId="0" animBg="1" autoUpdateAnimBg="0"/>
      <p:bldP spid="55320" grpId="0" animBg="1" autoUpdateAnimBg="0"/>
      <p:bldP spid="55321" grpId="0" animBg="1"/>
      <p:bldP spid="55331" grpId="0" animBg="1" autoUpdateAnimBg="0"/>
      <p:bldP spid="55332" grpId="0" animBg="1" autoUpdateAnimBg="0"/>
      <p:bldP spid="55333" grpId="0" animBg="1" autoUpdateAnimBg="0"/>
      <p:bldP spid="55334" grpId="0" animBg="1" autoUpdateAnimBg="0"/>
      <p:bldP spid="55337" grpId="0" animBg="1" autoUpdateAnimBg="0"/>
      <p:bldP spid="55338" grpId="0" animBg="1" autoUpdateAnimBg="0"/>
      <p:bldP spid="55339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93688"/>
            <a:ext cx="8458200" cy="914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>
                <a:solidFill>
                  <a:schemeClr val="tx2">
                    <a:satMod val="200000"/>
                  </a:schemeClr>
                </a:solidFill>
              </a:rPr>
              <a:t>Repetição com Teste no Início</a:t>
            </a:r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228600" y="1628775"/>
            <a:ext cx="8610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 smtClean="0">
                <a:latin typeface="Arial" charset="0"/>
                <a:cs typeface="Times New Roman" pitchFamily="18" charset="0"/>
              </a:rPr>
              <a:t>{</a:t>
            </a:r>
            <a:endParaRPr lang="pt-BR" sz="1800" b="1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i="1" dirty="0">
                <a:solidFill>
                  <a:srgbClr val="333333"/>
                </a:solidFill>
                <a:latin typeface="Arial" charset="0"/>
                <a:cs typeface="Times New Roman" pitchFamily="18" charset="0"/>
              </a:rPr>
              <a:t>	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	// declaração de variáveis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b="1" dirty="0" err="1" smtClean="0">
                <a:latin typeface="Arial" charset="0"/>
                <a:cs typeface="Times New Roman" pitchFamily="18" charset="0"/>
              </a:rPr>
              <a:t>float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 MA;</a:t>
            </a:r>
            <a:r>
              <a:rPr lang="pt-BR" sz="1800" dirty="0" smtClean="0">
                <a:solidFill>
                  <a:srgbClr val="333333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 média anual de dado aluno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dirty="0" err="1" smtClean="0">
                <a:latin typeface="Arial" charset="0"/>
                <a:cs typeface="Times New Roman" pitchFamily="18" charset="0"/>
              </a:rPr>
              <a:t>float</a:t>
            </a:r>
            <a:r>
              <a:rPr lang="pt-BR" dirty="0" smtClean="0">
                <a:latin typeface="Arial" charset="0"/>
                <a:cs typeface="Times New Roman" pitchFamily="18" charset="0"/>
              </a:rPr>
              <a:t>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ACM</a:t>
            </a:r>
            <a:r>
              <a:rPr lang="pt-BR" sz="1800" dirty="0">
                <a:latin typeface="Arial" charset="0"/>
                <a:cs typeface="Times New Roman" pitchFamily="18" charset="0"/>
              </a:rPr>
              <a:t>,</a:t>
            </a:r>
            <a:r>
              <a:rPr lang="pt-BR" sz="1800" dirty="0">
                <a:solidFill>
                  <a:srgbClr val="333333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 Acumulador</a:t>
            </a:r>
            <a:endParaRPr lang="pt-BR" sz="1800" dirty="0">
              <a:solidFill>
                <a:srgbClr val="FF0000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dirty="0" err="1" smtClean="0">
                <a:latin typeface="Arial" charset="0"/>
                <a:cs typeface="Times New Roman" pitchFamily="18" charset="0"/>
              </a:rPr>
              <a:t>float</a:t>
            </a:r>
            <a:r>
              <a:rPr lang="pt-BR" dirty="0" smtClean="0">
                <a:latin typeface="Arial" charset="0"/>
                <a:cs typeface="Times New Roman" pitchFamily="18" charset="0"/>
              </a:rPr>
              <a:t>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MAT</a:t>
            </a:r>
            <a:r>
              <a:rPr lang="pt-BR" sz="1800" dirty="0">
                <a:latin typeface="Arial" charset="0"/>
                <a:cs typeface="Times New Roman" pitchFamily="18" charset="0"/>
              </a:rPr>
              <a:t>;</a:t>
            </a:r>
            <a:r>
              <a:rPr lang="pt-BR" sz="1800" dirty="0">
                <a:solidFill>
                  <a:srgbClr val="333333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 Média Anual da Turma</a:t>
            </a:r>
            <a:endParaRPr lang="pt-BR" sz="1800" dirty="0">
              <a:solidFill>
                <a:srgbClr val="FF0000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b="1" dirty="0">
                <a:latin typeface="Arial" charset="0"/>
                <a:cs typeface="Times New Roman" pitchFamily="18" charset="0"/>
              </a:rPr>
              <a:t>inteiro</a:t>
            </a:r>
            <a:r>
              <a:rPr lang="pt-BR" sz="1800" dirty="0">
                <a:latin typeface="Arial" charset="0"/>
                <a:cs typeface="Times New Roman" pitchFamily="18" charset="0"/>
              </a:rPr>
              <a:t>: CON;</a:t>
            </a:r>
            <a:r>
              <a:rPr lang="pt-BR" sz="1800" dirty="0">
                <a:solidFill>
                  <a:srgbClr val="333333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 contador</a:t>
            </a:r>
            <a:endParaRPr lang="pt-BR" sz="1800" dirty="0">
              <a:solidFill>
                <a:srgbClr val="FF0000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CON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= </a:t>
            </a:r>
            <a:r>
              <a:rPr lang="pt-BR" sz="1800" dirty="0">
                <a:latin typeface="Arial" charset="0"/>
                <a:cs typeface="Times New Roman" pitchFamily="18" charset="0"/>
              </a:rPr>
              <a:t>0; 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 inicialização do contador</a:t>
            </a:r>
            <a:endParaRPr lang="pt-BR" sz="1800" dirty="0">
              <a:solidFill>
                <a:srgbClr val="FF0000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ACM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= </a:t>
            </a:r>
            <a:r>
              <a:rPr lang="pt-BR" sz="1800" dirty="0">
                <a:latin typeface="Arial" charset="0"/>
                <a:cs typeface="Times New Roman" pitchFamily="18" charset="0"/>
              </a:rPr>
              <a:t>0; 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</a:t>
            </a:r>
            <a:r>
              <a:rPr lang="pt-BR" sz="1800" i="1" dirty="0">
                <a:solidFill>
                  <a:srgbClr val="FFFF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inicialização do acumulador</a:t>
            </a:r>
            <a:endParaRPr lang="pt-BR" sz="1800" dirty="0">
              <a:solidFill>
                <a:srgbClr val="FF0000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b="1" dirty="0" err="1" smtClean="0">
                <a:latin typeface="Arial" charset="0"/>
                <a:cs typeface="Times New Roman" pitchFamily="18" charset="0"/>
              </a:rPr>
              <a:t>while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 </a:t>
            </a:r>
            <a:r>
              <a:rPr lang="pt-BR" sz="1800" dirty="0">
                <a:latin typeface="Arial" charset="0"/>
                <a:cs typeface="Times New Roman" pitchFamily="18" charset="0"/>
              </a:rPr>
              <a:t>(CON &lt; 50) </a:t>
            </a:r>
            <a:r>
              <a:rPr lang="pt-BR" sz="1800" b="1" dirty="0" smtClean="0">
                <a:latin typeface="Arial" charset="0"/>
                <a:cs typeface="Times New Roman" pitchFamily="18" charset="0"/>
              </a:rPr>
              <a:t>{</a:t>
            </a:r>
            <a:r>
              <a:rPr lang="pt-BR" sz="1800" dirty="0" smtClean="0">
                <a:solidFill>
                  <a:srgbClr val="333333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 teste da condição de parada</a:t>
            </a:r>
            <a:endParaRPr lang="pt-BR" sz="1800" dirty="0">
              <a:solidFill>
                <a:srgbClr val="FF0000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	</a:t>
            </a:r>
            <a:r>
              <a:rPr lang="pt-BR" sz="1800" b="1" dirty="0" err="1" smtClean="0">
                <a:latin typeface="Arial" charset="0"/>
                <a:cs typeface="Times New Roman" pitchFamily="18" charset="0"/>
              </a:rPr>
              <a:t>scanf</a:t>
            </a:r>
            <a:r>
              <a:rPr lang="pt-BR" sz="1800" b="1" dirty="0" smtClean="0">
                <a:latin typeface="Arial" charset="0"/>
                <a:cs typeface="Times New Roman" pitchFamily="18" charset="0"/>
              </a:rPr>
              <a:t>("%f",&amp;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MA);</a:t>
            </a:r>
            <a:endParaRPr lang="pt-BR" sz="1800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i="1" dirty="0">
                <a:latin typeface="Arial" charset="0"/>
                <a:cs typeface="Times New Roman" pitchFamily="18" charset="0"/>
              </a:rPr>
              <a:t>			</a:t>
            </a:r>
            <a:r>
              <a:rPr lang="pt-BR" sz="1800" dirty="0">
                <a:latin typeface="Arial" charset="0"/>
                <a:cs typeface="Times New Roman" pitchFamily="18" charset="0"/>
              </a:rPr>
              <a:t>ACM </a:t>
            </a:r>
            <a:r>
              <a:rPr lang="pt-BR" dirty="0" smtClean="0">
                <a:latin typeface="Symbol" pitchFamily="18" charset="2"/>
                <a:cs typeface="Times New Roman" pitchFamily="18" charset="0"/>
              </a:rPr>
              <a:t>=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ACM </a:t>
            </a:r>
            <a:r>
              <a:rPr lang="pt-BR" sz="1800" dirty="0">
                <a:latin typeface="Arial" charset="0"/>
                <a:cs typeface="Times New Roman" pitchFamily="18" charset="0"/>
              </a:rPr>
              <a:t>+ MA; 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 soma em ACM os valores lidos em MA</a:t>
            </a:r>
            <a:endParaRPr lang="pt-BR" sz="1800" dirty="0">
              <a:solidFill>
                <a:srgbClr val="FF0000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	CON </a:t>
            </a:r>
            <a:r>
              <a:rPr lang="pt-BR" dirty="0">
                <a:latin typeface="Symbol" pitchFamily="18" charset="2"/>
                <a:cs typeface="Times New Roman" pitchFamily="18" charset="0"/>
              </a:rPr>
              <a:t>=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 </a:t>
            </a:r>
            <a:r>
              <a:rPr lang="pt-BR" sz="1800" dirty="0">
                <a:latin typeface="Arial" charset="0"/>
                <a:cs typeface="Times New Roman" pitchFamily="18" charset="0"/>
              </a:rPr>
              <a:t>CON + 1; 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 incremento do contador</a:t>
            </a:r>
            <a:endParaRPr lang="pt-BR" sz="1800" dirty="0">
              <a:solidFill>
                <a:srgbClr val="FF0000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b="1" dirty="0" smtClean="0">
                <a:latin typeface="Arial" charset="0"/>
                <a:cs typeface="Times New Roman" pitchFamily="18" charset="0"/>
              </a:rPr>
              <a:t>}</a:t>
            </a:r>
            <a:endParaRPr lang="pt-BR" sz="1800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MAT</a:t>
            </a:r>
            <a:r>
              <a:rPr lang="pt-BR" sz="1800" dirty="0">
                <a:solidFill>
                  <a:srgbClr val="333333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pt-BR" sz="1800" dirty="0" smtClean="0">
                <a:solidFill>
                  <a:srgbClr val="333333"/>
                </a:solidFill>
                <a:latin typeface="Arial" charset="0"/>
                <a:cs typeface="Times New Roman" pitchFamily="18" charset="0"/>
              </a:rPr>
              <a:t>=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 </a:t>
            </a:r>
            <a:r>
              <a:rPr lang="pt-BR" sz="1800" dirty="0">
                <a:latin typeface="Arial" charset="0"/>
                <a:cs typeface="Times New Roman" pitchFamily="18" charset="0"/>
              </a:rPr>
              <a:t>ACM / 50; 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 calculo da média anual da turma</a:t>
            </a:r>
            <a:endParaRPr lang="pt-BR" sz="1800" dirty="0">
              <a:solidFill>
                <a:srgbClr val="FF0000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b="1" dirty="0" err="1" smtClean="0">
                <a:latin typeface="Arial" charset="0"/>
                <a:cs typeface="Times New Roman" pitchFamily="18" charset="0"/>
              </a:rPr>
              <a:t>printf</a:t>
            </a:r>
            <a:r>
              <a:rPr lang="pt-BR" sz="1800" b="1" dirty="0" smtClean="0">
                <a:latin typeface="Arial" charset="0"/>
                <a:cs typeface="Times New Roman" pitchFamily="18" charset="0"/>
              </a:rPr>
              <a:t>(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“média </a:t>
            </a:r>
            <a:r>
              <a:rPr lang="pt-BR" sz="1800" dirty="0">
                <a:latin typeface="Arial" charset="0"/>
                <a:cs typeface="Times New Roman" pitchFamily="18" charset="0"/>
              </a:rPr>
              <a:t>anual da turma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=%f\n ", MAT</a:t>
            </a:r>
            <a:r>
              <a:rPr lang="pt-BR" sz="1800" u="sng" dirty="0" smtClean="0">
                <a:latin typeface="Arial" charset="0"/>
                <a:cs typeface="Times New Roman" pitchFamily="18" charset="0"/>
              </a:rPr>
              <a:t>);</a:t>
            </a:r>
            <a:endParaRPr lang="pt-BR" sz="1800" u="sng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 smtClean="0">
                <a:latin typeface="Arial" charset="0"/>
                <a:cs typeface="Times New Roman" pitchFamily="18" charset="0"/>
              </a:rPr>
              <a:t>}</a:t>
            </a:r>
            <a:endParaRPr lang="pt-BR" sz="1800" dirty="0">
              <a:latin typeface="Arial" charset="0"/>
              <a:cs typeface="Times New Roman" pitchFamily="18" charset="0"/>
            </a:endParaRP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228600" y="1016000"/>
            <a:ext cx="89154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pt-BR">
                <a:latin typeface="Arial" charset="0"/>
                <a:cs typeface="Times New Roman" pitchFamily="18" charset="0"/>
              </a:rPr>
              <a:t>Algoritmo 3.8 - Média Aritmética da turma de 50 alunos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9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91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91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91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91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91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91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91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915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915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333375"/>
            <a:ext cx="7772400" cy="914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>
                <a:solidFill>
                  <a:schemeClr val="tx2">
                    <a:satMod val="200000"/>
                  </a:schemeClr>
                </a:solidFill>
              </a:rPr>
              <a:t>Repetição com Teste no Final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sz="2400" dirty="0" smtClean="0"/>
              <a:t>Laço que verifica depois de cada execução, se é “permitido” continuar executando o trecho do algoritmo</a:t>
            </a:r>
          </a:p>
          <a:p>
            <a:endParaRPr lang="pt-BR" sz="2400" dirty="0" smtClean="0"/>
          </a:p>
          <a:p>
            <a:r>
              <a:rPr lang="pt-BR" sz="2400" dirty="0" smtClean="0"/>
              <a:t>Trata-se de um laço que se mantém repetindo até que uma dada condição se torne verdadeira</a:t>
            </a:r>
          </a:p>
          <a:p>
            <a:endParaRPr lang="pt-BR" sz="2400" dirty="0" smtClean="0"/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228600" y="3733800"/>
            <a:ext cx="8610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2000">
                <a:latin typeface="Arial" charset="0"/>
                <a:cs typeface="Times New Roman" pitchFamily="18" charset="0"/>
              </a:rPr>
              <a:t>	</a:t>
            </a:r>
            <a:r>
              <a:rPr lang="pt-BR" sz="2000" b="1">
                <a:latin typeface="Arial" charset="0"/>
                <a:cs typeface="Times New Roman" pitchFamily="18" charset="0"/>
              </a:rPr>
              <a:t>repita</a:t>
            </a:r>
            <a:endParaRPr lang="pt-BR" sz="200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2000">
                <a:latin typeface="Arial" charset="0"/>
                <a:cs typeface="Times New Roman" pitchFamily="18" charset="0"/>
              </a:rPr>
              <a:t>		comando 1;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2000">
                <a:latin typeface="Arial" charset="0"/>
                <a:cs typeface="Times New Roman" pitchFamily="18" charset="0"/>
              </a:rPr>
              <a:t>		comando 2;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2000">
                <a:latin typeface="Arial" charset="0"/>
                <a:cs typeface="Times New Roman" pitchFamily="18" charset="0"/>
              </a:rPr>
              <a:t>		...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2000">
                <a:latin typeface="Arial" charset="0"/>
                <a:cs typeface="Times New Roman" pitchFamily="18" charset="0"/>
              </a:rPr>
              <a:t>		comando n;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2000">
                <a:latin typeface="Arial" charset="0"/>
                <a:cs typeface="Times New Roman" pitchFamily="18" charset="0"/>
              </a:rPr>
              <a:t>	</a:t>
            </a:r>
            <a:r>
              <a:rPr lang="pt-BR" sz="2000" b="1">
                <a:latin typeface="Arial" charset="0"/>
                <a:cs typeface="Times New Roman" pitchFamily="18" charset="0"/>
              </a:rPr>
              <a:t>até</a:t>
            </a:r>
            <a:r>
              <a:rPr lang="pt-BR" sz="2000">
                <a:latin typeface="Arial" charset="0"/>
                <a:cs typeface="Times New Roman" pitchFamily="18" charset="0"/>
              </a:rPr>
              <a:t> &lt;condição&gt;;</a:t>
            </a:r>
            <a:endParaRPr lang="pt-BR">
              <a:latin typeface="Arial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800100" y="293688"/>
            <a:ext cx="7772400" cy="914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>
                <a:solidFill>
                  <a:schemeClr val="tx2">
                    <a:satMod val="200000"/>
                  </a:schemeClr>
                </a:solidFill>
              </a:rPr>
              <a:t>Repetição com Teste no Final</a:t>
            </a:r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0" y="2071678"/>
            <a:ext cx="8610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 smtClean="0">
                <a:latin typeface="Arial" charset="0"/>
                <a:cs typeface="Times New Roman" pitchFamily="18" charset="0"/>
              </a:rPr>
              <a:t>{</a:t>
            </a:r>
            <a:endParaRPr lang="pt-BR" sz="1800" b="1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i="1" dirty="0">
                <a:solidFill>
                  <a:srgbClr val="333333"/>
                </a:solidFill>
                <a:latin typeface="Arial" charset="0"/>
                <a:cs typeface="Times New Roman" pitchFamily="18" charset="0"/>
              </a:rPr>
              <a:t>		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 declaração de variáveis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b="1" dirty="0" err="1" smtClean="0">
                <a:latin typeface="Arial" charset="0"/>
                <a:cs typeface="Times New Roman" pitchFamily="18" charset="0"/>
              </a:rPr>
              <a:t>float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 MA; </a:t>
            </a:r>
            <a:r>
              <a:rPr lang="pt-BR" sz="1800" i="1" dirty="0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 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média anual de dado aluno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b="1" dirty="0" err="1" smtClean="0">
                <a:latin typeface="Arial" charset="0"/>
                <a:cs typeface="Times New Roman" pitchFamily="18" charset="0"/>
              </a:rPr>
              <a:t>float</a:t>
            </a:r>
            <a:r>
              <a:rPr lang="pt-BR" dirty="0" smtClean="0">
                <a:latin typeface="Arial" charset="0"/>
                <a:cs typeface="Times New Roman" pitchFamily="18" charset="0"/>
              </a:rPr>
              <a:t>  ACM;</a:t>
            </a:r>
            <a:r>
              <a:rPr lang="pt-BR" sz="1800" dirty="0" smtClean="0">
                <a:solidFill>
                  <a:srgbClr val="333333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 Acumulador</a:t>
            </a:r>
            <a:endParaRPr lang="pt-BR" sz="1800" dirty="0">
              <a:solidFill>
                <a:srgbClr val="FF0000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b="1" dirty="0" err="1" smtClean="0">
                <a:latin typeface="Arial" charset="0"/>
                <a:cs typeface="Times New Roman" pitchFamily="18" charset="0"/>
              </a:rPr>
              <a:t>float</a:t>
            </a:r>
            <a:r>
              <a:rPr lang="pt-BR" dirty="0" smtClean="0">
                <a:latin typeface="Arial" charset="0"/>
                <a:cs typeface="Times New Roman" pitchFamily="18" charset="0"/>
              </a:rPr>
              <a:t> MAT</a:t>
            </a:r>
            <a:r>
              <a:rPr lang="pt-BR" sz="1800" dirty="0">
                <a:latin typeface="Arial" charset="0"/>
                <a:cs typeface="Times New Roman" pitchFamily="18" charset="0"/>
              </a:rPr>
              <a:t>;</a:t>
            </a:r>
            <a:r>
              <a:rPr lang="pt-BR" sz="1800" dirty="0">
                <a:solidFill>
                  <a:srgbClr val="333333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 Média Anual da Turma</a:t>
            </a:r>
            <a:endParaRPr lang="pt-BR" sz="1800" dirty="0">
              <a:solidFill>
                <a:srgbClr val="FF0000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b="1" dirty="0" err="1" smtClean="0">
                <a:latin typeface="Arial" charset="0"/>
                <a:cs typeface="Times New Roman" pitchFamily="18" charset="0"/>
              </a:rPr>
              <a:t>int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 </a:t>
            </a:r>
            <a:r>
              <a:rPr lang="pt-BR" sz="1800" dirty="0">
                <a:latin typeface="Arial" charset="0"/>
                <a:cs typeface="Times New Roman" pitchFamily="18" charset="0"/>
              </a:rPr>
              <a:t>CON;</a:t>
            </a:r>
            <a:r>
              <a:rPr lang="pt-BR" sz="1800" dirty="0">
                <a:solidFill>
                  <a:srgbClr val="333333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 contador</a:t>
            </a:r>
            <a:endParaRPr lang="pt-BR" sz="1800" dirty="0">
              <a:solidFill>
                <a:srgbClr val="FF0000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CON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= </a:t>
            </a:r>
            <a:r>
              <a:rPr lang="pt-BR" sz="1800" dirty="0">
                <a:latin typeface="Arial" charset="0"/>
                <a:cs typeface="Times New Roman" pitchFamily="18" charset="0"/>
              </a:rPr>
              <a:t>0</a:t>
            </a:r>
            <a:r>
              <a:rPr lang="pt-BR" sz="1800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; 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 inicialização do contador</a:t>
            </a:r>
            <a:endParaRPr lang="pt-BR" sz="1800" dirty="0">
              <a:solidFill>
                <a:srgbClr val="FF0000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ACM </a:t>
            </a:r>
            <a:r>
              <a:rPr lang="pt-BR" dirty="0">
                <a:latin typeface="Symbol" pitchFamily="18" charset="2"/>
                <a:cs typeface="Times New Roman" pitchFamily="18" charset="0"/>
              </a:rPr>
              <a:t>=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 </a:t>
            </a:r>
            <a:r>
              <a:rPr lang="pt-BR" sz="1800" dirty="0">
                <a:latin typeface="Arial" charset="0"/>
                <a:cs typeface="Times New Roman" pitchFamily="18" charset="0"/>
              </a:rPr>
              <a:t>0; 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 inicialização do acumulador</a:t>
            </a:r>
            <a:endParaRPr lang="pt-BR" sz="1800" dirty="0">
              <a:solidFill>
                <a:srgbClr val="FF0000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b="1" dirty="0" smtClean="0">
                <a:latin typeface="Arial" charset="0"/>
                <a:cs typeface="Times New Roman" pitchFamily="18" charset="0"/>
              </a:rPr>
              <a:t>do {</a:t>
            </a:r>
            <a:endParaRPr lang="pt-BR" sz="1800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	</a:t>
            </a:r>
            <a:r>
              <a:rPr lang="pt-BR" sz="1800" b="1" dirty="0" err="1" smtClean="0">
                <a:latin typeface="Arial" charset="0"/>
                <a:cs typeface="Times New Roman" pitchFamily="18" charset="0"/>
              </a:rPr>
              <a:t>scanf</a:t>
            </a:r>
            <a:r>
              <a:rPr lang="pt-BR" sz="1800" b="1" dirty="0" smtClean="0">
                <a:latin typeface="Arial" charset="0"/>
                <a:cs typeface="Times New Roman" pitchFamily="18" charset="0"/>
              </a:rPr>
              <a:t>("%f",&amp;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MA);</a:t>
            </a:r>
            <a:endParaRPr lang="pt-BR" sz="1800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i="1" dirty="0">
                <a:latin typeface="Arial" charset="0"/>
                <a:cs typeface="Times New Roman" pitchFamily="18" charset="0"/>
              </a:rPr>
              <a:t>			</a:t>
            </a:r>
            <a:r>
              <a:rPr lang="pt-BR" sz="1800" dirty="0">
                <a:latin typeface="Arial" charset="0"/>
                <a:cs typeface="Times New Roman" pitchFamily="18" charset="0"/>
              </a:rPr>
              <a:t>ACM </a:t>
            </a:r>
            <a:r>
              <a:rPr lang="pt-BR" dirty="0">
                <a:latin typeface="Symbol" pitchFamily="18" charset="2"/>
                <a:cs typeface="Times New Roman" pitchFamily="18" charset="0"/>
              </a:rPr>
              <a:t>=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 </a:t>
            </a:r>
            <a:r>
              <a:rPr lang="pt-BR" sz="1800" dirty="0">
                <a:latin typeface="Arial" charset="0"/>
                <a:cs typeface="Times New Roman" pitchFamily="18" charset="0"/>
              </a:rPr>
              <a:t>ACM + MA; 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 soma em ACM os valores lidos em MA</a:t>
            </a:r>
            <a:endParaRPr lang="pt-BR" sz="1800" dirty="0">
              <a:solidFill>
                <a:srgbClr val="FF0000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	CON </a:t>
            </a:r>
            <a:r>
              <a:rPr lang="pt-BR" sz="1800" dirty="0" smtClean="0">
                <a:latin typeface="Symbol" pitchFamily="18" charset="2"/>
                <a:cs typeface="Times New Roman" pitchFamily="18" charset="0"/>
              </a:rPr>
              <a:t>=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 </a:t>
            </a:r>
            <a:r>
              <a:rPr lang="pt-BR" sz="1800" dirty="0">
                <a:latin typeface="Arial" charset="0"/>
                <a:cs typeface="Times New Roman" pitchFamily="18" charset="0"/>
              </a:rPr>
              <a:t>CON + 1</a:t>
            </a:r>
            <a:r>
              <a:rPr lang="pt-BR" sz="1800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; 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 incremento do contador</a:t>
            </a:r>
            <a:endParaRPr lang="pt-BR" sz="1800" dirty="0">
              <a:solidFill>
                <a:srgbClr val="FF0000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}</a:t>
            </a:r>
            <a:r>
              <a:rPr lang="pt-BR" sz="1800" b="1" dirty="0" err="1" smtClean="0">
                <a:latin typeface="Arial" charset="0"/>
                <a:cs typeface="Times New Roman" pitchFamily="18" charset="0"/>
              </a:rPr>
              <a:t>while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(CON </a:t>
            </a:r>
            <a:r>
              <a:rPr lang="pt-BR" sz="1800" dirty="0">
                <a:latin typeface="Arial" charset="0"/>
                <a:cs typeface="Times New Roman" pitchFamily="18" charset="0"/>
              </a:rPr>
              <a:t>&gt;= 50); 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 teste da condição de parada</a:t>
            </a:r>
            <a:endParaRPr lang="pt-BR" sz="1800" dirty="0">
              <a:solidFill>
                <a:srgbClr val="FF0000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MAT</a:t>
            </a:r>
            <a:r>
              <a:rPr lang="pt-BR" sz="1800" dirty="0">
                <a:solidFill>
                  <a:srgbClr val="333333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pt-BR" sz="1800" dirty="0" smtClean="0">
                <a:solidFill>
                  <a:srgbClr val="333333"/>
                </a:solidFill>
                <a:latin typeface="Arial" charset="0"/>
                <a:cs typeface="Times New Roman" pitchFamily="18" charset="0"/>
              </a:rPr>
              <a:t>=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 </a:t>
            </a:r>
            <a:r>
              <a:rPr lang="pt-BR" sz="1800" dirty="0">
                <a:latin typeface="Arial" charset="0"/>
                <a:cs typeface="Times New Roman" pitchFamily="18" charset="0"/>
              </a:rPr>
              <a:t>ACM / 50; 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 calculo da média anual da turma</a:t>
            </a:r>
            <a:endParaRPr lang="pt-BR" sz="1800" dirty="0">
              <a:solidFill>
                <a:srgbClr val="FF0000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b="1" dirty="0" err="1" smtClean="0">
                <a:latin typeface="Arial" charset="0"/>
                <a:cs typeface="Times New Roman" pitchFamily="18" charset="0"/>
              </a:rPr>
              <a:t>printf</a:t>
            </a:r>
            <a:r>
              <a:rPr lang="pt-BR" sz="1800" b="1" dirty="0" smtClean="0">
                <a:latin typeface="Arial" charset="0"/>
                <a:cs typeface="Times New Roman" pitchFamily="18" charset="0"/>
              </a:rPr>
              <a:t>(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“média </a:t>
            </a:r>
            <a:r>
              <a:rPr lang="pt-BR" sz="1800" dirty="0">
                <a:latin typeface="Arial" charset="0"/>
                <a:cs typeface="Times New Roman" pitchFamily="18" charset="0"/>
              </a:rPr>
              <a:t>anual da turma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= %f “, MAT);</a:t>
            </a:r>
            <a:endParaRPr lang="pt-BR" sz="1800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 smtClean="0">
                <a:latin typeface="Arial" charset="0"/>
                <a:cs typeface="Times New Roman" pitchFamily="18" charset="0"/>
              </a:rPr>
              <a:t>}</a:t>
            </a:r>
            <a:endParaRPr lang="pt-BR" sz="1800" dirty="0">
              <a:latin typeface="Arial" charset="0"/>
              <a:cs typeface="Times New Roman" pitchFamily="18" charset="0"/>
            </a:endParaRP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228600" y="1016000"/>
            <a:ext cx="89154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pt-BR">
                <a:latin typeface="Arial" charset="0"/>
                <a:cs typeface="Times New Roman" pitchFamily="18" charset="0"/>
              </a:rPr>
              <a:t>Algoritmo 3.9 - Média Aritmética da turma com Repita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0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0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0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12763"/>
            <a:ext cx="8218487" cy="9144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pt-BR" dirty="0" smtClean="0">
                <a:solidFill>
                  <a:schemeClr val="tx2">
                    <a:satMod val="200000"/>
                  </a:schemeClr>
                </a:solidFill>
              </a:rPr>
              <a:t>Repetição com Variável de Controle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sz="2400" dirty="0" smtClean="0"/>
              <a:t>Laço simplificado para utilização em repetições de quantidade predeterminada</a:t>
            </a:r>
          </a:p>
          <a:p>
            <a:endParaRPr lang="pt-BR" sz="2400" dirty="0" smtClean="0"/>
          </a:p>
          <a:p>
            <a:r>
              <a:rPr lang="pt-BR" sz="2400" dirty="0" smtClean="0"/>
              <a:t>Incorpora internamente o funcionamento de um contador de repetições</a:t>
            </a:r>
          </a:p>
          <a:p>
            <a:endParaRPr lang="pt-BR" sz="2400" dirty="0" smtClean="0"/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228600" y="3733800"/>
            <a:ext cx="8610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2000">
                <a:latin typeface="Arial" charset="0"/>
                <a:cs typeface="Times New Roman" pitchFamily="18" charset="0"/>
              </a:rPr>
              <a:t>	</a:t>
            </a:r>
            <a:r>
              <a:rPr lang="pt-BR" sz="2000" b="1">
                <a:latin typeface="Arial" charset="0"/>
                <a:cs typeface="Times New Roman" pitchFamily="18" charset="0"/>
              </a:rPr>
              <a:t>para</a:t>
            </a:r>
            <a:r>
              <a:rPr lang="pt-BR" sz="2000">
                <a:latin typeface="Arial" charset="0"/>
                <a:cs typeface="Times New Roman" pitchFamily="18" charset="0"/>
              </a:rPr>
              <a:t> V </a:t>
            </a:r>
            <a:r>
              <a:rPr lang="pt-BR" sz="2000" b="1">
                <a:latin typeface="Arial" charset="0"/>
                <a:cs typeface="Times New Roman" pitchFamily="18" charset="0"/>
              </a:rPr>
              <a:t>de</a:t>
            </a:r>
            <a:r>
              <a:rPr lang="pt-BR" sz="2000">
                <a:latin typeface="Arial" charset="0"/>
                <a:cs typeface="Times New Roman" pitchFamily="18" charset="0"/>
              </a:rPr>
              <a:t> vi </a:t>
            </a:r>
            <a:r>
              <a:rPr lang="pt-BR" sz="2000" b="1">
                <a:latin typeface="Arial" charset="0"/>
                <a:cs typeface="Times New Roman" pitchFamily="18" charset="0"/>
              </a:rPr>
              <a:t>até</a:t>
            </a:r>
            <a:r>
              <a:rPr lang="pt-BR" sz="2000">
                <a:latin typeface="Arial" charset="0"/>
                <a:cs typeface="Times New Roman" pitchFamily="18" charset="0"/>
              </a:rPr>
              <a:t> vf </a:t>
            </a:r>
            <a:r>
              <a:rPr lang="pt-BR" sz="2000" b="1">
                <a:latin typeface="Arial" charset="0"/>
                <a:cs typeface="Times New Roman" pitchFamily="18" charset="0"/>
              </a:rPr>
              <a:t>passo</a:t>
            </a:r>
            <a:r>
              <a:rPr lang="pt-BR" sz="2000">
                <a:latin typeface="Arial" charset="0"/>
                <a:cs typeface="Times New Roman" pitchFamily="18" charset="0"/>
              </a:rPr>
              <a:t> p </a:t>
            </a:r>
            <a:r>
              <a:rPr lang="pt-BR" sz="2000" b="1">
                <a:latin typeface="Arial" charset="0"/>
                <a:cs typeface="Times New Roman" pitchFamily="18" charset="0"/>
              </a:rPr>
              <a:t>faça</a:t>
            </a:r>
            <a:endParaRPr lang="pt-BR" sz="200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2000">
                <a:latin typeface="Arial" charset="0"/>
                <a:cs typeface="Times New Roman" pitchFamily="18" charset="0"/>
              </a:rPr>
              <a:t>		comando 1;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2000">
                <a:latin typeface="Arial" charset="0"/>
                <a:cs typeface="Times New Roman" pitchFamily="18" charset="0"/>
              </a:rPr>
              <a:t>		comando 2;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2000">
                <a:latin typeface="Arial" charset="0"/>
                <a:cs typeface="Times New Roman" pitchFamily="18" charset="0"/>
              </a:rPr>
              <a:t>		...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2000">
                <a:latin typeface="Arial" charset="0"/>
                <a:cs typeface="Times New Roman" pitchFamily="18" charset="0"/>
              </a:rPr>
              <a:t>		comando n;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2000">
                <a:latin typeface="Arial" charset="0"/>
                <a:cs typeface="Times New Roman" pitchFamily="18" charset="0"/>
              </a:rPr>
              <a:t>	</a:t>
            </a:r>
            <a:r>
              <a:rPr lang="pt-BR" sz="2000" b="1">
                <a:latin typeface="Arial" charset="0"/>
                <a:cs typeface="Times New Roman" pitchFamily="18" charset="0"/>
              </a:rPr>
              <a:t>fimpara</a:t>
            </a:r>
            <a:r>
              <a:rPr lang="pt-BR" sz="2000">
                <a:latin typeface="Arial" charset="0"/>
                <a:cs typeface="Times New Roman" pitchFamily="18" charset="0"/>
              </a:rPr>
              <a:t>;</a:t>
            </a:r>
            <a:endParaRPr lang="pt-BR">
              <a:latin typeface="Arial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265113"/>
            <a:ext cx="7772400" cy="914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>
                <a:solidFill>
                  <a:schemeClr val="tx2">
                    <a:satMod val="200000"/>
                  </a:schemeClr>
                </a:solidFill>
              </a:rPr>
              <a:t>Repetição com Teste no Final</a:t>
            </a: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251520" y="1772816"/>
            <a:ext cx="8610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 smtClean="0">
                <a:latin typeface="Arial" charset="0"/>
                <a:cs typeface="Times New Roman" pitchFamily="18" charset="0"/>
              </a:rPr>
              <a:t>{</a:t>
            </a:r>
            <a:endParaRPr lang="pt-BR" sz="1800" b="1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i="1" dirty="0">
                <a:solidFill>
                  <a:srgbClr val="333333"/>
                </a:solidFill>
                <a:latin typeface="Arial" charset="0"/>
                <a:cs typeface="Times New Roman" pitchFamily="18" charset="0"/>
              </a:rPr>
              <a:t>		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 declaração de variáveis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b="1" dirty="0" err="1" smtClean="0">
                <a:latin typeface="Arial" charset="0"/>
                <a:cs typeface="Times New Roman" pitchFamily="18" charset="0"/>
              </a:rPr>
              <a:t>float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 MA;</a:t>
            </a:r>
            <a:r>
              <a:rPr lang="pt-BR" sz="1800" dirty="0" smtClean="0">
                <a:solidFill>
                  <a:srgbClr val="333333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 média anual de dado aluno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dirty="0" err="1" smtClean="0">
                <a:latin typeface="Arial" charset="0"/>
                <a:cs typeface="Times New Roman" pitchFamily="18" charset="0"/>
              </a:rPr>
              <a:t>float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 ACM;</a:t>
            </a:r>
            <a:r>
              <a:rPr lang="pt-BR" sz="1800" dirty="0" smtClean="0">
                <a:solidFill>
                  <a:srgbClr val="333333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 Acumulador</a:t>
            </a:r>
            <a:endParaRPr lang="pt-BR" sz="1800" dirty="0">
              <a:solidFill>
                <a:srgbClr val="FF0000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dirty="0" err="1" smtClean="0">
                <a:latin typeface="Arial" charset="0"/>
                <a:cs typeface="Times New Roman" pitchFamily="18" charset="0"/>
              </a:rPr>
              <a:t>float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 MAT</a:t>
            </a:r>
            <a:r>
              <a:rPr lang="pt-BR" sz="1800" dirty="0">
                <a:latin typeface="Arial" charset="0"/>
                <a:cs typeface="Times New Roman" pitchFamily="18" charset="0"/>
              </a:rPr>
              <a:t>;</a:t>
            </a:r>
            <a:r>
              <a:rPr lang="pt-BR" sz="1800" dirty="0">
                <a:solidFill>
                  <a:srgbClr val="333333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 Média Anual da Turma</a:t>
            </a:r>
            <a:endParaRPr lang="pt-BR" sz="1800" dirty="0">
              <a:solidFill>
                <a:srgbClr val="FF0000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ACM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= </a:t>
            </a:r>
            <a:r>
              <a:rPr lang="pt-BR" sz="1800" dirty="0">
                <a:latin typeface="Arial" charset="0"/>
                <a:cs typeface="Times New Roman" pitchFamily="18" charset="0"/>
              </a:rPr>
              <a:t>0</a:t>
            </a:r>
            <a:r>
              <a:rPr lang="pt-BR" sz="1800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; 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 inicialização do </a:t>
            </a:r>
            <a:r>
              <a:rPr lang="pt-BR" sz="1800" i="1" dirty="0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acumulador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i="1" dirty="0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	</a:t>
            </a:r>
            <a:r>
              <a:rPr lang="pt-BR" i="1" dirty="0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	</a:t>
            </a:r>
            <a:r>
              <a:rPr lang="pt-BR" dirty="0" err="1" smtClean="0">
                <a:latin typeface="Arial" charset="0"/>
                <a:cs typeface="Times New Roman" pitchFamily="18" charset="0"/>
              </a:rPr>
              <a:t>int</a:t>
            </a:r>
            <a:r>
              <a:rPr lang="pt-BR" dirty="0" smtClean="0">
                <a:latin typeface="Arial" charset="0"/>
                <a:cs typeface="Times New Roman" pitchFamily="18" charset="0"/>
              </a:rPr>
              <a:t>  V;</a:t>
            </a:r>
            <a:endParaRPr lang="pt-BR" sz="1800" dirty="0">
              <a:solidFill>
                <a:srgbClr val="FF0000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b="1" dirty="0" smtClean="0">
                <a:latin typeface="Arial" charset="0"/>
                <a:cs typeface="Times New Roman" pitchFamily="18" charset="0"/>
              </a:rPr>
              <a:t>for </a:t>
            </a:r>
            <a:r>
              <a:rPr lang="pt-BR" sz="1800" b="1" dirty="0" smtClean="0">
                <a:latin typeface="Arial" charset="0"/>
                <a:cs typeface="Times New Roman" pitchFamily="18" charset="0"/>
              </a:rPr>
              <a:t>(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V </a:t>
            </a:r>
            <a:r>
              <a:rPr lang="pt-BR" sz="1800" b="1" dirty="0" smtClean="0">
                <a:latin typeface="Arial" charset="0"/>
                <a:cs typeface="Times New Roman" pitchFamily="18" charset="0"/>
              </a:rPr>
              <a:t>=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1; V &lt;= 50 ; V++){</a:t>
            </a:r>
            <a:endParaRPr lang="pt-BR" sz="1800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	</a:t>
            </a:r>
            <a:r>
              <a:rPr lang="pt-BR" sz="1800" b="1" dirty="0" err="1" smtClean="0">
                <a:latin typeface="Arial" charset="0"/>
                <a:cs typeface="Times New Roman" pitchFamily="18" charset="0"/>
              </a:rPr>
              <a:t>scanf</a:t>
            </a:r>
            <a:r>
              <a:rPr lang="pt-BR" sz="1800" b="1" dirty="0" smtClean="0">
                <a:latin typeface="Arial" charset="0"/>
                <a:cs typeface="Times New Roman" pitchFamily="18" charset="0"/>
              </a:rPr>
              <a:t>("%f",&amp;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MA);</a:t>
            </a:r>
            <a:endParaRPr lang="pt-BR" sz="1800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i="1" dirty="0">
                <a:latin typeface="Arial" charset="0"/>
                <a:cs typeface="Times New Roman" pitchFamily="18" charset="0"/>
              </a:rPr>
              <a:t>			</a:t>
            </a:r>
            <a:r>
              <a:rPr lang="pt-BR" sz="1800" dirty="0">
                <a:latin typeface="Arial" charset="0"/>
                <a:cs typeface="Times New Roman" pitchFamily="18" charset="0"/>
              </a:rPr>
              <a:t>ACM </a:t>
            </a:r>
            <a:r>
              <a:rPr lang="pt-BR" sz="1800" dirty="0" smtClean="0">
                <a:latin typeface="Symbol" pitchFamily="18" charset="2"/>
                <a:cs typeface="Times New Roman" pitchFamily="18" charset="0"/>
              </a:rPr>
              <a:t>=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 </a:t>
            </a:r>
            <a:r>
              <a:rPr lang="pt-BR" sz="1800" dirty="0">
                <a:latin typeface="Arial" charset="0"/>
                <a:cs typeface="Times New Roman" pitchFamily="18" charset="0"/>
              </a:rPr>
              <a:t>ACM + MA; 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 soma em ACM os valores lidos em MA</a:t>
            </a:r>
            <a:endParaRPr lang="pt-BR" sz="1800" dirty="0">
              <a:solidFill>
                <a:srgbClr val="FF0000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} </a:t>
            </a:r>
            <a:r>
              <a:rPr lang="pt-BR" sz="1800" dirty="0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</a:t>
            </a:r>
            <a:r>
              <a:rPr lang="pt-BR" sz="1800" b="1" dirty="0" err="1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fimpara</a:t>
            </a:r>
            <a:endParaRPr lang="pt-BR" sz="1800" dirty="0">
              <a:solidFill>
                <a:srgbClr val="FF0000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MAT</a:t>
            </a:r>
            <a:r>
              <a:rPr lang="pt-BR" sz="1800" dirty="0">
                <a:solidFill>
                  <a:srgbClr val="333333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pt-BR" sz="1800" dirty="0" smtClean="0">
                <a:latin typeface="Symbol" pitchFamily="18" charset="2"/>
                <a:cs typeface="Times New Roman" pitchFamily="18" charset="0"/>
              </a:rPr>
              <a:t>=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ACM </a:t>
            </a:r>
            <a:r>
              <a:rPr lang="pt-BR" sz="1800" dirty="0">
                <a:latin typeface="Arial" charset="0"/>
                <a:cs typeface="Times New Roman" pitchFamily="18" charset="0"/>
              </a:rPr>
              <a:t>/ 50; </a:t>
            </a:r>
            <a:r>
              <a:rPr lang="pt-BR" sz="1800" i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// calculo da média anual da turma</a:t>
            </a:r>
            <a:endParaRPr lang="pt-BR" sz="1800" dirty="0">
              <a:solidFill>
                <a:srgbClr val="FF0000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dirty="0" err="1" smtClean="0">
                <a:latin typeface="Arial" charset="0"/>
                <a:cs typeface="Times New Roman" pitchFamily="18" charset="0"/>
              </a:rPr>
              <a:t>printf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(“média </a:t>
            </a:r>
            <a:r>
              <a:rPr lang="pt-BR" sz="1800" dirty="0">
                <a:latin typeface="Arial" charset="0"/>
                <a:cs typeface="Times New Roman" pitchFamily="18" charset="0"/>
              </a:rPr>
              <a:t>anual da turma =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%f\n“,MAT</a:t>
            </a:r>
            <a:r>
              <a:rPr lang="pt-BR" sz="1800" u="sng" dirty="0" smtClean="0">
                <a:latin typeface="Arial" charset="0"/>
                <a:cs typeface="Times New Roman" pitchFamily="18" charset="0"/>
              </a:rPr>
              <a:t>);</a:t>
            </a:r>
            <a:endParaRPr lang="pt-BR" sz="1800" u="sng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 smtClean="0">
                <a:latin typeface="Arial" charset="0"/>
                <a:cs typeface="Times New Roman" pitchFamily="18" charset="0"/>
              </a:rPr>
              <a:t>}</a:t>
            </a:r>
            <a:endParaRPr lang="pt-BR" sz="1800" dirty="0">
              <a:latin typeface="Arial" charset="0"/>
              <a:cs typeface="Times New Roman" pitchFamily="18" charset="0"/>
            </a:endParaRPr>
          </a:p>
        </p:txBody>
      </p:sp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228600" y="6165304"/>
            <a:ext cx="89154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pt-BR" dirty="0">
                <a:latin typeface="Arial" charset="0"/>
                <a:cs typeface="Times New Roman" pitchFamily="18" charset="0"/>
              </a:rPr>
              <a:t>Algoritmo 3.10 - Média Aritmética da turma com Para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512763"/>
            <a:ext cx="9143999" cy="9144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dirty="0" smtClean="0">
                <a:solidFill>
                  <a:schemeClr val="tx2">
                    <a:satMod val="200000"/>
                  </a:schemeClr>
                </a:solidFill>
              </a:rPr>
              <a:t>Comparação entre Estruturas de Repetição</a:t>
            </a:r>
          </a:p>
        </p:txBody>
      </p:sp>
      <p:sp>
        <p:nvSpPr>
          <p:cNvPr id="50179" name="Rectangle 1027"/>
          <p:cNvSpPr>
            <a:spLocks noGrp="1" noChangeArrowheads="1"/>
          </p:cNvSpPr>
          <p:nvPr>
            <p:ph sz="quarter" idx="1"/>
          </p:nvPr>
        </p:nvSpPr>
        <p:spPr>
          <a:xfrm>
            <a:off x="539750" y="1784350"/>
            <a:ext cx="8147050" cy="4572000"/>
          </a:xfrm>
        </p:spPr>
        <p:txBody>
          <a:bodyPr/>
          <a:lstStyle/>
          <a:p>
            <a:r>
              <a:rPr lang="pt-BR" sz="2400" dirty="0" smtClean="0"/>
              <a:t>Aprendemos 3 maneiras de construir laços de repetição</a:t>
            </a:r>
          </a:p>
          <a:p>
            <a:endParaRPr lang="pt-BR" sz="2400" dirty="0" smtClean="0"/>
          </a:p>
          <a:p>
            <a:r>
              <a:rPr lang="pt-BR" sz="2400" dirty="0" smtClean="0"/>
              <a:t>É importante perceber que existem laços mais adequados ou convenientes para cada situação</a:t>
            </a:r>
          </a:p>
          <a:p>
            <a:endParaRPr lang="pt-BR" sz="2400" dirty="0" smtClean="0"/>
          </a:p>
        </p:txBody>
      </p:sp>
      <p:graphicFrame>
        <p:nvGraphicFramePr>
          <p:cNvPr id="54338" name="Group 1090"/>
          <p:cNvGraphicFramePr>
            <a:graphicFrameLocks noGrp="1"/>
          </p:cNvGraphicFramePr>
          <p:nvPr/>
        </p:nvGraphicFramePr>
        <p:xfrm>
          <a:off x="685800" y="3598863"/>
          <a:ext cx="7391400" cy="2011544"/>
        </p:xfrm>
        <a:graphic>
          <a:graphicData uri="http://schemas.openxmlformats.org/drawingml/2006/table">
            <a:tbl>
              <a:tblPr/>
              <a:tblGrid>
                <a:gridCol w="1371600"/>
                <a:gridCol w="1295400"/>
                <a:gridCol w="2209800"/>
                <a:gridCol w="2514600"/>
              </a:tblGrid>
              <a:tr h="6398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Estrutura</a:t>
                      </a:r>
                    </a:p>
                  </a:txBody>
                  <a:tcPr marT="45703" marB="4570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Condição</a:t>
                      </a:r>
                    </a:p>
                  </a:txBody>
                  <a:tcPr marT="45703" marB="457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Quantidade de Execuções</a:t>
                      </a:r>
                    </a:p>
                  </a:txBody>
                  <a:tcPr marT="45703" marB="457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Condição de Existência</a:t>
                      </a:r>
                    </a:p>
                  </a:txBody>
                  <a:tcPr marT="45703" marB="457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  <a:tr h="3656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Enquanto</a:t>
                      </a:r>
                    </a:p>
                  </a:txBody>
                  <a:tcPr marT="45703" marB="4570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Início</a:t>
                      </a:r>
                    </a:p>
                  </a:txBody>
                  <a:tcPr marT="45703" marB="457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zero ou muitas</a:t>
                      </a:r>
                    </a:p>
                  </a:txBody>
                  <a:tcPr marT="45703" marB="457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Condição verdadeira</a:t>
                      </a:r>
                    </a:p>
                  </a:txBody>
                  <a:tcPr marT="45703" marB="457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6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Faça Enquanto</a:t>
                      </a:r>
                      <a:endParaRPr kumimoji="0" lang="pt-B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03" marB="4570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Final</a:t>
                      </a:r>
                    </a:p>
                  </a:txBody>
                  <a:tcPr marT="45703" marB="457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uma ou muitas</a:t>
                      </a:r>
                    </a:p>
                  </a:txBody>
                  <a:tcPr marT="45703" marB="457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Condição verdadeira</a:t>
                      </a:r>
                      <a:endParaRPr kumimoji="0" lang="pt-B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03" marB="457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6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Faça Ate</a:t>
                      </a:r>
                      <a:endParaRPr kumimoji="0" lang="pt-B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03" marB="4570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Não tem</a:t>
                      </a:r>
                    </a:p>
                  </a:txBody>
                  <a:tcPr marT="45703" marB="457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((vf - vi) div p) + 1</a:t>
                      </a:r>
                    </a:p>
                  </a:txBody>
                  <a:tcPr marT="45703" marB="457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 &lt;= vf</a:t>
                      </a:r>
                    </a:p>
                  </a:txBody>
                  <a:tcPr marT="45703" marB="457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o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111</TotalTime>
  <Words>377</Words>
  <Application>Microsoft Office PowerPoint</Application>
  <PresentationFormat>Apresentação na tela (4:3)</PresentationFormat>
  <Paragraphs>189</Paragraphs>
  <Slides>12</Slides>
  <Notes>11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3" baseType="lpstr">
      <vt:lpstr>Mediano</vt:lpstr>
      <vt:lpstr>Algoritmos</vt:lpstr>
      <vt:lpstr>Estruturas de Repetição</vt:lpstr>
      <vt:lpstr>Repetição com Teste no Início</vt:lpstr>
      <vt:lpstr>Repetição com Teste no Início</vt:lpstr>
      <vt:lpstr>Repetição com Teste no Início</vt:lpstr>
      <vt:lpstr>Repetição com Teste no Início</vt:lpstr>
      <vt:lpstr>Repetição com Teste no Início</vt:lpstr>
      <vt:lpstr>Repetição com Teste no Final</vt:lpstr>
      <vt:lpstr>Repetição com Teste no Final</vt:lpstr>
      <vt:lpstr>Repetição com Variável de Controle</vt:lpstr>
      <vt:lpstr>Repetição com Teste no Final</vt:lpstr>
      <vt:lpstr>Comparação entre Estruturas de Repetição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Estruturas de Controle</dc:title>
  <dc:creator>nglaser</dc:creator>
  <cp:lastModifiedBy>Professor</cp:lastModifiedBy>
  <cp:revision>18</cp:revision>
  <dcterms:created xsi:type="dcterms:W3CDTF">2013-03-04T18:55:47Z</dcterms:created>
  <dcterms:modified xsi:type="dcterms:W3CDTF">2015-04-06T23:24:42Z</dcterms:modified>
</cp:coreProperties>
</file>