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8" r:id="rId10"/>
    <p:sldId id="275" r:id="rId11"/>
    <p:sldId id="276" r:id="rId12"/>
    <p:sldId id="277" r:id="rId13"/>
    <p:sldId id="278" r:id="rId14"/>
    <p:sldId id="269" r:id="rId15"/>
    <p:sldId id="270" r:id="rId16"/>
    <p:sldId id="271" r:id="rId17"/>
    <p:sldId id="272" r:id="rId18"/>
    <p:sldId id="273" r:id="rId19"/>
    <p:sldId id="274" r:id="rId20"/>
    <p:sldId id="263" r:id="rId21"/>
    <p:sldId id="264" r:id="rId22"/>
    <p:sldId id="265" r:id="rId23"/>
    <p:sldId id="266" r:id="rId24"/>
    <p:sldId id="267" r:id="rId2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2" autoAdjust="0"/>
    <p:restoredTop sz="94660"/>
  </p:normalViewPr>
  <p:slideViewPr>
    <p:cSldViewPr snapToGrid="0">
      <p:cViewPr varScale="1">
        <p:scale>
          <a:sx n="88" d="100"/>
          <a:sy n="88" d="100"/>
        </p:scale>
        <p:origin x="120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F1499D-F33C-47E3-97D3-02C465195DBA}" type="datetimeFigureOut">
              <a:rPr lang="pt-BR" smtClean="0"/>
              <a:t>05/03/2015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431CFC-475A-4649-885C-120494FCF9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9104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F1499D-F33C-47E3-97D3-02C465195DBA}" type="datetimeFigureOut">
              <a:rPr lang="pt-BR" smtClean="0"/>
              <a:t>05/03/2015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431CFC-475A-4649-885C-120494FCF9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7033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F1499D-F33C-47E3-97D3-02C465195DBA}" type="datetimeFigureOut">
              <a:rPr lang="pt-BR" smtClean="0"/>
              <a:t>05/03/2015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431CFC-475A-4649-885C-120494FCF9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5617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F1499D-F33C-47E3-97D3-02C465195DBA}" type="datetimeFigureOut">
              <a:rPr lang="pt-BR" smtClean="0"/>
              <a:t>05/03/2015</a:t>
            </a:fld>
            <a:endParaRPr lang="pt-B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431CFC-475A-4649-885C-120494FCF9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7505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F1499D-F33C-47E3-97D3-02C465195DBA}" type="datetimeFigureOut">
              <a:rPr lang="pt-BR" smtClean="0"/>
              <a:t>05/03/2015</a:t>
            </a:fld>
            <a:endParaRPr lang="pt-B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431CFC-475A-4649-885C-120494FCF9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8418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F1499D-F33C-47E3-97D3-02C465195DBA}" type="datetimeFigureOut">
              <a:rPr lang="pt-BR" smtClean="0"/>
              <a:t>05/03/2015</a:t>
            </a:fld>
            <a:endParaRPr lang="pt-B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431CFC-475A-4649-885C-120494FCF9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4000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F1499D-F33C-47E3-97D3-02C465195DBA}" type="datetimeFigureOut">
              <a:rPr lang="pt-BR" smtClean="0"/>
              <a:t>05/03/2015</a:t>
            </a:fld>
            <a:endParaRPr lang="pt-BR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431CFC-475A-4649-885C-120494FCF9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2987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F1499D-F33C-47E3-97D3-02C465195DBA}" type="datetimeFigureOut">
              <a:rPr lang="pt-BR" smtClean="0"/>
              <a:t>05/03/2015</a:t>
            </a:fld>
            <a:endParaRPr lang="pt-B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431CFC-475A-4649-885C-120494FCF9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0391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F1499D-F33C-47E3-97D3-02C465195DBA}" type="datetimeFigureOut">
              <a:rPr lang="pt-BR" smtClean="0"/>
              <a:t>05/03/2015</a:t>
            </a:fld>
            <a:endParaRPr lang="pt-B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431CFC-475A-4649-885C-120494FCF9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5775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F1499D-F33C-47E3-97D3-02C465195DBA}" type="datetimeFigureOut">
              <a:rPr lang="pt-BR" smtClean="0"/>
              <a:t>05/03/2015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431CFC-475A-4649-885C-120494FCF9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1656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F1499D-F33C-47E3-97D3-02C465195DBA}" type="datetimeFigureOut">
              <a:rPr lang="pt-BR" smtClean="0"/>
              <a:t>05/03/2015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431CFC-475A-4649-885C-120494FCF9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75329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 bwMode="white">
          <a:xfrm>
            <a:off x="0" y="5970588"/>
            <a:ext cx="12192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 sz="1800"/>
          </a:p>
        </p:txBody>
      </p:sp>
      <p:sp>
        <p:nvSpPr>
          <p:cNvPr id="5" name="Retângulo 4"/>
          <p:cNvSpPr/>
          <p:nvPr/>
        </p:nvSpPr>
        <p:spPr>
          <a:xfrm>
            <a:off x="-12700" y="6053139"/>
            <a:ext cx="2999317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 sz="1800"/>
          </a:p>
        </p:txBody>
      </p:sp>
      <p:sp>
        <p:nvSpPr>
          <p:cNvPr id="6" name="Retângulo 5"/>
          <p:cNvSpPr/>
          <p:nvPr/>
        </p:nvSpPr>
        <p:spPr>
          <a:xfrm>
            <a:off x="3145368" y="6043614"/>
            <a:ext cx="9046633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 sz="1800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149600" y="4038600"/>
            <a:ext cx="8636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3149600" y="6050037"/>
            <a:ext cx="89408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pt-BR" smtClean="0"/>
              <a:t>Clique para editar o estilo do subtítulo mestre</a:t>
            </a:r>
            <a:endParaRPr lang="en-US"/>
          </a:p>
        </p:txBody>
      </p:sp>
      <p:sp>
        <p:nvSpPr>
          <p:cNvPr id="7" name="Espaço Reservado para Data 27"/>
          <p:cNvSpPr>
            <a:spLocks noGrp="1"/>
          </p:cNvSpPr>
          <p:nvPr>
            <p:ph type="dt" sz="half" idx="10"/>
          </p:nvPr>
        </p:nvSpPr>
        <p:spPr>
          <a:xfrm>
            <a:off x="101600" y="6069013"/>
            <a:ext cx="2743200" cy="685800"/>
          </a:xfrm>
        </p:spPr>
        <p:txBody>
          <a:bodyPr>
            <a:noAutofit/>
          </a:bodyPr>
          <a:lstStyle>
            <a:lvl1pPr algn="ctr">
              <a:defRPr sz="20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3A271A1-F6D6-438B-A432-4747EE7ECD40}" type="datetimeFigureOut">
              <a:rPr lang="en-US"/>
              <a:pPr>
                <a:defRPr/>
              </a:pPr>
              <a:t>3/5/2015</a:t>
            </a:fld>
            <a:endParaRPr lang="en-US" dirty="0"/>
          </a:p>
        </p:txBody>
      </p:sp>
      <p:sp>
        <p:nvSpPr>
          <p:cNvPr id="10" name="Espaço Reservado para Rodapé 16"/>
          <p:cNvSpPr>
            <a:spLocks noGrp="1"/>
          </p:cNvSpPr>
          <p:nvPr>
            <p:ph type="ftr" sz="quarter" idx="11"/>
          </p:nvPr>
        </p:nvSpPr>
        <p:spPr>
          <a:xfrm>
            <a:off x="2781300" y="236539"/>
            <a:ext cx="7823200" cy="365125"/>
          </a:xfrm>
        </p:spPr>
        <p:txBody>
          <a:bodyPr/>
          <a:lstStyle>
            <a:lvl1pPr algn="r">
              <a:defRPr dirty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Espaço Reservado para Número de Slide 28"/>
          <p:cNvSpPr>
            <a:spLocks noGrp="1"/>
          </p:cNvSpPr>
          <p:nvPr>
            <p:ph type="sldNum" sz="quarter" idx="12"/>
          </p:nvPr>
        </p:nvSpPr>
        <p:spPr>
          <a:xfrm>
            <a:off x="10668000" y="228600"/>
            <a:ext cx="11176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4CD6D60-9E2C-477E-AF79-31B68DF3684D}" type="slidenum">
              <a:rPr lang="en-US" altLang="ja-JP"/>
              <a:pPr/>
              <a:t>‹nº›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960052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6864" y="228600"/>
            <a:ext cx="10871200" cy="9906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816864" y="1600200"/>
            <a:ext cx="10871200" cy="44958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A271A1-F6D6-438B-A432-4747EE7ECD40}" type="datetimeFigureOut">
              <a:rPr lang="en-US"/>
              <a:pPr>
                <a:defRPr/>
              </a:pPr>
              <a:t>3/5/2015</a:t>
            </a:fld>
            <a:endParaRPr lang="en-US" dirty="0"/>
          </a:p>
        </p:txBody>
      </p:sp>
      <p:sp>
        <p:nvSpPr>
          <p:cNvPr id="5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ço Reservado para Número de Slid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F6AB5F-235A-4586-BFD7-73D8BDFB029F}" type="slidenum">
              <a:rPr lang="en-US" altLang="ja-JP"/>
              <a:pPr/>
              <a:t>‹nº›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866672"/>
      </p:ext>
    </p:extLst>
  </p:cSld>
  <p:clrMapOvr>
    <a:masterClrMapping/>
  </p:clrMapOvr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 bwMode="white">
          <a:xfrm>
            <a:off x="0" y="1524000"/>
            <a:ext cx="12192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 sz="1800"/>
          </a:p>
        </p:txBody>
      </p:sp>
      <p:sp>
        <p:nvSpPr>
          <p:cNvPr id="5" name="Retângulo 4"/>
          <p:cNvSpPr/>
          <p:nvPr/>
        </p:nvSpPr>
        <p:spPr>
          <a:xfrm>
            <a:off x="0" y="1600200"/>
            <a:ext cx="17272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 sz="1800"/>
          </a:p>
        </p:txBody>
      </p:sp>
      <p:sp>
        <p:nvSpPr>
          <p:cNvPr id="6" name="Retângulo 5"/>
          <p:cNvSpPr/>
          <p:nvPr/>
        </p:nvSpPr>
        <p:spPr>
          <a:xfrm>
            <a:off x="1828800" y="1600200"/>
            <a:ext cx="103632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 sz="180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828801" y="2743200"/>
            <a:ext cx="9497484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28800" y="1600200"/>
            <a:ext cx="1016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7" name="Espaço Reservado para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A271A1-F6D6-438B-A432-4747EE7ECD40}" type="datetimeFigureOut">
              <a:rPr lang="en-US"/>
              <a:pPr>
                <a:defRPr/>
              </a:pPr>
              <a:t>3/5/2015</a:t>
            </a:fld>
            <a:endParaRPr lang="en-US"/>
          </a:p>
        </p:txBody>
      </p:sp>
      <p:sp>
        <p:nvSpPr>
          <p:cNvPr id="8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1752601"/>
            <a:ext cx="1727200" cy="701675"/>
          </a:xfrm>
        </p:spPr>
        <p:txBody>
          <a:bodyPr>
            <a:noAutofit/>
          </a:bodyPr>
          <a:lstStyle>
            <a:lvl1pPr>
              <a:defRPr sz="2400"/>
            </a:lvl1pPr>
          </a:lstStyle>
          <a:p>
            <a:fld id="{A4B1E5EF-2528-4961-A98D-DC247B8CD002}" type="slidenum">
              <a:rPr lang="en-US" altLang="ja-JP"/>
              <a:pPr/>
              <a:t>‹nº›</a:t>
            </a:fld>
            <a:endParaRPr lang="en-US" altLang="ja-JP"/>
          </a:p>
        </p:txBody>
      </p:sp>
      <p:sp>
        <p:nvSpPr>
          <p:cNvPr id="9" name="Espaço Reservado para Rodapé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9914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812800" y="1589567"/>
            <a:ext cx="5181600" cy="45720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6459868" y="1589567"/>
            <a:ext cx="5181600" cy="45720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Data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23A271A1-F6D6-438B-A432-4747EE7ECD40}" type="datetimeFigureOut">
              <a:rPr lang="en-US"/>
              <a:pPr>
                <a:defRPr/>
              </a:pPr>
              <a:t>3/5/2015</a:t>
            </a:fld>
            <a:endParaRPr lang="en-US"/>
          </a:p>
        </p:txBody>
      </p:sp>
      <p:sp>
        <p:nvSpPr>
          <p:cNvPr id="6" name="Espaço Reservado para Número de Slide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6BF7B1B-892F-4479-8401-122F7714864D}" type="slidenum">
              <a:rPr lang="en-US" altLang="ja-JP"/>
              <a:pPr/>
              <a:t>‹nº›</a:t>
            </a:fld>
            <a:endParaRPr lang="en-US" altLang="ja-JP"/>
          </a:p>
        </p:txBody>
      </p:sp>
      <p:sp>
        <p:nvSpPr>
          <p:cNvPr id="7" name="Espaço Reservado para Rodapé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108331"/>
      </p:ext>
    </p:extLst>
  </p:cSld>
  <p:clrMapOvr>
    <a:masterClrMapping/>
  </p:clrMapOvr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11200" y="273050"/>
            <a:ext cx="108712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812800" y="2438400"/>
            <a:ext cx="5181600" cy="35814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quarter" idx="4"/>
          </p:nvPr>
        </p:nvSpPr>
        <p:spPr>
          <a:xfrm>
            <a:off x="6400800" y="2438400"/>
            <a:ext cx="5181600" cy="35814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sz="quarter" idx="1"/>
          </p:nvPr>
        </p:nvSpPr>
        <p:spPr>
          <a:xfrm>
            <a:off x="812800" y="1752600"/>
            <a:ext cx="51816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5" name="Espaço Reservado para Texto 14"/>
          <p:cNvSpPr>
            <a:spLocks noGrp="1"/>
          </p:cNvSpPr>
          <p:nvPr>
            <p:ph type="body" sz="quarter" idx="3"/>
          </p:nvPr>
        </p:nvSpPr>
        <p:spPr>
          <a:xfrm>
            <a:off x="6400800" y="1752600"/>
            <a:ext cx="51816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7" name="Espaço Reservado para Data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23A271A1-F6D6-438B-A432-4747EE7ECD40}" type="datetimeFigureOut">
              <a:rPr lang="en-US"/>
              <a:pPr>
                <a:defRPr/>
              </a:pPr>
              <a:t>3/5/2015</a:t>
            </a:fld>
            <a:endParaRPr lang="en-US"/>
          </a:p>
        </p:txBody>
      </p:sp>
      <p:sp>
        <p:nvSpPr>
          <p:cNvPr id="8" name="Espaço Reservado para Número de Slide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9CAA576-BFD2-4814-9D76-7C116C2E9004}" type="slidenum">
              <a:rPr lang="en-US" altLang="ja-JP"/>
              <a:pPr/>
              <a:t>‹nº›</a:t>
            </a:fld>
            <a:endParaRPr lang="en-US" altLang="ja-JP"/>
          </a:p>
        </p:txBody>
      </p:sp>
      <p:sp>
        <p:nvSpPr>
          <p:cNvPr id="9" name="Espaço Reservado para Rodapé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757182"/>
      </p:ext>
    </p:extLst>
  </p:cSld>
  <p:clrMapOvr>
    <a:masterClrMapping/>
  </p:clrMapOvr>
  <p:hf hd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A271A1-F6D6-438B-A432-4747EE7ECD40}" type="datetimeFigureOut">
              <a:rPr lang="en-US"/>
              <a:pPr>
                <a:defRPr/>
              </a:pPr>
              <a:t>3/5/2015</a:t>
            </a:fld>
            <a:endParaRPr lang="en-US" dirty="0"/>
          </a:p>
        </p:txBody>
      </p:sp>
      <p:sp>
        <p:nvSpPr>
          <p:cNvPr id="4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ço Reservado para Número de Slid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70750C-8F7B-403D-8E6F-AC1EE8B5050E}" type="slidenum">
              <a:rPr lang="en-US" altLang="ja-JP"/>
              <a:pPr/>
              <a:t>‹nº›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06440861"/>
      </p:ext>
    </p:extLst>
  </p:cSld>
  <p:clrMapOvr>
    <a:masterClrMapping/>
  </p:clrMapOvr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A271A1-F6D6-438B-A432-4747EE7ECD40}" type="datetimeFigureOut">
              <a:rPr lang="en-US"/>
              <a:pPr>
                <a:defRPr/>
              </a:pPr>
              <a:t>3/5/2015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711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A2FC690-0335-4781-A04B-08FEB542257F}" type="slidenum">
              <a:rPr lang="en-US" altLang="ja-JP"/>
              <a:pPr/>
              <a:t>‹nº›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70998136"/>
      </p:ext>
    </p:extLst>
  </p:cSld>
  <p:clrMapOvr>
    <a:masterClrMapping/>
  </p:clrMapOvr>
  <p:hf hd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800" y="273050"/>
            <a:ext cx="107696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812800" y="1752600"/>
            <a:ext cx="21336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3149600" y="1752600"/>
            <a:ext cx="8534400" cy="44196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A271A1-F6D6-438B-A432-4747EE7ECD40}" type="datetimeFigureOut">
              <a:rPr lang="en-US"/>
              <a:pPr>
                <a:defRPr/>
              </a:pPr>
              <a:t>3/5/2015</a:t>
            </a:fld>
            <a:endParaRPr lang="en-US" dirty="0"/>
          </a:p>
        </p:txBody>
      </p:sp>
      <p:sp>
        <p:nvSpPr>
          <p:cNvPr id="6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Espaço Reservado para Número de Slid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B12A73-71DB-46D4-B0A1-DAAFC81EE135}" type="slidenum">
              <a:rPr lang="en-US" altLang="ja-JP"/>
              <a:pPr/>
              <a:t>‹nº›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15624626"/>
      </p:ext>
    </p:extLst>
  </p:cSld>
  <p:clrMapOvr>
    <a:masterClrMapping/>
  </p:clrMapOvr>
  <p:hf hd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 bwMode="white">
          <a:xfrm>
            <a:off x="-12700" y="4572001"/>
            <a:ext cx="12192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 sz="1800"/>
          </a:p>
        </p:txBody>
      </p:sp>
      <p:sp>
        <p:nvSpPr>
          <p:cNvPr id="6" name="Retângulo 5"/>
          <p:cNvSpPr/>
          <p:nvPr/>
        </p:nvSpPr>
        <p:spPr>
          <a:xfrm>
            <a:off x="-12699" y="4664075"/>
            <a:ext cx="1951567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 sz="1800"/>
          </a:p>
        </p:txBody>
      </p:sp>
      <p:sp>
        <p:nvSpPr>
          <p:cNvPr id="7" name="Retângulo 6"/>
          <p:cNvSpPr/>
          <p:nvPr/>
        </p:nvSpPr>
        <p:spPr>
          <a:xfrm>
            <a:off x="2059517" y="4654550"/>
            <a:ext cx="10132483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 sz="1800"/>
          </a:p>
        </p:txBody>
      </p:sp>
      <p:sp>
        <p:nvSpPr>
          <p:cNvPr id="8" name="Retângulo 7"/>
          <p:cNvSpPr/>
          <p:nvPr/>
        </p:nvSpPr>
        <p:spPr bwMode="white">
          <a:xfrm>
            <a:off x="1930401" y="1"/>
            <a:ext cx="133351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 sz="180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133600" y="5486400"/>
            <a:ext cx="97536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33600" y="4648200"/>
            <a:ext cx="97536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080768" y="0"/>
            <a:ext cx="10111232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pt-BR" noProof="0" smtClean="0"/>
              <a:t>Clique no ícone para adicionar uma imagem</a:t>
            </a:r>
            <a:endParaRPr lang="en-US" noProof="0" dirty="0"/>
          </a:p>
        </p:txBody>
      </p:sp>
      <p:sp>
        <p:nvSpPr>
          <p:cNvPr id="9" name="Espaço Reservado para Data 11"/>
          <p:cNvSpPr>
            <a:spLocks noGrp="1"/>
          </p:cNvSpPr>
          <p:nvPr>
            <p:ph type="dt" sz="half" idx="10"/>
          </p:nvPr>
        </p:nvSpPr>
        <p:spPr>
          <a:xfrm>
            <a:off x="8331200" y="6248401"/>
            <a:ext cx="3556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23A271A1-F6D6-438B-A432-4747EE7ECD40}" type="datetimeFigureOut">
              <a:rPr lang="en-US"/>
              <a:pPr>
                <a:defRPr/>
              </a:pPr>
              <a:t>3/5/2015</a:t>
            </a:fld>
            <a:endParaRPr lang="en-US"/>
          </a:p>
        </p:txBody>
      </p:sp>
      <p:sp>
        <p:nvSpPr>
          <p:cNvPr id="10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4667251"/>
            <a:ext cx="1930400" cy="663575"/>
          </a:xfrm>
        </p:spPr>
        <p:txBody>
          <a:bodyPr/>
          <a:lstStyle>
            <a:lvl1pPr>
              <a:defRPr sz="2800"/>
            </a:lvl1pPr>
          </a:lstStyle>
          <a:p>
            <a:fld id="{CE807C0C-F71C-4C02-8AFE-B336124A1C57}" type="slidenum">
              <a:rPr lang="en-US" altLang="ja-JP"/>
              <a:pPr/>
              <a:t>‹nº›</a:t>
            </a:fld>
            <a:endParaRPr lang="en-US" altLang="ja-JP"/>
          </a:p>
        </p:txBody>
      </p:sp>
      <p:sp>
        <p:nvSpPr>
          <p:cNvPr id="11" name="Espaço Reservado para Rodapé 13"/>
          <p:cNvSpPr>
            <a:spLocks noGrp="1"/>
          </p:cNvSpPr>
          <p:nvPr>
            <p:ph type="ftr" sz="quarter" idx="12"/>
          </p:nvPr>
        </p:nvSpPr>
        <p:spPr>
          <a:xfrm>
            <a:off x="2133600" y="6248401"/>
            <a:ext cx="6096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0927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A271A1-F6D6-438B-A432-4747EE7ECD40}" type="datetimeFigureOut">
              <a:rPr lang="en-US"/>
              <a:pPr>
                <a:defRPr/>
              </a:pPr>
              <a:t>3/5/2015</a:t>
            </a:fld>
            <a:endParaRPr lang="en-US" dirty="0"/>
          </a:p>
        </p:txBody>
      </p:sp>
      <p:sp>
        <p:nvSpPr>
          <p:cNvPr id="5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ço Reservado para Número de Slid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7FB3EA-E7FE-4C58-A946-6D6F6083B7CF}" type="slidenum">
              <a:rPr lang="en-US" altLang="ja-JP"/>
              <a:pPr/>
              <a:t>‹nº›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30710346"/>
      </p:ext>
    </p:extLst>
  </p:cSld>
  <p:clrMapOvr>
    <a:masterClrMapping/>
  </p:clrMapOvr>
  <p:hf hd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 bwMode="white">
          <a:xfrm>
            <a:off x="8128001" y="0"/>
            <a:ext cx="427567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 sz="1800"/>
          </a:p>
        </p:txBody>
      </p:sp>
      <p:sp>
        <p:nvSpPr>
          <p:cNvPr id="5" name="Retângulo 4"/>
          <p:cNvSpPr/>
          <p:nvPr/>
        </p:nvSpPr>
        <p:spPr>
          <a:xfrm>
            <a:off x="8189384" y="609600"/>
            <a:ext cx="3048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 sz="1800"/>
          </a:p>
        </p:txBody>
      </p:sp>
      <p:sp>
        <p:nvSpPr>
          <p:cNvPr id="6" name="Retângulo 5"/>
          <p:cNvSpPr/>
          <p:nvPr/>
        </p:nvSpPr>
        <p:spPr>
          <a:xfrm>
            <a:off x="8189384" y="0"/>
            <a:ext cx="3048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 sz="1800"/>
          </a:p>
        </p:txBody>
      </p:sp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37600" y="609601"/>
            <a:ext cx="2743200" cy="5516563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7416800" cy="5516564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8737600" y="6248401"/>
            <a:ext cx="2946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A271A1-F6D6-438B-A432-4747EE7ECD40}" type="datetimeFigureOut">
              <a:rPr lang="en-US"/>
              <a:pPr>
                <a:defRPr/>
              </a:pPr>
              <a:t>3/5/2015</a:t>
            </a:fld>
            <a:endParaRPr lang="en-US" dirty="0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609601" y="6248401"/>
            <a:ext cx="743161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 rot="5400000">
            <a:off x="8075084" y="103717"/>
            <a:ext cx="533400" cy="325967"/>
          </a:xfrm>
        </p:spPr>
        <p:txBody>
          <a:bodyPr/>
          <a:lstStyle>
            <a:lvl1pPr>
              <a:defRPr/>
            </a:lvl1pPr>
          </a:lstStyle>
          <a:p>
            <a:fld id="{A2BB6D60-177A-4D95-A992-4E445D5687E8}" type="slidenum">
              <a:rPr lang="en-US" altLang="ja-JP"/>
              <a:pPr/>
              <a:t>‹nº›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467095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título mestre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Tahoma" charset="0"/>
                <a:ea typeface="ＭＳ Ｐゴシック" charset="-128"/>
                <a:cs typeface="ＭＳ Ｐゴシック" charset="-128"/>
              </a:defRPr>
            </a:lvl1pPr>
          </a:lstStyle>
          <a:p>
            <a:fld id="{79F1499D-F33C-47E3-97D3-02C465195DBA}" type="datetimeFigureOut">
              <a:rPr lang="pt-BR" smtClean="0"/>
              <a:t>05/03/2015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cs typeface="+mn-cs"/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2A431CFC-475A-4649-885C-120494FCF9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0264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ço Reservado para Título 21"/>
          <p:cNvSpPr>
            <a:spLocks noGrp="1"/>
          </p:cNvSpPr>
          <p:nvPr>
            <p:ph type="title"/>
          </p:nvPr>
        </p:nvSpPr>
        <p:spPr bwMode="auto">
          <a:xfrm>
            <a:off x="812800" y="228600"/>
            <a:ext cx="108712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estilo do título mestre</a:t>
            </a:r>
            <a:endParaRPr lang="en-US" altLang="pt-BR" smtClean="0"/>
          </a:p>
        </p:txBody>
      </p:sp>
      <p:sp>
        <p:nvSpPr>
          <p:cNvPr id="2051" name="Espaço Reservado para Texto 12"/>
          <p:cNvSpPr>
            <a:spLocks noGrp="1"/>
          </p:cNvSpPr>
          <p:nvPr>
            <p:ph type="body" idx="1"/>
          </p:nvPr>
        </p:nvSpPr>
        <p:spPr bwMode="auto">
          <a:xfrm>
            <a:off x="817033" y="1600201"/>
            <a:ext cx="108712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os estilos do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  <a:endParaRPr lang="en-US" altLang="pt-BR" smtClean="0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8128000" y="6248401"/>
            <a:ext cx="3556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 smtClean="0">
                <a:solidFill>
                  <a:schemeClr val="tx2"/>
                </a:solidFill>
                <a:cs typeface="+mn-cs"/>
              </a:defRPr>
            </a:lvl1pPr>
          </a:lstStyle>
          <a:p>
            <a:pPr>
              <a:defRPr/>
            </a:pPr>
            <a:fld id="{23A271A1-F6D6-438B-A432-4747EE7ECD40}" type="datetimeFigureOut">
              <a:rPr lang="en-US"/>
              <a:pPr>
                <a:defRPr/>
              </a:pPr>
              <a:t>3/5/2015</a:t>
            </a:fld>
            <a:endParaRPr lang="en-US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812801" y="6248401"/>
            <a:ext cx="7228417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 dirty="0">
                <a:solidFill>
                  <a:schemeClr val="tx2"/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tângulo 6"/>
          <p:cNvSpPr/>
          <p:nvPr/>
        </p:nvSpPr>
        <p:spPr bwMode="white">
          <a:xfrm>
            <a:off x="0" y="1235075"/>
            <a:ext cx="12192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 sz="1800"/>
          </a:p>
        </p:txBody>
      </p:sp>
      <p:sp>
        <p:nvSpPr>
          <p:cNvPr id="8" name="Retângulo 7"/>
          <p:cNvSpPr/>
          <p:nvPr/>
        </p:nvSpPr>
        <p:spPr>
          <a:xfrm>
            <a:off x="0" y="1279525"/>
            <a:ext cx="7112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 sz="1800"/>
          </a:p>
        </p:txBody>
      </p:sp>
      <p:sp>
        <p:nvSpPr>
          <p:cNvPr id="9" name="Retângulo 8"/>
          <p:cNvSpPr/>
          <p:nvPr/>
        </p:nvSpPr>
        <p:spPr>
          <a:xfrm>
            <a:off x="787400" y="1279525"/>
            <a:ext cx="1140460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 sz="1800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0" y="1271589"/>
            <a:ext cx="7112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>
              <a:defRPr kumimoji="0" sz="1400">
                <a:solidFill>
                  <a:srgbClr val="FFFFFF"/>
                </a:solidFill>
              </a:defRPr>
            </a:lvl1pPr>
          </a:lstStyle>
          <a:p>
            <a:fld id="{C7553EA4-C2EE-450D-9AEC-F1F67A8AD6D3}" type="slidenum">
              <a:rPr lang="en-US" altLang="ja-JP"/>
              <a:pPr/>
              <a:t>‹nº›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11627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dissolve/>
  </p:transition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anose="020B0602020104020603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anose="020B0602020104020603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anose="020B0602020104020603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anose="020B0602020104020603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anose="020B0602020104020603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anose="020B0602020104020603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anose="020B0602020104020603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anose="020B0602020104020603" pitchFamily="34" charset="0"/>
        </a:defRPr>
      </a:lvl9pPr>
    </p:titleStyle>
    <p:bodyStyle>
      <a:lvl1pPr marL="319088" indent="-319088" algn="l" rtl="0" eaLnBrk="1" fontAlgn="base" hangingPunct="1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1" fontAlgn="base" hangingPunct="1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fontAlgn="base" hangingPunct="1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fontAlgn="base" hangingPunct="1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anose="05000000000000000000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fontAlgn="base" hangingPunct="1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anose="05000000000000000000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Diagrama de caso de uso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UML – Engenharia de Software 1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18866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Diagramas de Casos de Uso são compostos basicamente por quatro partes:</a:t>
            </a:r>
          </a:p>
          <a:p>
            <a:pPr lvl="1"/>
            <a:r>
              <a:rPr lang="pt-BR" dirty="0"/>
              <a:t>Cenário: Sequência de eventos que acontecem quando um usuário interage com o sistema.</a:t>
            </a:r>
          </a:p>
          <a:p>
            <a:pPr lvl="1"/>
            <a:r>
              <a:rPr lang="pt-BR" dirty="0"/>
              <a:t>Ator: Usuário do sistema, ou melhor, um tipo de usuário.</a:t>
            </a:r>
          </a:p>
          <a:p>
            <a:pPr lvl="1"/>
            <a:r>
              <a:rPr lang="pt-BR" dirty="0"/>
              <a:t>Use Case: É uma tarefa ou uma funcionalidade realizada pelo ator (usuário)</a:t>
            </a:r>
          </a:p>
          <a:p>
            <a:pPr lvl="1"/>
            <a:r>
              <a:rPr lang="pt-BR" dirty="0"/>
              <a:t>Comunicação: </a:t>
            </a:r>
            <a:r>
              <a:rPr lang="pt-BR" dirty="0" err="1"/>
              <a:t>è</a:t>
            </a:r>
            <a:r>
              <a:rPr lang="pt-BR" dirty="0"/>
              <a:t> o que liga um ator com um caso de uso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83470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Vamos criar um cenário de exemplo para vermos a notação de um diagrama de caso de uso: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/>
              <a:t/>
            </a:r>
            <a:br>
              <a:rPr lang="pt-BR" dirty="0"/>
            </a:br>
            <a:r>
              <a:rPr lang="pt-BR" dirty="0"/>
              <a:t>A clínica médica Saúde Perfeita precisa de um sistema de agendamento de consultas e exames. Um paciente entra em contato com a clínica para marcar consultas visando realizar um check-up anual com seu médico de preferência. A recepcionista procura data e hora disponível mais próxima na agenda do médico e marca as consultas. Posteriormente o paciente realiza a consulta, e nela o médico pode prescrever medicações e exames, caso necessário”.</a:t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83959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Com esse cenário simples podemos começar a criar nosso diagrama. Inicialmente vamos definir nossos </a:t>
            </a:r>
            <a:r>
              <a:rPr lang="pt-BR" dirty="0" smtClean="0"/>
              <a:t>atores:</a:t>
            </a:r>
          </a:p>
          <a:p>
            <a:pPr lvl="1"/>
            <a:r>
              <a:rPr lang="pt-BR" dirty="0" smtClean="0"/>
              <a:t>a</a:t>
            </a:r>
            <a:r>
              <a:rPr lang="pt-BR" dirty="0"/>
              <a:t>)     Paciente</a:t>
            </a:r>
          </a:p>
          <a:p>
            <a:pPr lvl="1"/>
            <a:r>
              <a:rPr lang="pt-BR" dirty="0"/>
              <a:t>b)     Secretária</a:t>
            </a:r>
          </a:p>
          <a:p>
            <a:pPr lvl="1"/>
            <a:r>
              <a:rPr lang="pt-BR" dirty="0"/>
              <a:t>c)      Médico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22495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Agora vamos definir algumas ações de cada usuário</a:t>
            </a:r>
            <a:r>
              <a:rPr lang="pt-BR" dirty="0" smtClean="0"/>
              <a:t>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a)     </a:t>
            </a:r>
            <a:r>
              <a:rPr lang="pt-BR" dirty="0" smtClean="0"/>
              <a:t>Paciente</a:t>
            </a:r>
          </a:p>
          <a:p>
            <a:pPr lvl="1"/>
            <a:r>
              <a:rPr lang="pt-BR" dirty="0" smtClean="0"/>
              <a:t>Solicita Consulta</a:t>
            </a:r>
          </a:p>
          <a:p>
            <a:pPr lvl="1"/>
            <a:r>
              <a:rPr lang="pt-BR" dirty="0" smtClean="0"/>
              <a:t>Solicita </a:t>
            </a:r>
            <a:r>
              <a:rPr lang="pt-BR" dirty="0"/>
              <a:t>Cancelamento de Consulta</a:t>
            </a:r>
          </a:p>
          <a:p>
            <a:pPr marL="0" indent="0">
              <a:buNone/>
            </a:pPr>
            <a:endParaRPr lang="pt-BR" dirty="0" smtClean="0"/>
          </a:p>
          <a:p>
            <a:r>
              <a:rPr lang="pt-BR" dirty="0"/>
              <a:t>b)     Secretária</a:t>
            </a:r>
          </a:p>
          <a:p>
            <a:pPr lvl="1"/>
            <a:r>
              <a:rPr lang="pt-BR" dirty="0" smtClean="0"/>
              <a:t>Consulta </a:t>
            </a:r>
            <a:r>
              <a:rPr lang="pt-BR" dirty="0"/>
              <a:t>Agenda</a:t>
            </a:r>
          </a:p>
          <a:p>
            <a:pPr lvl="1"/>
            <a:r>
              <a:rPr lang="pt-BR" dirty="0" smtClean="0"/>
              <a:t>Marca </a:t>
            </a:r>
            <a:r>
              <a:rPr lang="pt-BR" dirty="0"/>
              <a:t>Consulta</a:t>
            </a:r>
          </a:p>
          <a:p>
            <a:pPr lvl="1"/>
            <a:r>
              <a:rPr lang="pt-BR" dirty="0" smtClean="0"/>
              <a:t>Cancela Consulta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46416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Agora vamos definir algumas ações de cada usuário: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c)      Médico</a:t>
            </a:r>
          </a:p>
          <a:p>
            <a:pPr lvl="1"/>
            <a:r>
              <a:rPr lang="pt-BR" dirty="0" smtClean="0"/>
              <a:t>Realiza Consulta</a:t>
            </a:r>
          </a:p>
          <a:p>
            <a:pPr lvl="1"/>
            <a:r>
              <a:rPr lang="pt-BR" dirty="0" smtClean="0"/>
              <a:t>Prescreve Medicação</a:t>
            </a:r>
          </a:p>
          <a:p>
            <a:pPr lvl="1"/>
            <a:r>
              <a:rPr lang="pt-BR" dirty="0" smtClean="0"/>
              <a:t>Solicita </a:t>
            </a:r>
            <a:r>
              <a:rPr lang="pt-BR" dirty="0"/>
              <a:t>Realização de </a:t>
            </a:r>
            <a:r>
              <a:rPr lang="pt-BR" dirty="0" smtClean="0"/>
              <a:t>exames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358390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Texto 5"/>
          <p:cNvSpPr>
            <a:spLocks noGrp="1"/>
          </p:cNvSpPr>
          <p:nvPr>
            <p:ph type="body" idx="2"/>
          </p:nvPr>
        </p:nvSpPr>
        <p:spPr>
          <a:xfrm>
            <a:off x="839788" y="987425"/>
            <a:ext cx="3932237" cy="4881563"/>
          </a:xfrm>
        </p:spPr>
        <p:txBody>
          <a:bodyPr>
            <a:normAutofit fontScale="92500" lnSpcReduction="20000"/>
          </a:bodyPr>
          <a:lstStyle/>
          <a:p>
            <a:r>
              <a:rPr lang="pt-BR" sz="3200" dirty="0" smtClean="0"/>
              <a:t>Podemos expressar tudo o que definimos em um desenho simples utilizando os padrões da UML para documentação de casos de uso.</a:t>
            </a:r>
            <a:br>
              <a:rPr lang="pt-BR" sz="3200" dirty="0" smtClean="0"/>
            </a:br>
            <a:r>
              <a:rPr lang="pt-BR" sz="3200" dirty="0" smtClean="0"/>
              <a:t>No quadro abaixo segue a definição de algumas figuras do diagrama: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dirty="0" smtClean="0"/>
          </a:p>
          <a:p>
            <a:endParaRPr lang="pt-BR" dirty="0"/>
          </a:p>
        </p:txBody>
      </p:sp>
      <p:pic>
        <p:nvPicPr>
          <p:cNvPr id="1026" name="Picture 2" descr="http://www.devmedia.com.br/imagens/articles/188247/Tabela.pn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49242" y="3266978"/>
            <a:ext cx="6735115" cy="139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3271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i="1" dirty="0" smtClean="0"/>
              <a:t>Relacionamentos</a:t>
            </a:r>
            <a:endParaRPr lang="pt-BR" dirty="0"/>
          </a:p>
        </p:txBody>
      </p:sp>
      <p:graphicFrame>
        <p:nvGraphicFramePr>
          <p:cNvPr id="7" name="Espaço Reservado para Conteúdo 6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607172708"/>
              </p:ext>
            </p:extLst>
          </p:nvPr>
        </p:nvGraphicFramePr>
        <p:xfrm>
          <a:off x="1926772" y="2988763"/>
          <a:ext cx="4419600" cy="548640"/>
        </p:xfrm>
        <a:graphic>
          <a:graphicData uri="http://schemas.openxmlformats.org/drawingml/2006/table">
            <a:tbl>
              <a:tblPr/>
              <a:tblGrid>
                <a:gridCol w="2002971"/>
                <a:gridCol w="2416629"/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pt-BR" sz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Define uma funcionalidade do sistema do ponto de vista do usuário.</a:t>
                      </a:r>
                      <a:endParaRPr lang="pt-B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9997200"/>
              </p:ext>
            </p:extLst>
          </p:nvPr>
        </p:nvGraphicFramePr>
        <p:xfrm>
          <a:off x="2194152" y="4514805"/>
          <a:ext cx="4429125" cy="548640"/>
        </p:xfrm>
        <a:graphic>
          <a:graphicData uri="http://schemas.openxmlformats.org/drawingml/2006/table">
            <a:tbl>
              <a:tblPr/>
              <a:tblGrid>
                <a:gridCol w="1504950"/>
                <a:gridCol w="2924175"/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pt-BR" sz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 Os </a:t>
                      </a:r>
                      <a:r>
                        <a:rPr lang="pt-BR" sz="1200" i="1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casos de uso</a:t>
                      </a:r>
                      <a:r>
                        <a:rPr lang="pt-BR" sz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de B são </a:t>
                      </a:r>
                      <a:r>
                        <a:rPr lang="pt-BR" sz="1200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também </a:t>
                      </a:r>
                      <a:r>
                        <a:rPr lang="pt-BR" sz="1200" i="1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casos </a:t>
                      </a:r>
                      <a:r>
                        <a:rPr lang="pt-BR" sz="1200" i="1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de uso</a:t>
                      </a:r>
                      <a:r>
                        <a:rPr lang="pt-BR" sz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de A</a:t>
                      </a:r>
                      <a:endParaRPr lang="pt-B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 A tem seus próprios </a:t>
                      </a:r>
                      <a:r>
                        <a:rPr lang="pt-BR" sz="1200" i="1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casos de uso</a:t>
                      </a:r>
                      <a:endParaRPr lang="pt-BR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360714" y="5309547"/>
            <a:ext cx="3482341" cy="110799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anose="020B0604030504040204" pitchFamily="34" charset="0"/>
                <a:cs typeface="Times New Roman" panose="02020603050405020304" pitchFamily="18" charset="0"/>
              </a:rPr>
              <a:t> </a:t>
            </a:r>
            <a:endParaRPr kumimoji="0" lang="pt-BR" altLang="pt-BR" sz="4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457200" marR="0" lvl="1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o"/>
              <a:tabLst/>
            </a:pPr>
            <a:r>
              <a:rPr kumimoji="0" lang="pt-BR" altLang="pt-B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anose="020B0604030504040204" pitchFamily="34" charset="0"/>
                <a:cs typeface="Times New Roman" panose="02020603050405020304" pitchFamily="18" charset="0"/>
              </a:rPr>
              <a:t>Entre atores</a:t>
            </a:r>
            <a:endParaRPr kumimoji="0" lang="pt-BR" altLang="pt-BR" sz="11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marR="0" lvl="2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pt-BR" altLang="pt-B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anose="020B0604030504040204" pitchFamily="34" charset="0"/>
                <a:cs typeface="Times New Roman" panose="02020603050405020304" pitchFamily="18" charset="0"/>
              </a:rPr>
              <a:t>Generalização</a:t>
            </a:r>
            <a:endParaRPr kumimoji="0" lang="pt-BR" altLang="pt-BR" sz="11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anose="020B0604030504040204" pitchFamily="34" charset="0"/>
                <a:cs typeface="Times New Roman" panose="02020603050405020304" pitchFamily="18" charset="0"/>
              </a:rPr>
              <a:t> </a:t>
            </a:r>
            <a:endParaRPr kumimoji="0" lang="pt-BR" altLang="pt-BR" sz="10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http://www.dsc.ufcg.edu.br/~sampaio/cursos/2007.1/Graduacao/SI-II/Uml/diagramas/usecases/images/image00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650" y="2823028"/>
            <a:ext cx="2076450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http://www.dsc.ufcg.edu.br/~sampaio/cursos/2007.1/Graduacao/SI-II/Uml/diagramas/usecases/images/image00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650" y="4263345"/>
            <a:ext cx="15240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tângulo 9"/>
          <p:cNvSpPr/>
          <p:nvPr/>
        </p:nvSpPr>
        <p:spPr>
          <a:xfrm>
            <a:off x="-1828801" y="2223083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lvl="7" algn="ctr">
              <a:buFontTx/>
              <a:buChar char="o"/>
            </a:pPr>
            <a:r>
              <a:rPr kumimoji="0" lang="pt-BR" altLang="pt-B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anose="020B0604030504040204" pitchFamily="34" charset="0"/>
                <a:cs typeface="Times New Roman" panose="02020603050405020304" pitchFamily="18" charset="0"/>
              </a:rPr>
              <a:t>Entre um ator e um </a:t>
            </a:r>
            <a:r>
              <a:rPr kumimoji="0" lang="pt-BR" altLang="pt-BR" sz="1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anose="020B0604030504040204" pitchFamily="34" charset="0"/>
                <a:cs typeface="Times New Roman" panose="02020603050405020304" pitchFamily="18" charset="0"/>
              </a:rPr>
              <a:t>caso de uso</a:t>
            </a:r>
            <a:endParaRPr kumimoji="0" lang="pt-BR" altLang="pt-BR" sz="11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8" algn="ctr">
              <a:buFontTx/>
              <a:buAutoNum type="arabicPeriod"/>
            </a:pPr>
            <a:r>
              <a:rPr kumimoji="0" lang="pt-BR" altLang="pt-B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anose="020B0604030504040204" pitchFamily="34" charset="0"/>
                <a:cs typeface="Times New Roman" panose="02020603050405020304" pitchFamily="18" charset="0"/>
              </a:rPr>
              <a:t>Associação</a:t>
            </a:r>
            <a:endParaRPr kumimoji="0" lang="pt-BR" altLang="pt-BR" sz="11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3537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i="1" dirty="0" smtClean="0"/>
              <a:t>Relacionamentos entre atores</a:t>
            </a:r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3548063" y="2014537"/>
            <a:ext cx="5410200" cy="366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94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i="1" dirty="0" smtClean="0"/>
              <a:t>Relacionamentos entre atores</a:t>
            </a:r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3571875" y="2119312"/>
            <a:ext cx="5362575" cy="345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5583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Relacionamento entre atores e casos de uso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90688"/>
            <a:ext cx="6934200" cy="4695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8802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Relacionamento entre casos de Uso</a:t>
            </a:r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3100388" y="1776412"/>
            <a:ext cx="6305550" cy="414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988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i="1" dirty="0" smtClean="0"/>
              <a:t>Relacionamentos – entre casos de uso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1"/>
            <a:r>
              <a:rPr lang="pt-BR" i="1" dirty="0" smtClean="0"/>
              <a:t>Include</a:t>
            </a:r>
            <a:endParaRPr lang="pt-BR" dirty="0"/>
          </a:p>
          <a:p>
            <a:pPr lvl="2"/>
            <a:r>
              <a:rPr lang="pt-BR" dirty="0"/>
              <a:t>Um relacionamento </a:t>
            </a:r>
            <a:r>
              <a:rPr lang="pt-BR" i="1" dirty="0"/>
              <a:t>include</a:t>
            </a:r>
            <a:r>
              <a:rPr lang="pt-BR" dirty="0"/>
              <a:t> de um </a:t>
            </a:r>
            <a:r>
              <a:rPr lang="pt-BR" i="1" dirty="0"/>
              <a:t>caso de uso</a:t>
            </a:r>
            <a:r>
              <a:rPr lang="pt-BR" dirty="0"/>
              <a:t> A para um </a:t>
            </a:r>
            <a:r>
              <a:rPr lang="pt-BR" i="1" dirty="0"/>
              <a:t>caso de </a:t>
            </a:r>
            <a:r>
              <a:rPr lang="pt-BR" i="1" dirty="0" err="1"/>
              <a:t>uso</a:t>
            </a:r>
            <a:r>
              <a:rPr lang="pt-BR" dirty="0" err="1"/>
              <a:t>B</a:t>
            </a:r>
            <a:r>
              <a:rPr lang="pt-BR" dirty="0"/>
              <a:t> indica que B é essencial para o comportamento de A. Pode ser dito também que B </a:t>
            </a:r>
            <a:r>
              <a:rPr lang="pt-BR" i="1" dirty="0" err="1"/>
              <a:t>is_part_of</a:t>
            </a:r>
            <a:r>
              <a:rPr lang="pt-BR" dirty="0"/>
              <a:t> A</a:t>
            </a:r>
            <a:r>
              <a:rPr lang="pt-BR" dirty="0" smtClean="0"/>
              <a:t>.</a:t>
            </a:r>
          </a:p>
          <a:p>
            <a:pPr lvl="1"/>
            <a:r>
              <a:rPr lang="pt-BR" i="1" dirty="0" err="1"/>
              <a:t>Extend</a:t>
            </a:r>
            <a:endParaRPr lang="pt-BR" dirty="0"/>
          </a:p>
          <a:p>
            <a:pPr lvl="2"/>
            <a:r>
              <a:rPr lang="pt-BR" dirty="0"/>
              <a:t>Um relacionamento </a:t>
            </a:r>
            <a:r>
              <a:rPr lang="pt-BR" i="1" dirty="0" err="1"/>
              <a:t>extend</a:t>
            </a:r>
            <a:r>
              <a:rPr lang="pt-BR" dirty="0"/>
              <a:t> de um </a:t>
            </a:r>
            <a:r>
              <a:rPr lang="pt-BR" i="1" dirty="0"/>
              <a:t>caso de uso</a:t>
            </a:r>
            <a:r>
              <a:rPr lang="pt-BR" dirty="0"/>
              <a:t> B para um </a:t>
            </a:r>
            <a:r>
              <a:rPr lang="pt-BR" i="1" dirty="0"/>
              <a:t>caso de </a:t>
            </a:r>
            <a:r>
              <a:rPr lang="pt-BR" i="1" dirty="0" smtClean="0"/>
              <a:t>uso </a:t>
            </a:r>
            <a:r>
              <a:rPr lang="pt-BR" dirty="0" smtClean="0"/>
              <a:t>A </a:t>
            </a:r>
            <a:r>
              <a:rPr lang="pt-BR" dirty="0"/>
              <a:t>indica que o </a:t>
            </a:r>
            <a:r>
              <a:rPr lang="pt-BR" i="1" dirty="0"/>
              <a:t>caso de uso</a:t>
            </a:r>
            <a:r>
              <a:rPr lang="pt-BR" dirty="0"/>
              <a:t> B pode ser acrescentado para descrever o comportamento de A (não é essencial). A extensão é inserida em um ponto de extensão do </a:t>
            </a:r>
            <a:r>
              <a:rPr lang="pt-BR" i="1" dirty="0"/>
              <a:t>caso de uso</a:t>
            </a:r>
            <a:r>
              <a:rPr lang="pt-BR" dirty="0"/>
              <a:t> A.</a:t>
            </a:r>
          </a:p>
          <a:p>
            <a:pPr lvl="2"/>
            <a:r>
              <a:rPr lang="pt-BR" dirty="0" smtClean="0"/>
              <a:t>Ponto </a:t>
            </a:r>
            <a:r>
              <a:rPr lang="pt-BR" dirty="0"/>
              <a:t>de extensão em um </a:t>
            </a:r>
            <a:r>
              <a:rPr lang="pt-BR" i="1" dirty="0"/>
              <a:t>caso de uso</a:t>
            </a:r>
            <a:r>
              <a:rPr lang="pt-BR" dirty="0"/>
              <a:t> é uma indicação de que </a:t>
            </a:r>
            <a:r>
              <a:rPr lang="pt-BR" dirty="0" smtClean="0"/>
              <a:t>outros </a:t>
            </a:r>
            <a:r>
              <a:rPr lang="pt-BR" i="1" dirty="0" smtClean="0"/>
              <a:t>casos </a:t>
            </a:r>
            <a:r>
              <a:rPr lang="pt-BR" i="1" dirty="0"/>
              <a:t>de uso</a:t>
            </a:r>
            <a:r>
              <a:rPr lang="pt-BR" dirty="0"/>
              <a:t> poderão ser adicionados a ele. Quando o caso de uso for invocado, ele verificará se suas extensões devem ou não serem invocadas.</a:t>
            </a:r>
          </a:p>
          <a:p>
            <a:pPr lvl="2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811930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i="1" dirty="0" smtClean="0"/>
              <a:t>Relacionamentos – entre casos de uso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/>
              <a:t>Entre </a:t>
            </a:r>
            <a:r>
              <a:rPr lang="pt-BR" i="1" dirty="0" smtClean="0"/>
              <a:t>casos de uso</a:t>
            </a:r>
            <a:endParaRPr lang="pt-BR" dirty="0" smtClean="0"/>
          </a:p>
          <a:p>
            <a:pPr lvl="1"/>
            <a:r>
              <a:rPr lang="pt-BR" dirty="0"/>
              <a:t>Você entendeu?! Provavelmente, não. É que </a:t>
            </a:r>
            <a:r>
              <a:rPr lang="pt-BR" i="1" dirty="0" err="1"/>
              <a:t>extend</a:t>
            </a:r>
            <a:r>
              <a:rPr lang="pt-BR" dirty="0"/>
              <a:t> é unanimemente considerado um conceito obscuro</a:t>
            </a:r>
            <a:r>
              <a:rPr lang="pt-BR" dirty="0" smtClean="0"/>
              <a:t>.</a:t>
            </a:r>
          </a:p>
          <a:p>
            <a:pPr lvl="1"/>
            <a:r>
              <a:rPr lang="pt-BR" dirty="0"/>
              <a:t>Vamos a novas explicações</a:t>
            </a:r>
            <a:r>
              <a:rPr lang="pt-BR" dirty="0" smtClean="0"/>
              <a:t>.</a:t>
            </a:r>
          </a:p>
          <a:p>
            <a:pPr lvl="1"/>
            <a:r>
              <a:rPr lang="pt-BR" dirty="0"/>
              <a:t>Quando se especifica B </a:t>
            </a:r>
            <a:r>
              <a:rPr lang="pt-BR" i="1" dirty="0" err="1"/>
              <a:t>extends</a:t>
            </a:r>
            <a:r>
              <a:rPr lang="pt-BR" dirty="0"/>
              <a:t> A, a semântica é</a:t>
            </a:r>
            <a:r>
              <a:rPr lang="pt-BR" dirty="0" smtClean="0"/>
              <a:t>:</a:t>
            </a:r>
          </a:p>
          <a:p>
            <a:pPr lvl="2"/>
            <a:r>
              <a:rPr lang="pt-BR" dirty="0"/>
              <a:t>Dois </a:t>
            </a:r>
            <a:r>
              <a:rPr lang="pt-BR" i="1" dirty="0"/>
              <a:t>casos de uso</a:t>
            </a:r>
            <a:r>
              <a:rPr lang="pt-BR" dirty="0"/>
              <a:t> são definidos: </a:t>
            </a:r>
            <a:r>
              <a:rPr lang="pt-BR" b="1" dirty="0"/>
              <a:t>A</a:t>
            </a:r>
            <a:r>
              <a:rPr lang="pt-BR" dirty="0"/>
              <a:t> e </a:t>
            </a:r>
            <a:r>
              <a:rPr lang="pt-BR" b="1" dirty="0"/>
              <a:t>A </a:t>
            </a:r>
            <a:r>
              <a:rPr lang="pt-BR" b="1" i="1" dirty="0" err="1"/>
              <a:t>extended</a:t>
            </a:r>
            <a:r>
              <a:rPr lang="pt-BR" b="1" i="1" dirty="0"/>
              <a:t> </a:t>
            </a:r>
            <a:r>
              <a:rPr lang="pt-BR" b="1" i="1" dirty="0" err="1"/>
              <a:t>by</a:t>
            </a:r>
            <a:r>
              <a:rPr lang="pt-BR" b="1" dirty="0"/>
              <a:t> B</a:t>
            </a:r>
            <a:r>
              <a:rPr lang="pt-BR" dirty="0" smtClean="0"/>
              <a:t>;</a:t>
            </a:r>
          </a:p>
          <a:p>
            <a:pPr lvl="2"/>
            <a:r>
              <a:rPr lang="pt-BR" dirty="0"/>
              <a:t>B é uma variação de A. Contém eventos adicionais, para certas condições</a:t>
            </a:r>
            <a:r>
              <a:rPr lang="pt-BR" dirty="0" smtClean="0"/>
              <a:t>;</a:t>
            </a:r>
          </a:p>
          <a:p>
            <a:pPr lvl="2"/>
            <a:r>
              <a:rPr lang="pt-BR" dirty="0"/>
              <a:t>Tem que ser especificado onde B é inserido em A</a:t>
            </a:r>
            <a:r>
              <a:rPr lang="pt-BR" dirty="0" smtClean="0"/>
              <a:t>.</a:t>
            </a:r>
          </a:p>
          <a:p>
            <a:pPr lvl="1"/>
            <a:r>
              <a:rPr lang="pt-BR" dirty="0"/>
              <a:t>Generalização ou Especialização (</a:t>
            </a:r>
            <a:r>
              <a:rPr lang="pt-BR" dirty="0" err="1"/>
              <a:t>é_um</a:t>
            </a:r>
            <a:r>
              <a:rPr lang="pt-BR" dirty="0"/>
              <a:t>)</a:t>
            </a:r>
          </a:p>
          <a:p>
            <a:pPr lvl="2"/>
            <a:r>
              <a:rPr lang="pt-BR" i="1" dirty="0"/>
              <a:t>caso de uso</a:t>
            </a:r>
            <a:r>
              <a:rPr lang="pt-BR" dirty="0"/>
              <a:t> B </a:t>
            </a:r>
            <a:r>
              <a:rPr lang="pt-BR" dirty="0" err="1"/>
              <a:t>é_um</a:t>
            </a:r>
            <a:r>
              <a:rPr lang="pt-BR" dirty="0"/>
              <a:t> </a:t>
            </a:r>
            <a:r>
              <a:rPr lang="pt-BR" i="1" dirty="0"/>
              <a:t>caso de uso</a:t>
            </a:r>
            <a:r>
              <a:rPr lang="pt-BR" dirty="0"/>
              <a:t> A (A é uma generalização de B, ou B é uma especialização de A</a:t>
            </a:r>
            <a:r>
              <a:rPr lang="pt-BR" dirty="0" smtClean="0"/>
              <a:t>).</a:t>
            </a:r>
          </a:p>
          <a:p>
            <a:pPr lvl="2"/>
            <a:r>
              <a:rPr lang="pt-BR" dirty="0"/>
              <a:t>Um relacionamento entre um caso de uso genérico para um mais específico, que herda todas as características de seu pai.</a:t>
            </a:r>
          </a:p>
        </p:txBody>
      </p:sp>
    </p:spTree>
    <p:extLst>
      <p:ext uri="{BB962C8B-B14F-4D97-AF65-F5344CB8AC3E}">
        <p14:creationId xmlns:p14="http://schemas.microsoft.com/office/powerpoint/2010/main" val="21276109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i="1" dirty="0" smtClean="0"/>
              <a:t>Relacionamentos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b="1" i="1" dirty="0" smtClean="0"/>
              <a:t>Sistema</a:t>
            </a:r>
          </a:p>
          <a:p>
            <a:pPr lvl="1"/>
            <a:r>
              <a:rPr lang="pt-BR" dirty="0"/>
              <a:t>Limites do sistema: representado por um retângulo envolvendo os </a:t>
            </a:r>
            <a:r>
              <a:rPr lang="pt-BR" i="1" dirty="0"/>
              <a:t>casos de uso</a:t>
            </a:r>
            <a:r>
              <a:rPr lang="pt-BR" dirty="0"/>
              <a:t> que compõem o sistema.</a:t>
            </a:r>
          </a:p>
          <a:p>
            <a:pPr lvl="1"/>
            <a:r>
              <a:rPr lang="pt-BR" dirty="0"/>
              <a:t>Nome do sistema: Localizado dentro do retângulo. </a:t>
            </a:r>
          </a:p>
          <a:p>
            <a:pPr lvl="1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027050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dsc.ufcg.edu.br/~sampaio/cursos/2007.1/Graduacao/SI-II/Uml/diagramas/usecases/Diagrama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1546" y="737280"/>
            <a:ext cx="6010275" cy="555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94101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dsc.ufcg.edu.br/~sampaio/cursos/2007.1/Graduacao/SI-II/Uml/diagramas/usecases/Use%20Case%20Diagra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9547" y="1017360"/>
            <a:ext cx="6179198" cy="470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41263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032" y="910317"/>
            <a:ext cx="7198352" cy="5011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4293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devmedia.com.br/imagens/articles/188247/UC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772" y="509133"/>
            <a:ext cx="8011886" cy="6183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71034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/>
              <a:t>Como podemos observar esse diagrama composto por desenhos simples descrevem de maneira bem objetiva o que textualmente poderia ficar extenso. Nele vemos as funcionalidades do sistema e as interações dos usuários com elas.</a:t>
            </a:r>
          </a:p>
          <a:p>
            <a:r>
              <a:rPr lang="pt-BR" dirty="0"/>
              <a:t>Para melhorar um pouco mais esse diagrama vamos ver o conceito de include&gt;&gt;. Include e </a:t>
            </a:r>
            <a:r>
              <a:rPr lang="pt-BR" dirty="0" err="1"/>
              <a:t>extend</a:t>
            </a:r>
            <a:r>
              <a:rPr lang="pt-BR" dirty="0"/>
              <a:t> são relações entre os casos de uso.</a:t>
            </a:r>
          </a:p>
          <a:p>
            <a:pPr lvl="1"/>
            <a:r>
              <a:rPr lang="pt-BR" b="1" dirty="0"/>
              <a:t>Include</a:t>
            </a:r>
            <a:r>
              <a:rPr lang="pt-BR" dirty="0"/>
              <a:t>: seria a relação de um caso de uso que para ter sua funcionalidade executada precisa chamar outro caso de uso</a:t>
            </a:r>
            <a:r>
              <a:rPr lang="pt-BR" dirty="0" smtClean="0"/>
              <a:t>.	</a:t>
            </a:r>
            <a:endParaRPr lang="pt-BR" dirty="0"/>
          </a:p>
          <a:p>
            <a:pPr lvl="1"/>
            <a:r>
              <a:rPr lang="pt-BR" b="1" dirty="0" err="1"/>
              <a:t>Extend</a:t>
            </a:r>
            <a:r>
              <a:rPr lang="pt-BR" dirty="0"/>
              <a:t>: Esta relação significa que o caso de uso </a:t>
            </a:r>
            <a:r>
              <a:rPr lang="pt-BR" dirty="0" err="1"/>
              <a:t>extendido</a:t>
            </a:r>
            <a:r>
              <a:rPr lang="pt-BR" dirty="0"/>
              <a:t> vai funcionar exatamente como o caso de uso base só que alguns passos novos inseridos no caso de uso </a:t>
            </a:r>
            <a:r>
              <a:rPr lang="pt-BR" dirty="0" err="1"/>
              <a:t>extendido</a:t>
            </a:r>
            <a:r>
              <a:rPr lang="pt-BR" dirty="0" smtClean="0"/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447418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Tanto um como o outro, são notados como setas tracejadas com o texto include&gt;&gt; ou </a:t>
            </a:r>
            <a:r>
              <a:rPr lang="pt-BR" dirty="0" err="1"/>
              <a:t>extend</a:t>
            </a:r>
            <a:r>
              <a:rPr lang="pt-BR" dirty="0" smtClean="0"/>
              <a:t>&gt;&gt;.</a:t>
            </a:r>
          </a:p>
          <a:p>
            <a:pPr marL="0" indent="0">
              <a:buNone/>
            </a:pPr>
            <a:endParaRPr lang="pt-BR" dirty="0"/>
          </a:p>
          <a:p>
            <a:r>
              <a:rPr lang="pt-BR" dirty="0"/>
              <a:t>Sabendo disso podemos modificar o diagrama inserindo um novo caso de uso “Consultar Agenda”, que será utilizado no caso de uso “Marca Consulta”. Pois a secretária, antes de marcar precisa verificar a disponibilidade da agenda do médico certo?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308097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devmedia.com.br/imagens/articles/188247/UC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718" y="524555"/>
            <a:ext cx="6517368" cy="6208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72969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/>
              <a:t>1)     </a:t>
            </a:r>
            <a:r>
              <a:rPr lang="pt-BR" b="1" u="sng" dirty="0"/>
              <a:t>Definição de Requisitos</a:t>
            </a:r>
            <a:r>
              <a:rPr lang="pt-BR" dirty="0"/>
              <a:t>: Novos casos de usos geralmente geram novos requisitos conforme o sistema vai sendo analisado e modelado;</a:t>
            </a:r>
          </a:p>
          <a:p>
            <a:r>
              <a:rPr lang="pt-BR" dirty="0"/>
              <a:t>2)      </a:t>
            </a:r>
            <a:r>
              <a:rPr lang="pt-BR" b="1" u="sng" dirty="0"/>
              <a:t>Comunicação com os Clientes</a:t>
            </a:r>
            <a:r>
              <a:rPr lang="pt-BR" dirty="0"/>
              <a:t>: Pela sua simplicidade, sua compreensão não exige conhecimentos técnicos, portanto o cliente pode entender muito bem esse diagrama, que auxilia o pessoal técnico na comunicação com clientes</a:t>
            </a:r>
          </a:p>
          <a:p>
            <a:r>
              <a:rPr lang="pt-BR" dirty="0"/>
              <a:t>3)     </a:t>
            </a:r>
            <a:r>
              <a:rPr lang="pt-BR" b="1" u="sng" dirty="0"/>
              <a:t>Geração de Casos de Teste</a:t>
            </a:r>
            <a:r>
              <a:rPr lang="pt-BR" dirty="0"/>
              <a:t>: A junção de todos os cenários para um caso de uso pode sugerir uma bateria de testes para cada cenário</a:t>
            </a:r>
          </a:p>
          <a:p>
            <a:pPr marL="0" indent="0">
              <a:buNone/>
            </a:pP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66753923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1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ema1" id="{705347BA-46A2-4610-A0C8-A625D49066C5}" vid="{8B1ED6AB-C580-4C04-87D0-5EE954710859}"/>
    </a:ext>
  </a:extLst>
</a:theme>
</file>

<file path=ppt/theme/theme2.xml><?xml version="1.0" encoding="utf-8"?>
<a:theme xmlns:a="http://schemas.openxmlformats.org/drawingml/2006/main" name="Mediano">
  <a:themeElements>
    <a:clrScheme name="Median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ediano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50</TotalTime>
  <Words>380</Words>
  <Application>Microsoft Office PowerPoint</Application>
  <PresentationFormat>Widescreen</PresentationFormat>
  <Paragraphs>75</Paragraphs>
  <Slides>23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23</vt:i4>
      </vt:variant>
    </vt:vector>
  </HeadingPairs>
  <TitlesOfParts>
    <vt:vector size="35" baseType="lpstr">
      <vt:lpstr>ＭＳ Ｐゴシック</vt:lpstr>
      <vt:lpstr>Arial</vt:lpstr>
      <vt:lpstr>Calibri</vt:lpstr>
      <vt:lpstr>HGPｺﾞｼｯｸE</vt:lpstr>
      <vt:lpstr>Tahoma</vt:lpstr>
      <vt:lpstr>Times New Roman</vt:lpstr>
      <vt:lpstr>Tw Cen MT</vt:lpstr>
      <vt:lpstr>Verdana</vt:lpstr>
      <vt:lpstr>Wingdings</vt:lpstr>
      <vt:lpstr>Wingdings 2</vt:lpstr>
      <vt:lpstr>Tema1</vt:lpstr>
      <vt:lpstr>Mediano</vt:lpstr>
      <vt:lpstr>Diagrama de caso de uso</vt:lpstr>
      <vt:lpstr>Apresentação do PowerPoint</vt:lpstr>
      <vt:lpstr>Vamos criar um cenário de exemplo para vermos a notação de um diagrama de caso de uso:</vt:lpstr>
      <vt:lpstr>Apresentação do PowerPoint</vt:lpstr>
      <vt:lpstr>Agora vamos definir algumas ações de cada usuário:</vt:lpstr>
      <vt:lpstr>Agora vamos definir algumas ações de cada usuário:</vt:lpstr>
      <vt:lpstr>Apresentação do PowerPoint</vt:lpstr>
      <vt:lpstr>Relacionamentos</vt:lpstr>
      <vt:lpstr>Relacionamentos entre atores</vt:lpstr>
      <vt:lpstr>Relacionamentos entre atores</vt:lpstr>
      <vt:lpstr>Relacionamento entre atores e casos de uso</vt:lpstr>
      <vt:lpstr>Relacionamento entre casos de Uso</vt:lpstr>
      <vt:lpstr>Relacionamentos – entre casos de uso</vt:lpstr>
      <vt:lpstr>Relacionamentos – entre casos de uso</vt:lpstr>
      <vt:lpstr>Relacionamentos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Diagrama de caso de uso</dc:title>
  <dc:creator>Norton Barros Glaser</dc:creator>
  <cp:lastModifiedBy>Norton Barros Glaser</cp:lastModifiedBy>
  <cp:revision>10</cp:revision>
  <dcterms:created xsi:type="dcterms:W3CDTF">2015-03-05T16:31:44Z</dcterms:created>
  <dcterms:modified xsi:type="dcterms:W3CDTF">2015-03-05T17:26:13Z</dcterms:modified>
</cp:coreProperties>
</file>