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00E8E55C-92A8-422E-AACB-7E85A0C14CAE}" type="datetimeFigureOut">
              <a:rPr lang="pt-BR" smtClean="0"/>
              <a:t>19/02/2015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DB83EF-D498-485F-A6FD-B3852FA5085F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E55C-92A8-422E-AACB-7E85A0C14CAE}" type="datetimeFigureOut">
              <a:rPr lang="pt-BR" smtClean="0"/>
              <a:t>19/02/2015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DB83EF-D498-485F-A6FD-B3852FA5085F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E55C-92A8-422E-AACB-7E85A0C14CAE}" type="datetimeFigureOut">
              <a:rPr lang="pt-BR" smtClean="0"/>
              <a:t>19/02/2015</a:t>
            </a:fld>
            <a:endParaRPr lang="pt-BR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FDB83EF-D498-485F-A6FD-B3852FA5085F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0E8E55C-92A8-422E-AACB-7E85A0C14CAE}" type="datetimeFigureOut">
              <a:rPr lang="pt-BR" smtClean="0"/>
              <a:t>19/02/2015</a:t>
            </a:fld>
            <a:endParaRPr lang="pt-BR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FDB83EF-D498-485F-A6FD-B3852FA5085F}" type="slidenum">
              <a:rPr lang="pt-BR" smtClean="0"/>
              <a:t>‹nº›</a:t>
            </a:fld>
            <a:endParaRPr lang="pt-BR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0E8E55C-92A8-422E-AACB-7E85A0C14CAE}" type="datetimeFigureOut">
              <a:rPr lang="pt-BR" smtClean="0"/>
              <a:t>19/02/2015</a:t>
            </a:fld>
            <a:endParaRPr lang="pt-BR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FDB83EF-D498-485F-A6FD-B3852FA5085F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pt-BR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E55C-92A8-422E-AACB-7E85A0C14CAE}" type="datetimeFigureOut">
              <a:rPr lang="pt-BR" smtClean="0"/>
              <a:t>19/02/2015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DB83EF-D498-485F-A6FD-B3852FA5085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E55C-92A8-422E-AACB-7E85A0C14CAE}" type="datetimeFigureOut">
              <a:rPr lang="pt-BR" smtClean="0"/>
              <a:t>19/02/2015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DB83EF-D498-485F-A6FD-B3852FA5085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E55C-92A8-422E-AACB-7E85A0C14CAE}" type="datetimeFigureOut">
              <a:rPr lang="pt-BR" smtClean="0"/>
              <a:t>19/02/2015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DB83EF-D498-485F-A6FD-B3852FA5085F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00E8E55C-92A8-422E-AACB-7E85A0C14CAE}" type="datetimeFigureOut">
              <a:rPr lang="pt-BR" smtClean="0"/>
              <a:t>19/02/2015</a:t>
            </a:fld>
            <a:endParaRPr lang="pt-BR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FDB83EF-D498-485F-A6FD-B3852FA5085F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E55C-92A8-422E-AACB-7E85A0C14CAE}" type="datetimeFigureOut">
              <a:rPr lang="pt-BR" smtClean="0"/>
              <a:t>19/02/2015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B83EF-D498-485F-A6FD-B3852FA5085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00E8E55C-92A8-422E-AACB-7E85A0C14CAE}" type="datetimeFigureOut">
              <a:rPr lang="pt-BR" smtClean="0"/>
              <a:t>19/02/2015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FDB83EF-D498-485F-A6FD-B3852FA5085F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0E8E55C-92A8-422E-AACB-7E85A0C14CAE}" type="datetimeFigureOut">
              <a:rPr lang="pt-BR" smtClean="0"/>
              <a:t>19/02/2015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FDB83EF-D498-485F-A6FD-B3852FA5085F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Engenharia de Software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pt-BR" b="1" dirty="0" smtClean="0"/>
          </a:p>
          <a:p>
            <a:r>
              <a:rPr lang="pt-BR" b="1" dirty="0" smtClean="0"/>
              <a:t>UML</a:t>
            </a:r>
            <a:endParaRPr lang="pt-BR" b="1" dirty="0"/>
          </a:p>
          <a:p>
            <a:endParaRPr lang="pt-B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pt-BR" b="1" dirty="0" smtClean="0"/>
              <a:t>Notação </a:t>
            </a:r>
            <a:r>
              <a:rPr lang="pt-BR" b="1" dirty="0" smtClean="0"/>
              <a:t>UML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114948"/>
          </a:xfrm>
        </p:spPr>
        <p:txBody>
          <a:bodyPr>
            <a:normAutofit fontScale="85000" lnSpcReduction="20000"/>
          </a:bodyPr>
          <a:lstStyle/>
          <a:p>
            <a:r>
              <a:rPr lang="pt-BR" dirty="0" smtClean="0"/>
              <a:t>A UML (</a:t>
            </a:r>
            <a:r>
              <a:rPr lang="pt-BR" i="1" dirty="0" err="1" smtClean="0"/>
              <a:t>Unifield</a:t>
            </a:r>
            <a:r>
              <a:rPr lang="pt-BR" i="1" dirty="0" smtClean="0"/>
              <a:t> </a:t>
            </a:r>
            <a:r>
              <a:rPr lang="pt-BR" i="1" dirty="0" err="1" smtClean="0"/>
              <a:t>Modeling</a:t>
            </a:r>
            <a:r>
              <a:rPr lang="pt-BR" i="1" dirty="0" smtClean="0"/>
              <a:t> </a:t>
            </a:r>
            <a:r>
              <a:rPr lang="pt-BR" i="1" dirty="0" err="1" smtClean="0"/>
              <a:t>Language</a:t>
            </a:r>
            <a:r>
              <a:rPr lang="pt-BR" dirty="0" smtClean="0"/>
              <a:t>) é uma linguagem padrão para a elaboração da estrutura de projetos de software, que surgiu em meados da década de 90 visando unificar as diversas notações de modelagem orientadas a objetos, como por exemplo: OMT (</a:t>
            </a:r>
            <a:r>
              <a:rPr lang="pt-BR" dirty="0" err="1" smtClean="0"/>
              <a:t>O</a:t>
            </a:r>
            <a:r>
              <a:rPr lang="pt-BR" i="1" dirty="0" err="1" smtClean="0"/>
              <a:t>bject</a:t>
            </a:r>
            <a:r>
              <a:rPr lang="pt-BR" i="1" dirty="0" smtClean="0"/>
              <a:t> </a:t>
            </a:r>
            <a:r>
              <a:rPr lang="pt-BR" i="1" dirty="0" err="1" smtClean="0"/>
              <a:t>Modeling</a:t>
            </a:r>
            <a:r>
              <a:rPr lang="pt-BR" i="1" dirty="0" smtClean="0"/>
              <a:t> </a:t>
            </a:r>
            <a:r>
              <a:rPr lang="pt-BR" i="1" dirty="0" err="1" smtClean="0"/>
              <a:t>Technique</a:t>
            </a:r>
            <a:r>
              <a:rPr lang="pt-BR" dirty="0" smtClean="0"/>
              <a:t> – </a:t>
            </a:r>
            <a:r>
              <a:rPr lang="pt-BR" dirty="0" err="1" smtClean="0"/>
              <a:t>Rumbaugh</a:t>
            </a:r>
            <a:r>
              <a:rPr lang="pt-BR" dirty="0" smtClean="0"/>
              <a:t>), OOSE (</a:t>
            </a:r>
            <a:r>
              <a:rPr lang="pt-BR" i="1" dirty="0" err="1" smtClean="0"/>
              <a:t>Object-Oriented</a:t>
            </a:r>
            <a:r>
              <a:rPr lang="pt-BR" i="1" dirty="0" smtClean="0"/>
              <a:t> Software </a:t>
            </a:r>
            <a:r>
              <a:rPr lang="pt-BR" i="1" dirty="0" err="1" smtClean="0"/>
              <a:t>Engineering</a:t>
            </a:r>
            <a:r>
              <a:rPr lang="pt-BR" dirty="0" smtClean="0"/>
              <a:t> – Jacobson), </a:t>
            </a:r>
            <a:r>
              <a:rPr lang="pt-BR" dirty="0" err="1" smtClean="0"/>
              <a:t>Booch</a:t>
            </a:r>
            <a:r>
              <a:rPr lang="pt-BR" dirty="0" smtClean="0"/>
              <a:t>, entre outras. </a:t>
            </a:r>
            <a:endParaRPr lang="pt-BR" dirty="0" smtClean="0"/>
          </a:p>
          <a:p>
            <a:r>
              <a:rPr lang="pt-BR" dirty="0" smtClean="0"/>
              <a:t>Cada </a:t>
            </a:r>
            <a:r>
              <a:rPr lang="pt-BR" dirty="0" smtClean="0"/>
              <a:t>uma dessas notações citadas possui suas qualidades e deficiências, o OMT é forte em análise e mais fraco em projeto, </a:t>
            </a:r>
            <a:r>
              <a:rPr lang="pt-BR" dirty="0" err="1" smtClean="0"/>
              <a:t>Booch</a:t>
            </a:r>
            <a:r>
              <a:rPr lang="pt-BR" dirty="0" smtClean="0"/>
              <a:t> é forte em projeto e mais fraco em análise, Jacobson é forte em comportamento de análise e mais fraco em outras áreas. </a:t>
            </a:r>
            <a:endParaRPr lang="pt-BR" dirty="0" smtClean="0"/>
          </a:p>
          <a:p>
            <a:r>
              <a:rPr lang="pt-BR" dirty="0" smtClean="0"/>
              <a:t>Com </a:t>
            </a:r>
            <a:r>
              <a:rPr lang="pt-BR" dirty="0" smtClean="0"/>
              <a:t>isso, a UML é uma notação unificada e padrão de todas as notações mais utilizadas na modelagem de sistemas. 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Notação UML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Pode-se definir UML como uma linguagem de modelagem usada para especificar, visualizar, construir e documentar sistemas orientados a objetos.</a:t>
            </a:r>
          </a:p>
          <a:p>
            <a:r>
              <a:rPr lang="pt-BR" dirty="0" smtClean="0"/>
              <a:t>Durante o curso o UML será utilizado como notação principal para a metodologia orientada a objetos em conjunto com a ferramenta </a:t>
            </a:r>
            <a:r>
              <a:rPr lang="pt-BR" dirty="0" err="1" smtClean="0"/>
              <a:t>Rational</a:t>
            </a:r>
            <a:r>
              <a:rPr lang="pt-BR" dirty="0" smtClean="0"/>
              <a:t> Rose.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</a:t>
            </a:r>
            <a:r>
              <a:rPr lang="pt-BR" dirty="0" smtClean="0"/>
              <a:t>que é a UML 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pt-BR" sz="3200" dirty="0" smtClean="0"/>
              <a:t>Linguagem visual para a especificação de sistemas orientados a objetos;</a:t>
            </a:r>
          </a:p>
          <a:p>
            <a:pPr lvl="0"/>
            <a:r>
              <a:rPr lang="pt-BR" sz="3200" dirty="0" smtClean="0"/>
              <a:t>Visa:</a:t>
            </a:r>
          </a:p>
          <a:p>
            <a:pPr lvl="1"/>
            <a:r>
              <a:rPr lang="pt-BR" sz="2800" dirty="0" smtClean="0"/>
              <a:t>Visualizar</a:t>
            </a:r>
            <a:endParaRPr lang="pt-BR" sz="4000" dirty="0" smtClean="0"/>
          </a:p>
          <a:p>
            <a:pPr lvl="1"/>
            <a:r>
              <a:rPr lang="pt-BR" sz="2800" dirty="0" smtClean="0"/>
              <a:t>Especificar</a:t>
            </a:r>
            <a:endParaRPr lang="pt-BR" sz="4000" dirty="0" smtClean="0"/>
          </a:p>
          <a:p>
            <a:pPr lvl="1"/>
            <a:r>
              <a:rPr lang="pt-BR" sz="2800" dirty="0" smtClean="0"/>
              <a:t>Construir </a:t>
            </a:r>
            <a:endParaRPr lang="pt-BR" sz="4000" dirty="0" smtClean="0"/>
          </a:p>
          <a:p>
            <a:pPr lvl="1"/>
            <a:r>
              <a:rPr lang="pt-BR" sz="2800" dirty="0" smtClean="0"/>
              <a:t>Documentar</a:t>
            </a:r>
            <a:endParaRPr lang="pt-BR" sz="4000" dirty="0" smtClean="0"/>
          </a:p>
          <a:p>
            <a:pPr lvl="0"/>
            <a:r>
              <a:rPr lang="pt-BR" sz="3200" dirty="0" smtClean="0"/>
              <a:t>É independente de:</a:t>
            </a:r>
          </a:p>
          <a:p>
            <a:pPr lvl="1"/>
            <a:r>
              <a:rPr lang="en-US" sz="2800" dirty="0" err="1" smtClean="0"/>
              <a:t>Fases</a:t>
            </a:r>
            <a:r>
              <a:rPr lang="en-US" sz="2800" dirty="0" smtClean="0"/>
              <a:t> de </a:t>
            </a:r>
            <a:r>
              <a:rPr lang="en-US" sz="2800" dirty="0" err="1" smtClean="0"/>
              <a:t>desenvolvimento</a:t>
            </a:r>
            <a:r>
              <a:rPr lang="en-US" sz="2800" dirty="0" smtClean="0"/>
              <a:t> de software</a:t>
            </a:r>
            <a:endParaRPr lang="pt-BR" sz="4000" dirty="0" smtClean="0"/>
          </a:p>
          <a:p>
            <a:pPr lvl="1"/>
            <a:r>
              <a:rPr lang="en-US" sz="2800" dirty="0" err="1" smtClean="0"/>
              <a:t>Processo</a:t>
            </a:r>
            <a:r>
              <a:rPr lang="en-US" sz="2800" dirty="0" smtClean="0"/>
              <a:t> de software </a:t>
            </a:r>
            <a:r>
              <a:rPr lang="en-US" sz="2800" dirty="0" err="1" smtClean="0"/>
              <a:t>utilizado</a:t>
            </a:r>
            <a:r>
              <a:rPr lang="en-US" sz="2800" dirty="0" smtClean="0"/>
              <a:t> </a:t>
            </a:r>
            <a:endParaRPr lang="pt-BR" sz="4000" dirty="0" smtClean="0"/>
          </a:p>
          <a:p>
            <a:pPr lvl="1"/>
            <a:r>
              <a:rPr lang="en-US" sz="2800" dirty="0" err="1" smtClean="0"/>
              <a:t>Linguagens</a:t>
            </a:r>
            <a:r>
              <a:rPr lang="en-US" sz="2800" dirty="0" smtClean="0"/>
              <a:t> de </a:t>
            </a:r>
            <a:r>
              <a:rPr lang="en-US" sz="2800" dirty="0" err="1" smtClean="0"/>
              <a:t>programação</a:t>
            </a:r>
            <a:endParaRPr lang="pt-BR" sz="4000" dirty="0" smtClean="0"/>
          </a:p>
          <a:p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Objetivos </a:t>
            </a:r>
            <a:r>
              <a:rPr lang="pt-BR" dirty="0" smtClean="0"/>
              <a:t>da UML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pt-BR" dirty="0" smtClean="0"/>
              <a:t>Modelar sistemas utilizando conceitos de Orientação a Objetos;</a:t>
            </a:r>
          </a:p>
          <a:p>
            <a:pPr lvl="0"/>
            <a:r>
              <a:rPr lang="pt-BR" dirty="0" smtClean="0"/>
              <a:t>Estabelecer uma clara ligação entre os modelos conceituais e de implementação;</a:t>
            </a:r>
          </a:p>
          <a:p>
            <a:pPr lvl="0"/>
            <a:r>
              <a:rPr lang="pt-BR" dirty="0" smtClean="0"/>
              <a:t>Explicitar os pontos notáveis em sistemas complexos ou de missão crítica;</a:t>
            </a:r>
          </a:p>
          <a:p>
            <a:pPr lvl="0"/>
            <a:r>
              <a:rPr lang="pt-BR" dirty="0" smtClean="0"/>
              <a:t>Definir uma linguagem de modelagem passível de uso por pessoas e máquinas.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Aspectos </a:t>
            </a:r>
            <a:r>
              <a:rPr lang="pt-BR" dirty="0" smtClean="0"/>
              <a:t>da UML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pt-BR" sz="3200" dirty="0" smtClean="0"/>
              <a:t>Funcional</a:t>
            </a:r>
          </a:p>
          <a:p>
            <a:pPr lvl="1"/>
            <a:r>
              <a:rPr lang="en-US" sz="2800" dirty="0" err="1" smtClean="0"/>
              <a:t>Casos</a:t>
            </a:r>
            <a:r>
              <a:rPr lang="en-US" sz="2800" dirty="0" smtClean="0"/>
              <a:t> de </a:t>
            </a:r>
            <a:r>
              <a:rPr lang="en-US" sz="2800" dirty="0" err="1" smtClean="0"/>
              <a:t>Uso</a:t>
            </a:r>
            <a:endParaRPr lang="pt-BR" sz="2800" dirty="0" smtClean="0"/>
          </a:p>
          <a:p>
            <a:pPr lvl="0"/>
            <a:r>
              <a:rPr lang="pt-BR" sz="3200" dirty="0" smtClean="0"/>
              <a:t>Estático (Estrutural)</a:t>
            </a:r>
          </a:p>
          <a:p>
            <a:pPr lvl="1"/>
            <a:r>
              <a:rPr lang="en-US" sz="2800" dirty="0" err="1" smtClean="0"/>
              <a:t>Diagrama</a:t>
            </a:r>
            <a:r>
              <a:rPr lang="en-US" sz="2800" dirty="0" smtClean="0"/>
              <a:t> de Classes </a:t>
            </a:r>
            <a:endParaRPr lang="pt-BR" sz="2800" dirty="0" smtClean="0"/>
          </a:p>
          <a:p>
            <a:pPr lvl="0"/>
            <a:r>
              <a:rPr lang="pt-BR" sz="3200" dirty="0" smtClean="0"/>
              <a:t>Dinâmico (Comportamental)</a:t>
            </a:r>
          </a:p>
          <a:p>
            <a:pPr lvl="1"/>
            <a:r>
              <a:rPr lang="pt-BR" sz="2800" dirty="0" smtClean="0"/>
              <a:t>Diagrama de Seqüência, Atividades e Estados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pt-BR" b="1" dirty="0" smtClean="0"/>
              <a:t>Visão Geral dos Modelos da </a:t>
            </a:r>
            <a:r>
              <a:rPr lang="pt-BR" b="1" dirty="0" smtClean="0"/>
              <a:t>UML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pt-BR" dirty="0" smtClean="0"/>
              <a:t/>
            </a:r>
            <a:br>
              <a:rPr lang="pt-BR" dirty="0" smtClean="0"/>
            </a:br>
            <a:r>
              <a:rPr lang="pt-BR" b="1" dirty="0" smtClean="0"/>
              <a:t>Diagrama de Casos de Uso: </a:t>
            </a:r>
            <a:r>
              <a:rPr lang="pt-BR" dirty="0" smtClean="0"/>
              <a:t>descreve as funcionalidades do sistema e os usuários e entidades externas, organizando o comportamento do sistema. Além do diagrama há toda a descrição de atores e casos de uso.</a:t>
            </a:r>
          </a:p>
          <a:p>
            <a:pPr lvl="0"/>
            <a:r>
              <a:rPr lang="pt-BR" b="1" dirty="0" smtClean="0"/>
              <a:t>Diagrama de Classes: </a:t>
            </a:r>
            <a:r>
              <a:rPr lang="pt-BR" dirty="0" smtClean="0"/>
              <a:t>descreve a estrutura de solução do sistema, através de um conjunto de classes (compostas de atributos e operações), e relacionamentos. Geralmente é dividido em diagrama de classes de análise (domínio) e diagrama de classes de projeto (implementação).</a:t>
            </a:r>
          </a:p>
          <a:p>
            <a:pPr lvl="0"/>
            <a:r>
              <a:rPr lang="pt-BR" b="1" dirty="0" smtClean="0"/>
              <a:t>Diagrama de Objetos: </a:t>
            </a:r>
            <a:r>
              <a:rPr lang="pt-BR" dirty="0" smtClean="0"/>
              <a:t>descreve um conjunto de objetos e seus relacionamentos. Esse diagrama ilustra as estrutura de dados e instâncias do diagrama de classes.</a:t>
            </a:r>
          </a:p>
          <a:p>
            <a:pPr lvl="0"/>
            <a:r>
              <a:rPr lang="pt-BR" b="1" dirty="0" smtClean="0"/>
              <a:t>Diagrama de </a:t>
            </a:r>
            <a:r>
              <a:rPr lang="pt-BR" b="1" dirty="0" err="1" smtClean="0"/>
              <a:t>Sequência</a:t>
            </a:r>
            <a:r>
              <a:rPr lang="pt-BR" b="1" dirty="0" smtClean="0"/>
              <a:t>: </a:t>
            </a:r>
            <a:r>
              <a:rPr lang="pt-BR" dirty="0" smtClean="0"/>
              <a:t>faz parte do conjunto de diagramas de interação, descreve o comportamento do sistema, enfatizando a comunicação dos objetos através da passagem de mensagem entre os mesmos;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Visão Geral dos Modelos da UML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pt-BR" b="1" dirty="0" smtClean="0"/>
              <a:t>Diagrama de Colaboração ou Comunicação (na UML 2.0): </a:t>
            </a:r>
            <a:r>
              <a:rPr lang="pt-BR" dirty="0" smtClean="0"/>
              <a:t>faz parte do conjunto de diagramas de interação, descreve o comportamento do sistema, enfatiza a organização estrutural dos objetos que enviam e recebem mensagens;</a:t>
            </a:r>
          </a:p>
          <a:p>
            <a:pPr lvl="0"/>
            <a:r>
              <a:rPr lang="pt-BR" b="1" dirty="0" smtClean="0"/>
              <a:t>Diagrama de Atividades:</a:t>
            </a:r>
            <a:r>
              <a:rPr lang="pt-BR" dirty="0" smtClean="0"/>
              <a:t> descreve o comportamento do sistema, através do fluxo de controle de funções.</a:t>
            </a:r>
          </a:p>
          <a:p>
            <a:pPr lvl="0"/>
            <a:r>
              <a:rPr lang="pt-BR" b="1" dirty="0" smtClean="0"/>
              <a:t>Diagrama de Estados: </a:t>
            </a:r>
            <a:r>
              <a:rPr lang="pt-BR" dirty="0" smtClean="0"/>
              <a:t>descreve o comportamento do sistema, enfatizando os estados que o objeto pode possuir.</a:t>
            </a:r>
          </a:p>
          <a:p>
            <a:pPr lvl="0"/>
            <a:r>
              <a:rPr lang="pt-BR" b="1" dirty="0" smtClean="0"/>
              <a:t>Diagrama de Componentes: </a:t>
            </a:r>
            <a:r>
              <a:rPr lang="pt-BR" dirty="0" smtClean="0"/>
              <a:t>descreve os componentes que irão ser criados no sistema e a comunicação entre eles;</a:t>
            </a:r>
          </a:p>
          <a:p>
            <a:pPr lvl="0"/>
            <a:r>
              <a:rPr lang="pt-BR" b="1" dirty="0" smtClean="0"/>
              <a:t>Diagrama de Distribuição: </a:t>
            </a:r>
            <a:r>
              <a:rPr lang="pt-BR" dirty="0" smtClean="0"/>
              <a:t>descreve a arquitetura física e os componentes utilizados no sistema.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Visão Geral dos Modelos da UML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pt-BR" b="1" dirty="0" smtClean="0"/>
              <a:t>Diagrama de Pacotes (na UML 2.0): </a:t>
            </a:r>
            <a:r>
              <a:rPr lang="pt-BR" dirty="0" smtClean="0"/>
              <a:t>fornece um mecanismo de organização para os elementos da UML. O pacote é utilizado para agrupar elementos da modelagem.</a:t>
            </a:r>
          </a:p>
          <a:p>
            <a:pPr lvl="0"/>
            <a:r>
              <a:rPr lang="pt-BR" b="1" dirty="0" smtClean="0"/>
              <a:t>Diagrama de Interação – Visão Geral (na UML 2.0): </a:t>
            </a:r>
            <a:r>
              <a:rPr lang="pt-BR" dirty="0" smtClean="0"/>
              <a:t>faz parte do conjunto de diagrama de interação, apresenta a visão geral, de congregação, dos outros diagramas de interação (seqüência, comunicação e tempo). </a:t>
            </a:r>
          </a:p>
          <a:p>
            <a:pPr lvl="0"/>
            <a:r>
              <a:rPr lang="pt-BR" b="1" dirty="0" smtClean="0"/>
              <a:t>Diagrama de Tempo (na UML 2.0): </a:t>
            </a:r>
            <a:r>
              <a:rPr lang="pt-BR" dirty="0" smtClean="0"/>
              <a:t>faz parte do conjunto de diagrama de interação, descreve o comportamento de um ou mais objetos em dado período de tempo, mostrando suas alterações de estados.</a:t>
            </a:r>
          </a:p>
          <a:p>
            <a:pPr lvl="0"/>
            <a:r>
              <a:rPr lang="pt-BR" b="1" dirty="0" smtClean="0"/>
              <a:t>Diagrama de Composição de Estrutura (na UML 2.0): </a:t>
            </a:r>
            <a:r>
              <a:rPr lang="pt-BR" dirty="0" smtClean="0"/>
              <a:t>descreve a composição de diversos elementos de modelagem, como: interfaces, objetos ou classes, mas que não perdem suas características em combinação com outras.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Visões Arquiteturais</a:t>
            </a: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89212" y="2319337"/>
            <a:ext cx="4200525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 smtClean="0"/>
              <a:t>Visão de Casos de </a:t>
            </a:r>
            <a:r>
              <a:rPr lang="pt-BR" b="1" dirty="0" smtClean="0"/>
              <a:t>Uso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pt-BR" dirty="0" smtClean="0"/>
              <a:t>Descreve as funcionalidades do sistema – </a:t>
            </a:r>
            <a:r>
              <a:rPr lang="pt-BR" u="sng" dirty="0" smtClean="0"/>
              <a:t>o quê</a:t>
            </a:r>
            <a:r>
              <a:rPr lang="pt-BR" dirty="0" smtClean="0"/>
              <a:t>;</a:t>
            </a:r>
          </a:p>
          <a:p>
            <a:pPr lvl="0"/>
            <a:r>
              <a:rPr lang="pt-BR" dirty="0" smtClean="0"/>
              <a:t>Facilita o entendimento dos usuários;</a:t>
            </a:r>
          </a:p>
          <a:p>
            <a:pPr lvl="0"/>
            <a:r>
              <a:rPr lang="pt-BR" dirty="0" smtClean="0"/>
              <a:t>Base para as demais visões;</a:t>
            </a:r>
          </a:p>
          <a:p>
            <a:pPr lvl="0"/>
            <a:r>
              <a:rPr lang="pt-BR" dirty="0" smtClean="0"/>
              <a:t>Representada pelos diagramas de casos de uso e diagrama de atividades (eventual).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Visão Lógica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pt-BR" dirty="0" smtClean="0"/>
              <a:t>Descreve </a:t>
            </a:r>
            <a:r>
              <a:rPr lang="pt-BR" u="sng" dirty="0" smtClean="0"/>
              <a:t>como</a:t>
            </a:r>
            <a:r>
              <a:rPr lang="pt-BR" dirty="0" smtClean="0"/>
              <a:t> as funcionalidades serão fornecidas;</a:t>
            </a:r>
          </a:p>
          <a:p>
            <a:pPr lvl="0"/>
            <a:r>
              <a:rPr lang="pt-BR" dirty="0" smtClean="0"/>
              <a:t>Define o comportamento do sistema;</a:t>
            </a:r>
          </a:p>
          <a:p>
            <a:pPr lvl="0"/>
            <a:r>
              <a:rPr lang="pt-BR" dirty="0" smtClean="0"/>
              <a:t>Representada pelos diagramas de classes, seqüência, estados e atividades.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 smtClean="0"/>
              <a:t>Visão de </a:t>
            </a:r>
            <a:r>
              <a:rPr lang="pt-BR" b="1" dirty="0" smtClean="0"/>
              <a:t>Processo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pt-BR" dirty="0" smtClean="0"/>
              <a:t>Descreve a divisão do sistema em processos;</a:t>
            </a:r>
          </a:p>
          <a:p>
            <a:pPr lvl="0"/>
            <a:r>
              <a:rPr lang="pt-BR" dirty="0" smtClean="0"/>
              <a:t>Centrado na visão não funcional do sistema, como desempenho, segurança e concorrência;</a:t>
            </a:r>
          </a:p>
          <a:p>
            <a:pPr lvl="0"/>
            <a:r>
              <a:rPr lang="pt-BR" dirty="0" smtClean="0"/>
              <a:t>Representada pelos diagramas seqüência, estados e atividades</a:t>
            </a:r>
            <a:r>
              <a:rPr lang="pt-BR" dirty="0" smtClean="0"/>
              <a:t>.</a:t>
            </a:r>
            <a:endParaRPr lang="pt-BR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 smtClean="0"/>
              <a:t>Visão de </a:t>
            </a:r>
            <a:r>
              <a:rPr lang="pt-BR" b="1" dirty="0" smtClean="0"/>
              <a:t>Implementação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pt-BR" dirty="0" smtClean="0"/>
              <a:t>Descreve os módulos de implementação, suas estruturas e dependências;</a:t>
            </a:r>
          </a:p>
          <a:p>
            <a:pPr lvl="0"/>
            <a:r>
              <a:rPr lang="pt-BR" dirty="0" smtClean="0"/>
              <a:t>Utilizada pelos desenvolvedores;</a:t>
            </a:r>
          </a:p>
          <a:p>
            <a:pPr lvl="0"/>
            <a:r>
              <a:rPr lang="pt-BR" dirty="0" smtClean="0"/>
              <a:t>Representada pelo diagrama de componentes.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 smtClean="0"/>
              <a:t>Visão de </a:t>
            </a:r>
            <a:r>
              <a:rPr lang="pt-BR" b="1" dirty="0" smtClean="0"/>
              <a:t>Distribuição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pt-BR" dirty="0" smtClean="0"/>
              <a:t>Exibe a distribuição física do sistema através de nós e suas conexões;</a:t>
            </a:r>
          </a:p>
          <a:p>
            <a:pPr lvl="0"/>
            <a:r>
              <a:rPr lang="pt-BR" dirty="0" smtClean="0"/>
              <a:t>Mapeia quais programas e objetos são executados em cada computador;</a:t>
            </a:r>
          </a:p>
          <a:p>
            <a:pPr lvl="0"/>
            <a:r>
              <a:rPr lang="pt-BR" dirty="0" smtClean="0"/>
              <a:t>Representada pelo diagrama de distribuição.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pt-BR" b="1" dirty="0" smtClean="0"/>
              <a:t>Algumas Ferramentas</a:t>
            </a:r>
            <a:r>
              <a:rPr lang="pt-BR" b="1" dirty="0" smtClean="0"/>
              <a:t>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dirty="0" smtClean="0"/>
              <a:t>Rational Modeler / Rational Rose </a:t>
            </a:r>
            <a:endParaRPr lang="pt-BR" dirty="0" smtClean="0"/>
          </a:p>
          <a:p>
            <a:pPr lvl="0"/>
            <a:r>
              <a:rPr lang="pt-BR" dirty="0" err="1" smtClean="0"/>
              <a:t>OMondo</a:t>
            </a:r>
            <a:r>
              <a:rPr lang="pt-BR" dirty="0" smtClean="0"/>
              <a:t> </a:t>
            </a:r>
          </a:p>
          <a:p>
            <a:pPr lvl="0"/>
            <a:r>
              <a:rPr lang="pt-BR" dirty="0" err="1" smtClean="0"/>
              <a:t>ArgoUML</a:t>
            </a:r>
            <a:endParaRPr lang="pt-BR" dirty="0" smtClean="0"/>
          </a:p>
          <a:p>
            <a:pPr lvl="0"/>
            <a:r>
              <a:rPr lang="pt-BR" dirty="0" err="1" smtClean="0"/>
              <a:t>Astah</a:t>
            </a:r>
            <a:endParaRPr lang="pt-BR" dirty="0" smtClean="0"/>
          </a:p>
          <a:p>
            <a:pPr lvl="0"/>
            <a:r>
              <a:rPr lang="en-US" dirty="0" smtClean="0"/>
              <a:t>Enterprise Architect </a:t>
            </a:r>
            <a:endParaRPr lang="pt-BR" dirty="0" smtClean="0"/>
          </a:p>
          <a:p>
            <a:pPr lvl="0"/>
            <a:r>
              <a:rPr lang="en-US" dirty="0" err="1" smtClean="0"/>
              <a:t>StarUML</a:t>
            </a:r>
            <a:r>
              <a:rPr lang="en-US" dirty="0" smtClean="0"/>
              <a:t> </a:t>
            </a:r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pt-BR" b="1" dirty="0" smtClean="0"/>
              <a:t>Bibliografia </a:t>
            </a:r>
            <a:r>
              <a:rPr lang="pt-BR" b="1" dirty="0" smtClean="0"/>
              <a:t>Complementar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b="1" dirty="0" smtClean="0"/>
              <a:t>UML Essencial</a:t>
            </a:r>
            <a:endParaRPr lang="pt-BR" dirty="0" smtClean="0"/>
          </a:p>
          <a:p>
            <a:r>
              <a:rPr lang="pt-BR" dirty="0" smtClean="0"/>
              <a:t>Martin Fowler e Kendall Scott</a:t>
            </a:r>
          </a:p>
          <a:p>
            <a:r>
              <a:rPr lang="pt-BR" dirty="0" smtClean="0"/>
              <a:t>Editora </a:t>
            </a:r>
            <a:r>
              <a:rPr lang="pt-BR" dirty="0" err="1" smtClean="0"/>
              <a:t>Bookman</a:t>
            </a:r>
            <a:endParaRPr lang="pt-BR" dirty="0" smtClean="0"/>
          </a:p>
          <a:p>
            <a:r>
              <a:rPr lang="pt-BR" dirty="0" smtClean="0"/>
              <a:t>Capítulo 1</a:t>
            </a:r>
          </a:p>
          <a:p>
            <a:r>
              <a:rPr lang="pt-BR" dirty="0" smtClean="0"/>
              <a:t> </a:t>
            </a:r>
          </a:p>
          <a:p>
            <a:r>
              <a:rPr lang="pt-BR" b="1" dirty="0" smtClean="0"/>
              <a:t>UML Guia do Usuário</a:t>
            </a:r>
            <a:endParaRPr lang="pt-BR" dirty="0" smtClean="0"/>
          </a:p>
          <a:p>
            <a:r>
              <a:rPr lang="en-US" dirty="0" err="1" smtClean="0"/>
              <a:t>Rumbaugh</a:t>
            </a:r>
            <a:r>
              <a:rPr lang="en-US" dirty="0" smtClean="0"/>
              <a:t>, J., </a:t>
            </a:r>
            <a:r>
              <a:rPr lang="en-US" dirty="0" err="1" smtClean="0"/>
              <a:t>Booch</a:t>
            </a:r>
            <a:r>
              <a:rPr lang="en-US" dirty="0" smtClean="0"/>
              <a:t>, G., Jacobson, I.;</a:t>
            </a:r>
            <a:endParaRPr lang="pt-BR" dirty="0" smtClean="0"/>
          </a:p>
          <a:p>
            <a:r>
              <a:rPr lang="pt-BR" dirty="0" smtClean="0"/>
              <a:t>Editora Campus, 2006;</a:t>
            </a:r>
          </a:p>
          <a:p>
            <a:r>
              <a:rPr lang="pt-BR" dirty="0" smtClean="0"/>
              <a:t> </a:t>
            </a:r>
          </a:p>
          <a:p>
            <a:r>
              <a:rPr lang="pt-BR" b="1" dirty="0" smtClean="0"/>
              <a:t>Java Como Programar 4ª Edição</a:t>
            </a:r>
            <a:endParaRPr lang="pt-BR" dirty="0" smtClean="0"/>
          </a:p>
          <a:p>
            <a:r>
              <a:rPr lang="de-DE" dirty="0" smtClean="0"/>
              <a:t>H. M. Deitel, P.J. Deitel</a:t>
            </a:r>
            <a:endParaRPr lang="pt-BR" dirty="0" smtClean="0"/>
          </a:p>
          <a:p>
            <a:r>
              <a:rPr lang="pt-BR" dirty="0" smtClean="0"/>
              <a:t>Editora </a:t>
            </a:r>
            <a:r>
              <a:rPr lang="pt-BR" dirty="0" err="1" smtClean="0"/>
              <a:t>Bookman</a:t>
            </a:r>
            <a:r>
              <a:rPr lang="pt-BR" dirty="0" smtClean="0"/>
              <a:t> </a:t>
            </a:r>
          </a:p>
          <a:p>
            <a:r>
              <a:rPr lang="pt-BR" dirty="0" smtClean="0"/>
              <a:t>Capítulo 2 – Estudo de Caso – Item 2.9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Agradecimentos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b="1" dirty="0" smtClean="0"/>
              <a:t>Copyright © 2013 - 2014  </a:t>
            </a:r>
            <a:r>
              <a:rPr lang="pt-BR" b="1" dirty="0" err="1" smtClean="0"/>
              <a:t>Profa</a:t>
            </a:r>
            <a:r>
              <a:rPr lang="pt-BR" b="1" dirty="0" smtClean="0"/>
              <a:t>. Ana Paula Gonçalves Serra</a:t>
            </a:r>
            <a:endParaRPr lang="pt-BR" dirty="0" smtClean="0"/>
          </a:p>
          <a:p>
            <a:r>
              <a:rPr lang="pt-BR" b="1" dirty="0" smtClean="0"/>
              <a:t>Todos direitos reservados. Reprodução ou divulgação total ou parcial deste documento é expressamente proibido sem o consentimento formal, por escrito, da </a:t>
            </a:r>
            <a:r>
              <a:rPr lang="pt-BR" b="1" dirty="0" err="1" smtClean="0"/>
              <a:t>Profa</a:t>
            </a:r>
            <a:r>
              <a:rPr lang="pt-BR" b="1" dirty="0" smtClean="0"/>
              <a:t>. Ana Paula Gonçalves Serra.</a:t>
            </a:r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14</TotalTime>
  <Words>803</Words>
  <Application>Microsoft Office PowerPoint</Application>
  <PresentationFormat>Apresentação na tela (4:3)</PresentationFormat>
  <Paragraphs>95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Mediano</vt:lpstr>
      <vt:lpstr>Engenharia de Software</vt:lpstr>
      <vt:lpstr>Notação UML</vt:lpstr>
      <vt:lpstr>Notação UML</vt:lpstr>
      <vt:lpstr>O que é a UML ?</vt:lpstr>
      <vt:lpstr>Objetivos da UML</vt:lpstr>
      <vt:lpstr>Aspectos da UML</vt:lpstr>
      <vt:lpstr>Visão Geral dos Modelos da UML</vt:lpstr>
      <vt:lpstr>Visão Geral dos Modelos da UML</vt:lpstr>
      <vt:lpstr>Visão Geral dos Modelos da UML</vt:lpstr>
      <vt:lpstr>Visões Arquiteturais</vt:lpstr>
      <vt:lpstr>Visão de Casos de Uso</vt:lpstr>
      <vt:lpstr>Visão Lógica </vt:lpstr>
      <vt:lpstr>Visão de Processo</vt:lpstr>
      <vt:lpstr>Visão de Implementação</vt:lpstr>
      <vt:lpstr>Visão de Distribuição</vt:lpstr>
      <vt:lpstr>Algumas Ferramentas:</vt:lpstr>
      <vt:lpstr>Bibliografia Complementar</vt:lpstr>
      <vt:lpstr>Agradecimentos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Engenharia de Software</dc:title>
  <dc:creator>professor</dc:creator>
  <cp:lastModifiedBy>professor</cp:lastModifiedBy>
  <cp:revision>4</cp:revision>
  <dcterms:created xsi:type="dcterms:W3CDTF">2015-02-19T22:30:49Z</dcterms:created>
  <dcterms:modified xsi:type="dcterms:W3CDTF">2015-02-19T22:45:14Z</dcterms:modified>
</cp:coreProperties>
</file>