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35"/>
  </p:notesMasterIdLst>
  <p:sldIdLst>
    <p:sldId id="290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 smtClean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D16A01E3-07A1-49BB-A092-C2DC4329B3D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47451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DA049C-BD19-4403-8ACE-E2D0E278849E}" type="slidenum">
              <a:rPr lang="pt-BR" altLang="pt-BR"/>
              <a:pPr/>
              <a:t>2</a:t>
            </a:fld>
            <a:endParaRPr lang="pt-BR" altLang="pt-BR"/>
          </a:p>
        </p:txBody>
      </p:sp>
      <p:sp>
        <p:nvSpPr>
          <p:cNvPr id="399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A123C4-A054-4BA9-A036-0673181BF3FF}" type="slidenum">
              <a:rPr lang="pt-BR" altLang="pt-BR"/>
              <a:pPr/>
              <a:t>3</a:t>
            </a:fld>
            <a:endParaRPr lang="pt-BR" altLang="pt-BR"/>
          </a:p>
        </p:txBody>
      </p:sp>
      <p:sp>
        <p:nvSpPr>
          <p:cNvPr id="40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9D61D1-A1C0-45FF-A519-7EE08B4DF7A0}" type="slidenum">
              <a:rPr lang="pt-BR" altLang="pt-BR"/>
              <a:pPr/>
              <a:t>4</a:t>
            </a:fld>
            <a:endParaRPr lang="pt-BR" altLang="pt-BR"/>
          </a:p>
        </p:txBody>
      </p:sp>
      <p:sp>
        <p:nvSpPr>
          <p:cNvPr id="41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711436-BC65-49F2-9438-40EAE744C85D}" type="slidenum">
              <a:rPr lang="pt-BR" altLang="pt-BR"/>
              <a:pPr/>
              <a:t>5</a:t>
            </a:fld>
            <a:endParaRPr lang="pt-BR" altLang="pt-BR"/>
          </a:p>
        </p:txBody>
      </p:sp>
      <p:sp>
        <p:nvSpPr>
          <p:cNvPr id="43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D4E9-3EBC-4994-821A-D600579850A2}" type="slidenum">
              <a:rPr lang="pt-BR" altLang="pt-BR"/>
              <a:pPr/>
              <a:t>6</a:t>
            </a:fld>
            <a:endParaRPr lang="pt-BR" altLang="pt-BR"/>
          </a:p>
        </p:txBody>
      </p:sp>
      <p:sp>
        <p:nvSpPr>
          <p:cNvPr id="440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EFF2ABA-A79A-4353-90EA-9437F1DA06C4}" type="slidenum">
              <a:rPr lang="pt-BR" altLang="pt-BR"/>
              <a:pPr/>
              <a:t>7</a:t>
            </a:fld>
            <a:endParaRPr lang="pt-BR" altLang="pt-BR"/>
          </a:p>
        </p:txBody>
      </p:sp>
      <p:sp>
        <p:nvSpPr>
          <p:cNvPr id="45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0049331-6017-41E7-9241-91B5E84080C7}" type="slidenum">
              <a:rPr lang="pt-BR" altLang="pt-BR"/>
              <a:pPr/>
              <a:t>8</a:t>
            </a:fld>
            <a:endParaRPr lang="pt-BR" altLang="pt-BR"/>
          </a:p>
        </p:txBody>
      </p:sp>
      <p:sp>
        <p:nvSpPr>
          <p:cNvPr id="46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5103E5-B5B7-43FD-9DFA-A4FB9B049707}" type="slidenum">
              <a:rPr lang="pt-BR" altLang="pt-BR"/>
              <a:pPr/>
              <a:t>9</a:t>
            </a:fld>
            <a:endParaRPr lang="pt-BR" altLang="pt-BR"/>
          </a:p>
        </p:txBody>
      </p:sp>
      <p:sp>
        <p:nvSpPr>
          <p:cNvPr id="471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5EDF057-4236-496A-B4E1-42B5E7C207D0}" type="slidenum">
              <a:rPr lang="pt-BR" altLang="pt-BR"/>
              <a:pPr/>
              <a:t>10</a:t>
            </a:fld>
            <a:endParaRPr lang="pt-BR" altLang="pt-BR"/>
          </a:p>
        </p:txBody>
      </p:sp>
      <p:sp>
        <p:nvSpPr>
          <p:cNvPr id="48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32E663-C0C6-4E4C-A019-E17D12E0C7F9}" type="slidenum">
              <a:rPr lang="pt-BR" altLang="pt-BR"/>
              <a:pPr/>
              <a:t>11</a:t>
            </a:fld>
            <a:endParaRPr lang="pt-BR" altLang="pt-BR"/>
          </a:p>
        </p:txBody>
      </p:sp>
      <p:sp>
        <p:nvSpPr>
          <p:cNvPr id="49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E4A002A-C798-4C4A-8830-AE66888F7A3A}" type="slidenum">
              <a:rPr lang="pt-BR" altLang="pt-BR"/>
              <a:pPr/>
              <a:t>12</a:t>
            </a:fld>
            <a:endParaRPr lang="pt-BR" altLang="pt-BR"/>
          </a:p>
        </p:txBody>
      </p:sp>
      <p:sp>
        <p:nvSpPr>
          <p:cNvPr id="50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20C3890-DC1A-49F5-8212-121C6DB80835}" type="slidenum">
              <a:rPr lang="pt-BR" altLang="pt-BR"/>
              <a:pPr/>
              <a:t>13</a:t>
            </a:fld>
            <a:endParaRPr lang="pt-BR" altLang="pt-BR"/>
          </a:p>
        </p:txBody>
      </p:sp>
      <p:sp>
        <p:nvSpPr>
          <p:cNvPr id="512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C91972-8C10-4D03-958E-294D4F8857D6}" type="slidenum">
              <a:rPr lang="pt-BR" altLang="pt-BR"/>
              <a:pPr/>
              <a:t>14</a:t>
            </a:fld>
            <a:endParaRPr lang="pt-BR" altLang="pt-BR"/>
          </a:p>
        </p:txBody>
      </p:sp>
      <p:sp>
        <p:nvSpPr>
          <p:cNvPr id="52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D4A34F-6544-45E6-AAA9-F8E774F02001}" type="slidenum">
              <a:rPr lang="pt-BR" altLang="pt-BR"/>
              <a:pPr/>
              <a:t>15</a:t>
            </a:fld>
            <a:endParaRPr lang="pt-BR" altLang="pt-BR"/>
          </a:p>
        </p:txBody>
      </p:sp>
      <p:sp>
        <p:nvSpPr>
          <p:cNvPr id="532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1ED03E-D4E2-472D-B49D-5B9CFF536D7C}" type="slidenum">
              <a:rPr lang="pt-BR" altLang="pt-BR"/>
              <a:pPr/>
              <a:t>16</a:t>
            </a:fld>
            <a:endParaRPr lang="pt-BR" altLang="pt-BR"/>
          </a:p>
        </p:txBody>
      </p:sp>
      <p:sp>
        <p:nvSpPr>
          <p:cNvPr id="542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BA5E43-E0E6-41B2-8633-E08501D7552F}" type="slidenum">
              <a:rPr lang="pt-BR" altLang="pt-BR"/>
              <a:pPr/>
              <a:t>17</a:t>
            </a:fld>
            <a:endParaRPr lang="pt-BR" altLang="pt-BR"/>
          </a:p>
        </p:txBody>
      </p:sp>
      <p:sp>
        <p:nvSpPr>
          <p:cNvPr id="55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9FF5CA-41CB-4369-888C-32A70DC43FFD}" type="slidenum">
              <a:rPr lang="pt-BR" altLang="pt-BR"/>
              <a:pPr/>
              <a:t>18</a:t>
            </a:fld>
            <a:endParaRPr lang="pt-BR" altLang="pt-BR"/>
          </a:p>
        </p:txBody>
      </p:sp>
      <p:sp>
        <p:nvSpPr>
          <p:cNvPr id="56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1E9649-7563-4DAF-9121-E561110D9D99}" type="slidenum">
              <a:rPr lang="pt-BR" altLang="pt-BR"/>
              <a:pPr/>
              <a:t>19</a:t>
            </a:fld>
            <a:endParaRPr lang="pt-BR" altLang="pt-BR"/>
          </a:p>
        </p:txBody>
      </p:sp>
      <p:sp>
        <p:nvSpPr>
          <p:cNvPr id="57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F605E8-783B-413F-BCFB-901150184B30}" type="slidenum">
              <a:rPr lang="pt-BR" altLang="pt-BR"/>
              <a:pPr/>
              <a:t>20</a:t>
            </a:fld>
            <a:endParaRPr lang="pt-BR" altLang="pt-BR"/>
          </a:p>
        </p:txBody>
      </p:sp>
      <p:sp>
        <p:nvSpPr>
          <p:cNvPr id="583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4B0C0F-238D-4707-B089-5BCF46FB0BE9}" type="slidenum">
              <a:rPr lang="pt-BR" altLang="pt-BR"/>
              <a:pPr/>
              <a:t>21</a:t>
            </a:fld>
            <a:endParaRPr lang="pt-BR" altLang="pt-BR"/>
          </a:p>
        </p:txBody>
      </p:sp>
      <p:sp>
        <p:nvSpPr>
          <p:cNvPr id="59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5F5A20-38F4-4EB8-8076-5ADBE43D0ACA}" type="slidenum">
              <a:rPr lang="pt-BR" altLang="pt-BR"/>
              <a:pPr/>
              <a:t>22</a:t>
            </a:fld>
            <a:endParaRPr lang="pt-BR" altLang="pt-BR"/>
          </a:p>
        </p:txBody>
      </p:sp>
      <p:sp>
        <p:nvSpPr>
          <p:cNvPr id="604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altLang="pt-BR">
              <a:latin typeface="Calibri" pitchFamily="32" charset="0"/>
              <a:ea typeface="DejaVu Sans" charset="0"/>
              <a:cs typeface="DejaVu Sans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0735F185-3893-443A-BE30-42EE6C635FDD}" type="slidenum">
              <a:rPr lang="pt-BR" altLang="pt-BR" sz="1200"/>
              <a:pPr algn="r">
                <a:buClrTx/>
                <a:buFontTx/>
                <a:buNone/>
              </a:pPr>
              <a:t>22</a:t>
            </a:fld>
            <a:endParaRPr lang="pt-BR" altLang="pt-BR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F25E5E-FB5E-4D86-9D42-D44294C5E58E}" type="slidenum">
              <a:rPr lang="pt-BR" altLang="pt-BR"/>
              <a:pPr/>
              <a:t>23</a:t>
            </a:fld>
            <a:endParaRPr lang="pt-BR" altLang="pt-BR"/>
          </a:p>
        </p:txBody>
      </p:sp>
      <p:sp>
        <p:nvSpPr>
          <p:cNvPr id="614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4587AC-51B9-4E49-A7CE-CD8215D1B8AD}" type="slidenum">
              <a:rPr lang="pt-BR" altLang="pt-BR"/>
              <a:pPr/>
              <a:t>24</a:t>
            </a:fld>
            <a:endParaRPr lang="pt-BR" altLang="pt-BR"/>
          </a:p>
        </p:txBody>
      </p:sp>
      <p:sp>
        <p:nvSpPr>
          <p:cNvPr id="624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6FCDF9A-2E83-4F3D-B55F-2C7F087C7D9C}" type="slidenum">
              <a:rPr lang="pt-BR" altLang="pt-BR"/>
              <a:pPr/>
              <a:t>25</a:t>
            </a:fld>
            <a:endParaRPr lang="pt-BR" altLang="pt-BR"/>
          </a:p>
        </p:txBody>
      </p:sp>
      <p:sp>
        <p:nvSpPr>
          <p:cNvPr id="634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F655C7-9547-4081-9E64-B2DF5D75997B}" type="slidenum">
              <a:rPr lang="pt-BR" altLang="pt-BR"/>
              <a:pPr/>
              <a:t>26</a:t>
            </a:fld>
            <a:endParaRPr lang="pt-BR" altLang="pt-BR"/>
          </a:p>
        </p:txBody>
      </p:sp>
      <p:sp>
        <p:nvSpPr>
          <p:cNvPr id="645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5EBD10-E5C5-450A-ACB7-FC8A94C65892}" type="slidenum">
              <a:rPr lang="pt-BR" altLang="pt-BR"/>
              <a:pPr/>
              <a:t>27</a:t>
            </a:fld>
            <a:endParaRPr lang="pt-BR" altLang="pt-BR"/>
          </a:p>
        </p:txBody>
      </p:sp>
      <p:sp>
        <p:nvSpPr>
          <p:cNvPr id="655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0EFC76-ACBC-4A88-818D-C8C119EEBFD3}" type="slidenum">
              <a:rPr lang="pt-BR" altLang="pt-BR"/>
              <a:pPr/>
              <a:t>28</a:t>
            </a:fld>
            <a:endParaRPr lang="pt-BR" altLang="pt-BR"/>
          </a:p>
        </p:txBody>
      </p:sp>
      <p:sp>
        <p:nvSpPr>
          <p:cNvPr id="665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DB25F1-A85F-4BE2-8F6A-91189205A019}" type="slidenum">
              <a:rPr lang="pt-BR" altLang="pt-BR"/>
              <a:pPr/>
              <a:t>29</a:t>
            </a:fld>
            <a:endParaRPr lang="pt-BR" altLang="pt-BR"/>
          </a:p>
        </p:txBody>
      </p:sp>
      <p:sp>
        <p:nvSpPr>
          <p:cNvPr id="675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03A86F-A175-4AA6-BD36-7A63A1A4E48E}" type="slidenum">
              <a:rPr lang="pt-BR" altLang="pt-BR"/>
              <a:pPr/>
              <a:t>30</a:t>
            </a:fld>
            <a:endParaRPr lang="pt-BR" altLang="pt-BR"/>
          </a:p>
        </p:txBody>
      </p:sp>
      <p:sp>
        <p:nvSpPr>
          <p:cNvPr id="686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4D1537-BF06-4221-B2A9-6FB6A1710760}" type="slidenum">
              <a:rPr lang="pt-BR" altLang="pt-BR"/>
              <a:pPr/>
              <a:t>31</a:t>
            </a:fld>
            <a:endParaRPr lang="pt-BR" altLang="pt-BR"/>
          </a:p>
        </p:txBody>
      </p:sp>
      <p:sp>
        <p:nvSpPr>
          <p:cNvPr id="696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1FB332-9372-47F7-B94A-CCCDF40A4A5A}" type="slidenum">
              <a:rPr lang="pt-BR" altLang="pt-BR"/>
              <a:pPr/>
              <a:t>32</a:t>
            </a:fld>
            <a:endParaRPr lang="pt-BR" altLang="pt-BR"/>
          </a:p>
        </p:txBody>
      </p:sp>
      <p:sp>
        <p:nvSpPr>
          <p:cNvPr id="706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1874E3-4D6B-4A6C-8743-A240A8D25E3D}" type="slidenum">
              <a:rPr lang="pt-BR" altLang="pt-BR"/>
              <a:pPr/>
              <a:t>33</a:t>
            </a:fld>
            <a:endParaRPr lang="pt-BR" altLang="pt-BR"/>
          </a:p>
        </p:txBody>
      </p:sp>
      <p:sp>
        <p:nvSpPr>
          <p:cNvPr id="716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2/28/2014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15DA09-10BF-4E58-86AB-526351E0A50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C026-0C32-4BD4-AFB6-D8F789529065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47E0D42-0EB6-4CB7-8B54-F3BFB483B5C6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AA58B53-1D7D-4D49-B2AC-4062B7AF5F32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FAB16BA-13FC-4F2D-9DB0-F62BE46C6698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0FF9B15-384E-41A2-80BE-3598FAF01F1E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3B2DD0-30A9-4B56-8E9C-CEE39A35D99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74AAAE-32D5-4D2A-981C-41E3D3C6C61B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9C3A346-862A-406F-A8E2-506F16CAE756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3B3A-21EF-4F72-8A8D-66ACA785C01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05E0193-A9D3-45F9-8FE8-BDA8A32A2A3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2/28/2014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FDF0CE9-8CCF-47B7-8EC6-A968B9D10F8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html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tml5test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v.w3.org/html5/html4-difference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HTML5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Programação Web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546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pt-BR" altLang="pt-BR" sz="2400" b="1"/>
              <a:t>Transição do XHTML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pt-BR" altLang="pt-BR" sz="2400"/>
              <a:t>A semelhança entre o HTML 5 e seus antecessores, HTML 4.01 e XHTML 1.0, é muito grande. 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 typeface="Arial" charset="0"/>
              <a:buNone/>
            </a:pPr>
            <a:endParaRPr lang="pt-BR" altLang="pt-BR" sz="2400"/>
          </a:p>
          <a:p>
            <a:pPr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pt-BR" altLang="pt-BR" sz="2400"/>
              <a:t>A sintaxe dos elementos é como no HTML 4.01, que não exigia que elementos como &lt;img&gt; e &lt;input&gt; fossem “fechados":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 typeface="Arial" charset="0"/>
              <a:buNone/>
            </a:pPr>
            <a:endParaRPr lang="pt-BR" altLang="pt-BR" sz="2400"/>
          </a:p>
          <a:p>
            <a:pPr>
              <a:lnSpc>
                <a:spcPct val="90000"/>
              </a:lnSpc>
              <a:spcBef>
                <a:spcPts val="450"/>
              </a:spcBef>
              <a:buClrTx/>
              <a:buFontTx/>
              <a:buNone/>
            </a:pPr>
            <a:r>
              <a:rPr lang="pt-BR" altLang="pt-BR">
                <a:latin typeface="Courier New" pitchFamily="49" charset="0"/>
              </a:rPr>
              <a:t>&lt;input type="text" id="nome"&gt; </a:t>
            </a:r>
          </a:p>
          <a:p>
            <a:pPr>
              <a:lnSpc>
                <a:spcPct val="90000"/>
              </a:lnSpc>
              <a:spcBef>
                <a:spcPts val="450"/>
              </a:spcBef>
              <a:buClrTx/>
              <a:buFontTx/>
              <a:buNone/>
            </a:pPr>
            <a:r>
              <a:rPr lang="pt-BR" altLang="pt-BR"/>
              <a:t>	Porém, para aqueles que estão migrando do XHTML, a barra que fecha um elemento continuará sendo aceita:</a:t>
            </a:r>
          </a:p>
          <a:p>
            <a:pPr>
              <a:lnSpc>
                <a:spcPct val="90000"/>
              </a:lnSpc>
              <a:spcBef>
                <a:spcPts val="450"/>
              </a:spcBef>
              <a:buClrTx/>
              <a:buFontTx/>
              <a:buNone/>
            </a:pPr>
            <a:r>
              <a:rPr lang="pt-BR" altLang="pt-BR">
                <a:latin typeface="Courier New" pitchFamily="49" charset="0"/>
              </a:rPr>
              <a:t>&lt;input type="text" id="nome" /&gt;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O HTML5 foi criado pelo WHATWG (Web Hypertext Application Tecnhology Working Group), grupo formado por desenvolvedores de diversas empresas, como Opera, Mozilla e Apple, que estavam descontentes com o rumo que a W3C estava dando ao XHTML.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A proposta do HTML5 é ser uma linguagem melhor preparada para construção de aplicações WEB, bem como ser independente de plugins;</a:t>
            </a:r>
          </a:p>
          <a:p>
            <a:pPr>
              <a:spcBef>
                <a:spcPts val="800"/>
              </a:spcBef>
              <a:buFont typeface="Arial" charset="0"/>
              <a:buNone/>
            </a:pPr>
            <a:endParaRPr lang="pt-BR" altLang="pt-BR" sz="32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Ter novos elementos que dão mais semântica ao conteúdo. Atualmente o WHATWG e o W3C trabalham em conjunto no desenvolvimento do HTML5. </a:t>
            </a:r>
          </a:p>
          <a:p>
            <a:pPr>
              <a:spcBef>
                <a:spcPts val="800"/>
              </a:spcBef>
              <a:buFont typeface="Arial" charset="0"/>
              <a:buNone/>
            </a:pPr>
            <a:endParaRPr lang="pt-BR" altLang="pt-BR" sz="32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Versão final do HTML 5 prevista para  ?????</a:t>
            </a:r>
          </a:p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Muitos browsers já estão suportando as principais novidades do HTML5 </a:t>
            </a:r>
          </a:p>
          <a:p>
            <a:pPr>
              <a:spcBef>
                <a:spcPts val="800"/>
              </a:spcBef>
              <a:buFont typeface="Arial" charset="0"/>
              <a:buNone/>
            </a:pPr>
            <a:endParaRPr lang="pt-BR" altLang="pt-BR" sz="3200"/>
          </a:p>
          <a:p>
            <a:pPr>
              <a:spcBef>
                <a:spcPts val="800"/>
              </a:spcBef>
              <a:buClr>
                <a:srgbClr val="009999"/>
              </a:buClr>
              <a:buFont typeface="Arial" charset="0"/>
              <a:buChar char="•"/>
            </a:pPr>
            <a:r>
              <a:rPr lang="pt-BR" altLang="pt-BR" sz="3200">
                <a:solidFill>
                  <a:srgbClr val="009999"/>
                </a:solidFill>
                <a:hlinkClick r:id="rId3"/>
              </a:rPr>
              <a:t>versão experimental do portal em HTML5</a:t>
            </a:r>
            <a:r>
              <a:rPr lang="pt-BR" altLang="pt-BR" sz="3200"/>
              <a:t>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/>
              <a:t>De acordo com a avaliação do </a:t>
            </a:r>
            <a:r>
              <a:rPr lang="pt-BR" altLang="pt-BR" sz="2800">
                <a:solidFill>
                  <a:srgbClr val="009999"/>
                </a:solidFill>
                <a:hlinkClick r:id="rId3"/>
              </a:rPr>
              <a:t>HTML5Test</a:t>
            </a:r>
            <a:r>
              <a:rPr lang="pt-BR" altLang="pt-BR" sz="2800"/>
              <a:t>, que classifica de 1 a 160 pontos o suporte dos browsers ao HTML5, temos:</a:t>
            </a:r>
            <a:br>
              <a:rPr lang="pt-BR" altLang="pt-BR" sz="2800"/>
            </a:br>
            <a:endParaRPr lang="pt-BR" altLang="pt-BR" sz="2800"/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/>
              <a:t>1- Google Chrome 4.1 – 118 pontos</a:t>
            </a:r>
            <a:br>
              <a:rPr lang="pt-BR" altLang="pt-BR" sz="2800"/>
            </a:br>
            <a:r>
              <a:rPr lang="pt-BR" altLang="pt-BR" sz="2800"/>
              <a:t>2- Opera 10.51 – 102 pontos</a:t>
            </a:r>
            <a:br>
              <a:rPr lang="pt-BR" altLang="pt-BR" sz="2800"/>
            </a:br>
            <a:r>
              <a:rPr lang="pt-BR" altLang="pt-BR" sz="2800"/>
              <a:t>3- Firefox 3.6.3 – 101 pontos</a:t>
            </a:r>
            <a:br>
              <a:rPr lang="pt-BR" altLang="pt-BR" sz="2800"/>
            </a:br>
            <a:r>
              <a:rPr lang="pt-BR" altLang="pt-BR" sz="2800"/>
              <a:t>4- Internet Explorer 7/8 – 19 pontos (promete full html 5 no IE 9)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88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/>
              <a:t>O HTML 5 tem um objetivo muito funcional e com muitas interações que antes não eram possíveis. </a:t>
            </a:r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/>
              <a:t>Foram retirados alguns atributos, seja porque caíram em desuso ou porque podem ser substituídos semanticamente por declarações no CSS para definir o visual dos elementos. </a:t>
            </a:r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/>
              <a:t>Diferenças entre v5 e v4 do html </a:t>
            </a:r>
          </a:p>
          <a:p>
            <a:pPr>
              <a:lnSpc>
                <a:spcPct val="80000"/>
              </a:lnSpc>
              <a:spcBef>
                <a:spcPts val="700"/>
              </a:spcBef>
              <a:buClr>
                <a:srgbClr val="009999"/>
              </a:buClr>
              <a:buFont typeface="Arial" charset="0"/>
              <a:buChar char="•"/>
            </a:pPr>
            <a:r>
              <a:rPr lang="pt-BR" altLang="pt-BR" sz="2800">
                <a:solidFill>
                  <a:srgbClr val="009999"/>
                </a:solidFill>
                <a:hlinkClick r:id="rId3"/>
              </a:rPr>
              <a:t>http://dev.w3.org/html5/html4-differences/</a:t>
            </a:r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&lt;!doctype html&gt;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&lt;html&gt;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&lt;head&gt;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&lt;meta charset="UTF-8"&gt;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&lt;title&gt;html 5&lt;/title&gt;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 &lt;/head&gt;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&lt;body&gt;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&lt;p&gt;Parágrafo&lt;/p&gt;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 &lt;/body&gt; </a:t>
            </a:r>
          </a:p>
          <a:p>
            <a:pPr>
              <a:lnSpc>
                <a:spcPct val="90000"/>
              </a:lnSpc>
              <a:spcBef>
                <a:spcPts val="800"/>
              </a:spcBef>
              <a:buClrTx/>
              <a:buFontTx/>
              <a:buNone/>
            </a:pPr>
            <a:r>
              <a:rPr lang="pt-BR" altLang="pt-BR" sz="2400"/>
              <a:t>&lt;/html&gt;</a:t>
            </a:r>
            <a:r>
              <a:rPr lang="pt-BR" altLang="pt-BR" sz="3200"/>
              <a:t>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 – na prática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O HTML5 agora torna obrigatório o uso de DOCTYPE para certificar ao browser que tipo de conteúdo ele irá renderizar. </a:t>
            </a:r>
          </a:p>
          <a:p>
            <a:pPr>
              <a:spcBef>
                <a:spcPts val="800"/>
              </a:spcBef>
              <a:buFont typeface="Arial" charset="0"/>
              <a:buNone/>
            </a:pPr>
            <a:endParaRPr lang="pt-BR" altLang="pt-BR" sz="32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341438"/>
            <a:ext cx="8569325" cy="551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47775"/>
            <a:ext cx="8964612" cy="561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4588"/>
            <a:ext cx="9144000" cy="571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279525"/>
            <a:ext cx="9144000" cy="547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79388" y="1600200"/>
            <a:ext cx="896461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en-US" altLang="pt-BR" sz="2800" b="1"/>
              <a:t>Autocomplete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pt-BR" altLang="pt-BR" sz="2400"/>
              <a:t>Com HTML5 é simples exibir um input com “autocompletar”, este recurso é bem interessante, pois melhora significativamente a experiência do usuário no preenchimento do formulário – quando bem utilizado.</a:t>
            </a:r>
          </a:p>
          <a:p>
            <a:pPr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r>
              <a:rPr lang="en-US" altLang="pt-BR" sz="2000" i="1">
                <a:latin typeface="Courier New" pitchFamily="49" charset="0"/>
              </a:rPr>
              <a:t>   &lt;label&gt;Homepage:&lt;input name=hp type=url list=hpurls&gt;&lt;/label&gt;</a:t>
            </a:r>
            <a:br>
              <a:rPr lang="en-US" altLang="pt-BR" sz="2000" i="1">
                <a:latin typeface="Courier New" pitchFamily="49" charset="0"/>
              </a:rPr>
            </a:br>
            <a:r>
              <a:rPr lang="en-US" altLang="pt-BR" sz="2000" i="1">
                <a:latin typeface="Courier New" pitchFamily="49" charset="0"/>
              </a:rPr>
              <a:t>&lt;datalist id=hpurls&gt;</a:t>
            </a:r>
            <a:br>
              <a:rPr lang="en-US" altLang="pt-BR" sz="2000" i="1">
                <a:latin typeface="Courier New" pitchFamily="49" charset="0"/>
              </a:rPr>
            </a:br>
            <a:r>
              <a:rPr lang="en-US" altLang="pt-BR" sz="2000" i="1">
                <a:latin typeface="Courier New" pitchFamily="49" charset="0"/>
              </a:rPr>
              <a:t>&lt;option value=”http://www.unijui.edu.br/” label=”UNIJUI”&gt;</a:t>
            </a:r>
            <a:br>
              <a:rPr lang="en-US" altLang="pt-BR" sz="2000" i="1">
                <a:latin typeface="Courier New" pitchFamily="49" charset="0"/>
              </a:rPr>
            </a:br>
            <a:r>
              <a:rPr lang="en-US" altLang="pt-BR" sz="2000" i="1">
                <a:latin typeface="Courier New" pitchFamily="49" charset="0"/>
              </a:rPr>
              <a:t>&lt;option value=”http://www.terra.com.br/” label=”TERRA”&gt;</a:t>
            </a:r>
            <a:br>
              <a:rPr lang="en-US" altLang="pt-BR" sz="2000" i="1">
                <a:latin typeface="Courier New" pitchFamily="49" charset="0"/>
              </a:rPr>
            </a:br>
            <a:r>
              <a:rPr lang="en-US" altLang="pt-BR" sz="2000" i="1">
                <a:latin typeface="Courier New" pitchFamily="49" charset="0"/>
              </a:rPr>
              <a:t>&lt;option value=”http://www.g1.com.br/” label=”G1”&gt; </a:t>
            </a:r>
            <a:br>
              <a:rPr lang="en-US" altLang="pt-BR" sz="2000" i="1">
                <a:latin typeface="Courier New" pitchFamily="49" charset="0"/>
              </a:rPr>
            </a:br>
            <a:r>
              <a:rPr lang="en-US" altLang="pt-BR" sz="2000" i="1">
                <a:latin typeface="Courier New" pitchFamily="49" charset="0"/>
              </a:rPr>
              <a:t>&lt;/datalist&gt;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 b="1"/>
              <a:t>Links de Exemplo </a:t>
            </a:r>
            <a:r>
              <a:rPr lang="pt-BR" altLang="pt-BR" sz="3200" b="1" i="1"/>
              <a:t>(ver preferencialmente no Ópera ou Google Crohme/Safari)</a:t>
            </a:r>
          </a:p>
          <a:p>
            <a:pPr>
              <a:spcBef>
                <a:spcPts val="425"/>
              </a:spcBef>
              <a:buFont typeface="Arial" charset="0"/>
              <a:buChar char="•"/>
            </a:pPr>
            <a:r>
              <a:rPr lang="pt-BR" altLang="pt-BR" sz="1700"/>
              <a:t>http://newsletter.uolhost.com.br/tutoriais/html5/exemplo1-canvas.htm</a:t>
            </a:r>
            <a:br>
              <a:rPr lang="pt-BR" altLang="pt-BR" sz="1700"/>
            </a:br>
            <a:r>
              <a:rPr lang="pt-BR" altLang="pt-BR" sz="1700"/>
              <a:t>http://newsletter.uolhost.com.br/tutoriais/html5/exemplo2-local.htm</a:t>
            </a:r>
            <a:br>
              <a:rPr lang="pt-BR" altLang="pt-BR" sz="1700"/>
            </a:br>
            <a:r>
              <a:rPr lang="pt-BR" altLang="pt-BR" sz="1700"/>
              <a:t>http://newsletter.uolhost.com.br/tutoriais/html5/exemplo3-autofocusl.htm</a:t>
            </a:r>
            <a:br>
              <a:rPr lang="pt-BR" altLang="pt-BR" sz="1700"/>
            </a:br>
            <a:r>
              <a:rPr lang="pt-BR" altLang="pt-BR" sz="1700"/>
              <a:t>http://newsletter.uolhost.com.br/tutoriais/html5/exemplo4-required.htm</a:t>
            </a:r>
            <a:br>
              <a:rPr lang="pt-BR" altLang="pt-BR" sz="1700"/>
            </a:br>
            <a:r>
              <a:rPr lang="pt-BR" altLang="pt-BR" sz="1700"/>
              <a:t>http://newsletter.uolhost.com.br/tutoriais/html5/exemplo6-forms.htm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 b="1"/>
              <a:t>Elementos de estrutura</a:t>
            </a:r>
            <a:r>
              <a:rPr lang="pt-BR" altLang="pt-BR" sz="3200"/>
              <a:t> </a:t>
            </a:r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 b="1"/>
              <a:t>&lt;header&gt;</a:t>
            </a:r>
            <a:r>
              <a:rPr lang="pt-BR" altLang="pt-BR" sz="2800"/>
              <a:t> - cabeçalho da página ou de uma seção (não confundir com a tag &lt;head&gt;); </a:t>
            </a:r>
          </a:p>
          <a:p>
            <a:pPr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 b="1"/>
              <a:t>&lt;section&gt;</a:t>
            </a:r>
            <a:r>
              <a:rPr lang="pt-BR" altLang="pt-BR" sz="2800"/>
              <a:t> - cada seção do conteúdo; </a:t>
            </a:r>
          </a:p>
          <a:p>
            <a:pPr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 b="1"/>
              <a:t>&lt;article&gt;</a:t>
            </a:r>
            <a:r>
              <a:rPr lang="pt-BR" altLang="pt-BR" sz="2800"/>
              <a:t> - um item do conteúdo dentro da página ou da seção; </a:t>
            </a:r>
          </a:p>
          <a:p>
            <a:pPr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  <a:p>
            <a:pPr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88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 b="1"/>
              <a:t>Elementos de estrutura</a:t>
            </a:r>
            <a:r>
              <a:rPr lang="pt-BR" altLang="pt-BR" sz="2800"/>
              <a:t> </a:t>
            </a:r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 b="1"/>
              <a:t>&lt;footer&gt;</a:t>
            </a:r>
            <a:r>
              <a:rPr lang="pt-BR" altLang="pt-BR" sz="2800"/>
              <a:t> - o rodapé da página ou de uma seção; </a:t>
            </a:r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 b="1"/>
              <a:t>&lt;nav&gt;</a:t>
            </a:r>
            <a:r>
              <a:rPr lang="pt-BR" altLang="pt-BR" sz="2800"/>
              <a:t> - o conjunto de links que formam a navegação, seja o menu principal do site ou links relacionados ao conteúdo da página; </a:t>
            </a:r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 b="1"/>
              <a:t>&lt;aside&gt;</a:t>
            </a:r>
            <a:r>
              <a:rPr lang="pt-BR" altLang="pt-BR" sz="2800"/>
              <a:t> - conteúdo relacionado ao artigo (como arquivos e posts relacionados em um blog, por exemplo). </a:t>
            </a:r>
          </a:p>
          <a:p>
            <a:pPr>
              <a:lnSpc>
                <a:spcPct val="80000"/>
              </a:lnSpc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600200"/>
            <a:ext cx="896461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741363"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Novidades interessantes do HTML5 </a:t>
            </a:r>
          </a:p>
          <a:p>
            <a:pPr lvl="1">
              <a:spcBef>
                <a:spcPts val="700"/>
              </a:spcBef>
              <a:buFont typeface="Arial" charset="0"/>
              <a:buChar char="–"/>
            </a:pPr>
            <a:r>
              <a:rPr lang="pt-BR" altLang="pt-BR" sz="2800"/>
              <a:t>Multimídia e gráficos, incluindo as novas APIS para desenho 2D;</a:t>
            </a:r>
          </a:p>
          <a:p>
            <a:pPr lvl="1">
              <a:spcBef>
                <a:spcPts val="700"/>
              </a:spcBef>
              <a:buFont typeface="Arial" charset="0"/>
              <a:buChar char="–"/>
            </a:pPr>
            <a:r>
              <a:rPr lang="pt-BR" altLang="pt-BR" sz="2800"/>
              <a:t>Tocar vídeo e áudio;</a:t>
            </a:r>
          </a:p>
          <a:p>
            <a:pPr lvl="1">
              <a:spcBef>
                <a:spcPts val="700"/>
              </a:spcBef>
              <a:buFont typeface="Arial" charset="0"/>
              <a:buChar char="–"/>
            </a:pPr>
            <a:r>
              <a:rPr lang="pt-BR" altLang="pt-BR" sz="2800"/>
              <a:t>drag &amp; drop;</a:t>
            </a:r>
          </a:p>
          <a:p>
            <a:pPr lvl="1">
              <a:spcBef>
                <a:spcPts val="700"/>
              </a:spcBef>
              <a:buFont typeface="Arial" charset="0"/>
              <a:buChar char="–"/>
            </a:pPr>
            <a:r>
              <a:rPr lang="pt-BR" altLang="pt-BR" sz="2800"/>
              <a:t>Sistema de envio de mensagens entre browsers;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741363"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 b="1"/>
              <a:t>Elementos de conteúdo</a:t>
            </a:r>
          </a:p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 b="1"/>
              <a:t>&lt;figure&gt;</a:t>
            </a:r>
            <a:r>
              <a:rPr lang="pt-BR" altLang="pt-BR" sz="3200"/>
              <a:t> - usado para associar uma legenda a uma imagem, vídeo, arquivo de áudio, objeto ou iframe: </a:t>
            </a:r>
          </a:p>
          <a:p>
            <a:pPr lvl="1">
              <a:spcBef>
                <a:spcPts val="700"/>
              </a:spcBef>
              <a:buFont typeface="Arial" charset="0"/>
              <a:buNone/>
            </a:pPr>
            <a:endParaRPr lang="pt-BR" altLang="pt-BR" sz="2800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95288" y="3881438"/>
            <a:ext cx="8280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>
                <a:latin typeface="Courier New" pitchFamily="49" charset="0"/>
              </a:rPr>
              <a:t>&lt;figure id="figura01"&gt;</a:t>
            </a:r>
            <a:br>
              <a:rPr lang="pt-BR" altLang="pt-BR">
                <a:latin typeface="Courier New" pitchFamily="49" charset="0"/>
              </a:rPr>
            </a:br>
            <a:r>
              <a:rPr lang="pt-BR" altLang="pt-BR">
                <a:latin typeface="Courier New" pitchFamily="49" charset="0"/>
              </a:rPr>
              <a:t>&lt;legend&gt;Figura 1. Esquema de uma página em HTML 5&lt;/legend&gt;</a:t>
            </a:r>
            <a:br>
              <a:rPr lang="pt-BR" altLang="pt-BR">
                <a:latin typeface="Courier New" pitchFamily="49" charset="0"/>
              </a:rPr>
            </a:br>
            <a:r>
              <a:rPr lang="pt-BR" altLang="pt-BR">
                <a:latin typeface="Courier New" pitchFamily="49" charset="0"/>
              </a:rPr>
              <a:t>&lt;img src="html5.png" alt="Estrutura do HTML 5" /&gt;</a:t>
            </a:r>
            <a:br>
              <a:rPr lang="pt-BR" altLang="pt-BR">
                <a:latin typeface="Courier New" pitchFamily="49" charset="0"/>
              </a:rPr>
            </a:br>
            <a:r>
              <a:rPr lang="pt-BR" altLang="pt-BR">
                <a:latin typeface="Courier New" pitchFamily="49" charset="0"/>
              </a:rPr>
              <a:t>&lt;/figure&gt;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435975" cy="502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 b="1"/>
              <a:t>Elementos de conteúdo</a:t>
            </a:r>
          </a:p>
          <a:p>
            <a:pPr lvl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pt-BR" altLang="pt-BR" sz="2800" b="1"/>
              <a:t>&lt;canvas&gt;</a:t>
            </a:r>
            <a:r>
              <a:rPr lang="pt-BR" altLang="pt-BR" sz="2800"/>
              <a:t> - através de uma API gráfica, irá renderizar imagens 2D dinâmicas que poderão ser usadas em jogos, gráficos, etc; </a:t>
            </a:r>
          </a:p>
          <a:p>
            <a:pPr lvl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pt-BR" altLang="pt-BR" sz="2800" b="1"/>
              <a:t>&lt;audio&gt; e &lt;video&gt;</a:t>
            </a:r>
            <a:r>
              <a:rPr lang="pt-BR" altLang="pt-BR" sz="2800"/>
              <a:t> - usados para streaming (transmissão pela internet) de áudio e vídeo. É uma tentativa de criar um padrão em todos os navegadores como acontece hoje com as imagens: </a:t>
            </a:r>
          </a:p>
          <a:p>
            <a:pPr lvl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pt-BR" altLang="pt-BR" sz="2000">
                <a:latin typeface="바탕" pitchFamily="16" charset="0"/>
              </a:rPr>
              <a:t>&lt;audio src="musica.mp3" autoplay="autoplay" loop="20000" /&gt;</a:t>
            </a:r>
            <a:r>
              <a:rPr lang="pt-BR" altLang="pt-BR" sz="2800">
                <a:latin typeface="바탕" pitchFamily="16" charset="0"/>
              </a:rPr>
              <a:t> </a:t>
            </a:r>
          </a:p>
          <a:p>
            <a:pPr lvl="1">
              <a:lnSpc>
                <a:spcPct val="90000"/>
              </a:lnSpc>
              <a:spcBef>
                <a:spcPts val="700"/>
              </a:spcBef>
              <a:buFont typeface="바탕" pitchFamily="16" charset="0"/>
              <a:buNone/>
            </a:pPr>
            <a:endParaRPr lang="pt-BR" altLang="pt-BR" sz="2800">
              <a:latin typeface="바탕" pitchFamily="16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 b="1"/>
              <a:t>Elementos de conteúdo	</a:t>
            </a:r>
          </a:p>
          <a:p>
            <a:pPr lvl="1">
              <a:spcBef>
                <a:spcPts val="700"/>
              </a:spcBef>
              <a:buClrTx/>
              <a:buFontTx/>
              <a:buNone/>
            </a:pPr>
            <a:r>
              <a:rPr lang="pt-BR" altLang="pt-BR" sz="2800" b="1"/>
              <a:t>&lt;dialog&gt;</a:t>
            </a:r>
            <a:r>
              <a:rPr lang="pt-BR" altLang="pt-BR" sz="2800"/>
              <a:t> - junto com as tags </a:t>
            </a:r>
            <a:r>
              <a:rPr lang="pt-BR" altLang="pt-BR" sz="2800" b="1"/>
              <a:t>&lt;dt&gt;</a:t>
            </a:r>
            <a:r>
              <a:rPr lang="pt-BR" altLang="pt-BR" sz="2800"/>
              <a:t> e </a:t>
            </a:r>
            <a:r>
              <a:rPr lang="pt-BR" altLang="pt-BR" sz="2800" b="1"/>
              <a:t>&lt;dd&gt;</a:t>
            </a:r>
            <a:r>
              <a:rPr lang="pt-BR" altLang="pt-BR" sz="2800"/>
              <a:t> será usado para formatar um diálogo:</a:t>
            </a:r>
          </a:p>
          <a:p>
            <a:pPr lvl="1">
              <a:spcBef>
                <a:spcPts val="700"/>
              </a:spcBef>
              <a:buClrTx/>
              <a:buFontTx/>
              <a:buNone/>
            </a:pPr>
            <a:r>
              <a:rPr lang="pt-BR" altLang="pt-BR" sz="2800" b="1"/>
              <a:t>&lt;meter&gt;</a:t>
            </a:r>
            <a:r>
              <a:rPr lang="pt-BR" altLang="pt-BR" sz="2800"/>
              <a:t> - usada para representar medidas, que podem ser de distância, de armazenagem em disco, etc.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5 - exemplos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 b="1"/>
              <a:t>nav</a:t>
            </a:r>
            <a:r>
              <a:rPr lang="pt-BR" altLang="pt-BR" sz="3200"/>
              <a:t>, que serve para indicar uma área com vários links, como por exemplo uma nuvem de tags num blog; </a:t>
            </a:r>
          </a:p>
          <a:p>
            <a:pPr lvl="1">
              <a:spcBef>
                <a:spcPts val="700"/>
              </a:spcBef>
              <a:buClrTx/>
              <a:buFontTx/>
              <a:buNone/>
            </a:pPr>
            <a:r>
              <a:rPr lang="pt-BR" altLang="pt-BR" sz="2800"/>
              <a:t>	&lt;nav&gt; &lt;ul&gt; &lt;li&gt; &lt;a href="/"&gt;Home &lt;/a&gt; &lt;/li&gt; &lt;li&gt; &lt;a href="/products"&gt;Products &lt;/a&gt; &lt;/li&gt; &lt;li&gt;&lt;a href="/services"&gt;Services&lt;/a&gt;&lt;/li&gt; &lt;li&gt;&lt;a href="/about"&gt;About&lt;/a&gt;&lt;/li&gt; &lt;/ul&gt; &lt;/nav&gt;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5 - exemplos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 b="1"/>
              <a:t>dialog</a:t>
            </a:r>
            <a:r>
              <a:rPr lang="pt-BR" altLang="pt-BR" sz="2800"/>
              <a:t>, que serve para indicar um diálogo, como abaixo: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&lt;dialog&gt;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&lt;dt&gt; Costello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&lt;dd&gt; Look, you gotta first baseman?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&lt;dt&gt; Abbott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&lt;dd&gt; Certainly.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&lt;dt&gt; Costello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&lt;dd&gt; Who's playing first?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&lt;dt&gt; Abbott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&lt;dd&gt; That's right.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&lt;dt&gt; Costello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&lt;dd&gt; When you pay off the first baseman every month, who gets the money?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/>
              <a:t>&lt;dt&gt; Abbott 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1600"/>
              <a:t>&lt;dd&gt; Every dollar of it. &lt;/dialog&gt;</a:t>
            </a:r>
            <a:r>
              <a:rPr lang="pt-BR" altLang="pt-BR" sz="2400"/>
              <a:t>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HTML 5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Com a tag &lt;video&gt; do HTML5 torna-se possível inserir vídeos em páginas web de uma forma muito simples, semelhante a inseção de imagens em documentos HTML, onde o próprio browser fornece as funções de reprodução</a:t>
            </a:r>
          </a:p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Até então (html 4) havia a necessidade de plugins como Flash ou Quicktime.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Tag &lt;video&gt;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Simplicidade</a:t>
            </a:r>
          </a:p>
          <a:p>
            <a:pPr lvl="1">
              <a:spcBef>
                <a:spcPts val="700"/>
              </a:spcBef>
              <a:buClrTx/>
              <a:buFontTx/>
              <a:buNone/>
            </a:pPr>
            <a:r>
              <a:rPr lang="pt-BR" altLang="pt-BR" sz="2800"/>
              <a:t>&lt;video src="someclip.mp4" controls /&gt; </a:t>
            </a:r>
          </a:p>
          <a:p>
            <a:pPr lvl="1">
              <a:spcBef>
                <a:spcPts val="700"/>
              </a:spcBef>
              <a:buClrTx/>
              <a:buFontTx/>
              <a:buNone/>
            </a:pPr>
            <a:endParaRPr lang="pt-BR" altLang="pt-BR" sz="2800"/>
          </a:p>
          <a:p>
            <a:pPr lvl="1">
              <a:spcBef>
                <a:spcPts val="700"/>
              </a:spcBef>
              <a:buFont typeface="Arial" charset="0"/>
              <a:buChar char="–"/>
            </a:pPr>
            <a:r>
              <a:rPr lang="pt-BR" altLang="pt-BR" sz="2800"/>
              <a:t>Google Chrome e Firefox 3.1b2 (e versões posteriores) possuem suporte a HTML5. A Opera no atual momento possui um </a:t>
            </a:r>
            <a:r>
              <a:rPr lang="pt-BR" altLang="pt-BR" sz="2800" b="1"/>
              <a:t>experimento</a:t>
            </a:r>
            <a:r>
              <a:rPr lang="pt-BR" altLang="pt-BR" sz="2800"/>
              <a:t> onde dá suporte superficial a tag video.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Tag &lt;video&gt;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Safari reproduz arquivos do tipo MPEG4 (e, pelo menos no Mac, é coisa que o QuickTime pode reproduzir). Firefox atualmente só suporta arquivos Ogg Theora.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Tag &lt;video&gt;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Essa falta de suporte aos codecs pode ser superada através da inserção de 2 formatos de arquivo na mesma tag &lt;video&gt;: </a:t>
            </a:r>
          </a:p>
          <a:p>
            <a:pPr>
              <a:spcBef>
                <a:spcPts val="800"/>
              </a:spcBef>
              <a:buFont typeface="Arial" charset="0"/>
              <a:buNone/>
            </a:pPr>
            <a:endParaRPr lang="pt-BR" altLang="pt-BR" sz="3200"/>
          </a:p>
          <a:p>
            <a:pPr>
              <a:spcBef>
                <a:spcPts val="425"/>
              </a:spcBef>
              <a:buClrTx/>
              <a:buFontTx/>
              <a:buNone/>
            </a:pPr>
            <a:r>
              <a:rPr lang="pt-BR" altLang="pt-BR" sz="1700"/>
              <a:t>	&lt;video controls&gt;</a:t>
            </a:r>
          </a:p>
          <a:p>
            <a:pPr>
              <a:spcBef>
                <a:spcPts val="425"/>
              </a:spcBef>
              <a:buClrTx/>
              <a:buFontTx/>
              <a:buNone/>
            </a:pPr>
            <a:r>
              <a:rPr lang="pt-BR" altLang="pt-BR" sz="1700"/>
              <a:t>	 &lt;source src="video.m4v" type="video/mp4" /&gt; &lt;!-- MPEG4 para Safari --&gt;</a:t>
            </a:r>
          </a:p>
          <a:p>
            <a:pPr>
              <a:spcBef>
                <a:spcPts val="425"/>
              </a:spcBef>
              <a:buClrTx/>
              <a:buFontTx/>
              <a:buNone/>
            </a:pPr>
            <a:r>
              <a:rPr lang="pt-BR" altLang="pt-BR" sz="1700"/>
              <a:t>	&lt;source src="video.ogg" type="video/ogg" /&gt; &lt;!-- Ogg Theora para Firefox --&gt;</a:t>
            </a:r>
          </a:p>
          <a:p>
            <a:pPr>
              <a:spcBef>
                <a:spcPts val="425"/>
              </a:spcBef>
              <a:buClrTx/>
              <a:buFontTx/>
              <a:buNone/>
            </a:pPr>
            <a:r>
              <a:rPr lang="pt-BR" altLang="pt-BR" sz="1700"/>
              <a:t>	&lt;/video&gt;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Tag &lt;video&gt;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741363"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Já os browsers antigos que não suportam a tag &lt;video&gt;, temos que usar uma alternativa em Flash. Uma alternativa muito simples é utilizar o SWFObject. </a:t>
            </a:r>
          </a:p>
          <a:p>
            <a:pPr>
              <a:spcBef>
                <a:spcPts val="800"/>
              </a:spcBef>
              <a:buFont typeface="Arial" charset="0"/>
              <a:buNone/>
            </a:pPr>
            <a:endParaRPr lang="pt-BR" altLang="pt-BR" sz="3200"/>
          </a:p>
          <a:p>
            <a:pPr lvl="1">
              <a:spcBef>
                <a:spcPts val="700"/>
              </a:spcBef>
              <a:buFont typeface="Arial" charset="0"/>
              <a:buChar char="–"/>
            </a:pPr>
            <a:r>
              <a:rPr lang="pt-BR" altLang="pt-BR" sz="2800" b="1" i="1"/>
              <a:t>SWFObject is an easy-to-use and standards-friendly method to embed Flash content, which utilizes one small JavaScript file</a:t>
            </a:r>
            <a:r>
              <a:rPr lang="pt-BR" altLang="pt-BR" sz="2800" b="1"/>
              <a:t>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Tag &lt;video&gt;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50825" y="1628775"/>
            <a:ext cx="87137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&lt;script type="text/javascript"&gt;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$(document).ready(function()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{  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 var v = document.createElement("video"); // Para browsers que suportam a tag &lt;video&gt;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  if ( !v.play )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  {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   // Caso contrário, utilize Flash.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   var params = { allowfullscreen: "true", allowscriptaccess: "always" };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   var flashvars = { file: "video.f4v", image: "snapshot.jpg" };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   swfobject.embedSWF("player.swf", "demo-video-flash", "480", "272", "9.0.0", "expressInstall.swf", flashvars, params);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  }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}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); 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&lt;/video&gt;</a:t>
            </a:r>
          </a:p>
          <a:p>
            <a:pPr>
              <a:lnSpc>
                <a:spcPct val="80000"/>
              </a:lnSpc>
              <a:spcBef>
                <a:spcPts val="400"/>
              </a:spcBef>
              <a:buClrTx/>
              <a:buFontTx/>
              <a:buNone/>
            </a:pPr>
            <a:r>
              <a:rPr lang="pt-BR" altLang="pt-BR" sz="1600" b="1"/>
              <a:t>&lt;/script&gt;</a:t>
            </a:r>
            <a:r>
              <a:rPr lang="pt-BR" altLang="pt-BR" sz="1600"/>
              <a:t>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Tag &lt;video&gt;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pt-BR" altLang="pt-BR" sz="3200"/>
              <a:t>A detecção de suporte do browser é feita através da criação de uma tag &lt;video&gt;, caso o elemento não possa ser criado, então entra em ação o flash que usa o SWFObject para montar o player no HTML.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Tag&lt;video&gt;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/>
              <a:t>A desvantagem para essa solução, já que nem todos os browsers possuem suporte nativo e a utilização de codecs ainda não é padronizada, é que você tem que fornecer 3 opções do mesmo arquivo (MPEG4, Ogg e FLV)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4400"/>
              <a:t>Conclusão</a:t>
            </a: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741363"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/>
              <a:t>A maioria dos navegadores usados hoje em dia ainda não têm suporte a HTML 5</a:t>
            </a:r>
          </a:p>
          <a:p>
            <a:pPr>
              <a:lnSpc>
                <a:spcPct val="9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/>
              <a:t>As novas tags estão completamente definidas.</a:t>
            </a:r>
          </a:p>
          <a:p>
            <a:pPr>
              <a:lnSpc>
                <a:spcPct val="9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pt-BR" altLang="pt-BR" sz="2800"/>
              <a:t>Duas frentes: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Font typeface="Arial" charset="0"/>
              <a:buChar char="-"/>
            </a:pPr>
            <a:r>
              <a:rPr lang="pt-BR" altLang="pt-BR" sz="2400"/>
              <a:t>Não é hora de gastar energia e tempo desenvolvendo um site para os navegadores mais recentes para depois ter que "corrigir" o código pensando nos navegadores antigos. A W3C admite que as especificações atuais ainda não são definitivas e podem sofrer revisões ;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pt-BR" altLang="pt-BR" sz="2400"/>
              <a:t>- Colocar em uso a tecnologia para ela evoluir;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382</TotalTime>
  <Words>1335</Words>
  <Application>Microsoft Office PowerPoint</Application>
  <PresentationFormat>Apresentação na tela (4:3)</PresentationFormat>
  <Paragraphs>181</Paragraphs>
  <Slides>33</Slides>
  <Notes>32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3" baseType="lpstr">
      <vt:lpstr>Times New Roman</vt:lpstr>
      <vt:lpstr>Arial</vt:lpstr>
      <vt:lpstr>Cambria</vt:lpstr>
      <vt:lpstr>MS PGothic</vt:lpstr>
      <vt:lpstr>Wingdings</vt:lpstr>
      <vt:lpstr>Courier New</vt:lpstr>
      <vt:lpstr>바탕</vt:lpstr>
      <vt:lpstr>Calibri</vt:lpstr>
      <vt:lpstr>DejaVu Sans</vt:lpstr>
      <vt:lpstr>Mediano</vt:lpstr>
      <vt:lpstr>HTML5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5</dc:title>
  <dc:creator>juliano</dc:creator>
  <cp:lastModifiedBy>norton</cp:lastModifiedBy>
  <cp:revision>24</cp:revision>
  <cp:lastPrinted>1601-01-01T00:00:00Z</cp:lastPrinted>
  <dcterms:created xsi:type="dcterms:W3CDTF">2010-06-13T19:53:00Z</dcterms:created>
  <dcterms:modified xsi:type="dcterms:W3CDTF">2014-03-01T02:15:56Z</dcterms:modified>
</cp:coreProperties>
</file>