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7" r:id="rId12"/>
    <p:sldId id="266" r:id="rId13"/>
    <p:sldId id="268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5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090EB89-9E2C-4E07-95D5-2C3106482862}" type="datetimeFigureOut">
              <a:rPr lang="pt-BR" smtClean="0"/>
              <a:pPr/>
              <a:t>31/08/2013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C376B3-CF88-4B9D-BBDF-6D8234C10B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EB89-9E2C-4E07-95D5-2C3106482862}" type="datetimeFigureOut">
              <a:rPr lang="pt-BR" smtClean="0"/>
              <a:pPr/>
              <a:t>31/08/2013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6C376B3-CF88-4B9D-BBDF-6D8234C10BA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EB89-9E2C-4E07-95D5-2C3106482862}" type="datetimeFigureOut">
              <a:rPr lang="pt-BR" smtClean="0"/>
              <a:pPr/>
              <a:t>31/08/2013</a:t>
            </a:fld>
            <a:endParaRPr lang="pt-BR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6C376B3-CF88-4B9D-BBDF-6D8234C10BA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090EB89-9E2C-4E07-95D5-2C3106482862}" type="datetimeFigureOut">
              <a:rPr lang="pt-BR" smtClean="0"/>
              <a:pPr/>
              <a:t>31/08/2013</a:t>
            </a:fld>
            <a:endParaRPr lang="pt-BR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6C376B3-CF88-4B9D-BBDF-6D8234C10BA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090EB89-9E2C-4E07-95D5-2C3106482862}" type="datetimeFigureOut">
              <a:rPr lang="pt-BR" smtClean="0"/>
              <a:pPr/>
              <a:t>31/08/2013</a:t>
            </a:fld>
            <a:endParaRPr lang="pt-BR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6C376B3-CF88-4B9D-BBDF-6D8234C10BA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pt-BR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EB89-9E2C-4E07-95D5-2C3106482862}" type="datetimeFigureOut">
              <a:rPr lang="pt-BR" smtClean="0"/>
              <a:pPr/>
              <a:t>31/08/2013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6C376B3-CF88-4B9D-BBDF-6D8234C10B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EB89-9E2C-4E07-95D5-2C3106482862}" type="datetimeFigureOut">
              <a:rPr lang="pt-BR" smtClean="0"/>
              <a:pPr/>
              <a:t>31/08/2013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C376B3-CF88-4B9D-BBDF-6D8234C10B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EB89-9E2C-4E07-95D5-2C3106482862}" type="datetimeFigureOut">
              <a:rPr lang="pt-BR" smtClean="0"/>
              <a:pPr/>
              <a:t>31/08/2013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6C376B3-CF88-4B9D-BBDF-6D8234C10BA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090EB89-9E2C-4E07-95D5-2C3106482862}" type="datetimeFigureOut">
              <a:rPr lang="pt-BR" smtClean="0"/>
              <a:pPr/>
              <a:t>31/08/2013</a:t>
            </a:fld>
            <a:endParaRPr lang="pt-BR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6C376B3-CF88-4B9D-BBDF-6D8234C10BA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EB89-9E2C-4E07-95D5-2C3106482862}" type="datetimeFigureOut">
              <a:rPr lang="pt-BR" smtClean="0"/>
              <a:pPr/>
              <a:t>31/08/2013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76B3-CF88-4B9D-BBDF-6D8234C10B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090EB89-9E2C-4E07-95D5-2C3106482862}" type="datetimeFigureOut">
              <a:rPr lang="pt-BR" smtClean="0"/>
              <a:pPr/>
              <a:t>31/08/2013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6C376B3-CF88-4B9D-BBDF-6D8234C10B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090EB89-9E2C-4E07-95D5-2C3106482862}" type="datetimeFigureOut">
              <a:rPr lang="pt-BR" smtClean="0"/>
              <a:pPr/>
              <a:t>31/08/2013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6C376B3-CF88-4B9D-BBDF-6D8234C10B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CSS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Programação Web</a:t>
            </a:r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CSS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err="1" smtClean="0"/>
              <a:t>Cascade</a:t>
            </a:r>
            <a:r>
              <a:rPr lang="pt-BR" dirty="0" smtClean="0"/>
              <a:t> Style </a:t>
            </a:r>
            <a:r>
              <a:rPr lang="pt-BR" dirty="0" err="1" smtClean="0"/>
              <a:t>Sheet</a:t>
            </a:r>
            <a:r>
              <a:rPr lang="pt-BR" dirty="0" smtClean="0"/>
              <a:t> (Folha de Estilo em Cascata)</a:t>
            </a:r>
          </a:p>
          <a:p>
            <a:r>
              <a:rPr lang="pt-BR" dirty="0" smtClean="0"/>
              <a:t>E utilizado para unificar as configurações de formatação de conteúdo em um único arquivo. </a:t>
            </a:r>
          </a:p>
          <a:p>
            <a:r>
              <a:rPr lang="pt-BR" dirty="0" smtClean="0"/>
              <a:t>Permite a padronização de um conjunto de páginas estáticas, diminuindo a dificuldade e o tempo de manutenção.</a:t>
            </a:r>
          </a:p>
          <a:p>
            <a:r>
              <a:rPr lang="pt-BR" dirty="0" smtClean="0"/>
              <a:t>Reduz o tamanho das paginas HTML pois não há a necessidade das </a:t>
            </a:r>
            <a:r>
              <a:rPr lang="pt-BR" dirty="0" err="1" smtClean="0"/>
              <a:t>tags</a:t>
            </a:r>
            <a:r>
              <a:rPr lang="pt-BR" dirty="0" smtClean="0"/>
              <a:t> de formatação.</a:t>
            </a:r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Associar um arquivo CSS ao HTML	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Como o objetivo do CSS e padronizar a formatação entre todas as páginas do projeto, este deve ser configurado em um arquivo externo com as extensão .CSS.</a:t>
            </a:r>
          </a:p>
          <a:p>
            <a:r>
              <a:rPr lang="pt-BR" dirty="0" smtClean="0"/>
              <a:t>Para associar este arquivo as páginas HTML utilize a seguinte TAG no HTML</a:t>
            </a:r>
          </a:p>
          <a:p>
            <a:pPr>
              <a:buNone/>
            </a:pPr>
            <a:r>
              <a:rPr lang="pt-BR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&lt;link </a:t>
            </a:r>
            <a:r>
              <a:rPr lang="pt-BR" sz="2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rel</a:t>
            </a:r>
            <a:r>
              <a:rPr lang="pt-BR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="</a:t>
            </a:r>
            <a:r>
              <a:rPr lang="pt-BR" sz="2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stylesheet</a:t>
            </a:r>
            <a:r>
              <a:rPr lang="pt-BR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 </a:t>
            </a:r>
          </a:p>
          <a:p>
            <a:pPr>
              <a:buNone/>
            </a:pPr>
            <a:r>
              <a:rPr lang="pt-BR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pt-BR" sz="2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type</a:t>
            </a:r>
            <a:r>
              <a:rPr lang="pt-BR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="</a:t>
            </a:r>
            <a:r>
              <a:rPr lang="pt-BR" sz="2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text</a:t>
            </a:r>
            <a:r>
              <a:rPr lang="pt-BR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pt-BR" sz="2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css</a:t>
            </a:r>
            <a:r>
              <a:rPr lang="pt-BR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 </a:t>
            </a:r>
            <a:r>
              <a:rPr lang="pt-BR" sz="2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href</a:t>
            </a:r>
            <a:r>
              <a:rPr lang="pt-BR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="estilo.</a:t>
            </a:r>
            <a:r>
              <a:rPr lang="pt-BR" sz="2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css</a:t>
            </a:r>
            <a:r>
              <a:rPr lang="pt-BR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"&gt;</a:t>
            </a:r>
            <a:endParaRPr lang="pt-BR" sz="24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Composição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Compostas por grupos de propriedades denominadas classes.</a:t>
            </a:r>
          </a:p>
          <a:p>
            <a:r>
              <a:rPr lang="pt-BR" dirty="0" smtClean="0"/>
              <a:t>Estas classes são identificadas por seletores.</a:t>
            </a:r>
          </a:p>
          <a:p>
            <a:pPr lvl="1"/>
            <a:r>
              <a:rPr lang="pt-BR" dirty="0" err="1" smtClean="0"/>
              <a:t>Exe</a:t>
            </a:r>
            <a:r>
              <a:rPr lang="pt-BR" dirty="0" smtClean="0"/>
              <a:t>:</a:t>
            </a:r>
          </a:p>
          <a:p>
            <a:pPr lvl="2">
              <a:buNone/>
            </a:pPr>
            <a:r>
              <a:rPr lang="pt-BR" sz="3200" dirty="0" smtClean="0">
                <a:latin typeface="Courier New" pitchFamily="49" charset="0"/>
                <a:cs typeface="Courier New" pitchFamily="49" charset="0"/>
              </a:rPr>
              <a:t>P {</a:t>
            </a:r>
          </a:p>
          <a:p>
            <a:pPr lvl="2">
              <a:buNone/>
            </a:pPr>
            <a:r>
              <a:rPr lang="pt-BR" sz="3200" dirty="0" smtClean="0">
                <a:latin typeface="Courier New" pitchFamily="49" charset="0"/>
                <a:cs typeface="Courier New" pitchFamily="49" charset="0"/>
              </a:rPr>
              <a:t>	background: </a:t>
            </a:r>
            <a:r>
              <a:rPr lang="pt-BR" sz="3200" dirty="0" err="1" smtClean="0">
                <a:latin typeface="Courier New" pitchFamily="49" charset="0"/>
                <a:cs typeface="Courier New" pitchFamily="49" charset="0"/>
              </a:rPr>
              <a:t>red</a:t>
            </a:r>
            <a:r>
              <a:rPr lang="pt-BR" sz="3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2">
              <a:buNone/>
            </a:pPr>
            <a:r>
              <a:rPr lang="pt-BR" sz="32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t-BR" sz="3200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pt-BR" sz="3200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pt-BR" sz="3200" dirty="0" err="1" smtClean="0">
                <a:latin typeface="Courier New" pitchFamily="49" charset="0"/>
                <a:cs typeface="Courier New" pitchFamily="49" charset="0"/>
              </a:rPr>
              <a:t>white</a:t>
            </a:r>
            <a:r>
              <a:rPr lang="pt-BR" sz="3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2">
              <a:buNone/>
            </a:pPr>
            <a:r>
              <a:rPr lang="pt-BR" sz="320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Seletores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Existem 3 tipos de seletores</a:t>
            </a:r>
          </a:p>
          <a:p>
            <a:pPr lvl="1"/>
            <a:r>
              <a:rPr lang="pt-BR" dirty="0" smtClean="0"/>
              <a:t>Seletor por TAG</a:t>
            </a:r>
          </a:p>
          <a:p>
            <a:pPr lvl="1"/>
            <a:r>
              <a:rPr lang="pt-BR" dirty="0" smtClean="0"/>
              <a:t>Seletor por ID</a:t>
            </a:r>
          </a:p>
          <a:p>
            <a:pPr lvl="1"/>
            <a:r>
              <a:rPr lang="pt-BR" dirty="0" smtClean="0"/>
              <a:t>Seletor por CLASSE</a:t>
            </a:r>
          </a:p>
          <a:p>
            <a:pPr>
              <a:buNone/>
            </a:pPr>
            <a:endParaRPr lang="pt-BR" dirty="0" smtClean="0"/>
          </a:p>
          <a:p>
            <a:pPr lvl="1"/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Seletor por TAG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Atribui as classes a uma ou mais </a:t>
            </a:r>
            <a:r>
              <a:rPr lang="pt-BR" dirty="0" err="1" smtClean="0"/>
              <a:t>tags</a:t>
            </a:r>
            <a:r>
              <a:rPr lang="pt-BR" dirty="0" smtClean="0"/>
              <a:t> do HTML</a:t>
            </a:r>
          </a:p>
          <a:p>
            <a:pPr lvl="1">
              <a:buNone/>
            </a:pPr>
            <a:r>
              <a:rPr lang="pt-BR" dirty="0" err="1" smtClean="0"/>
              <a:t>Body</a:t>
            </a:r>
            <a:r>
              <a:rPr lang="pt-BR" dirty="0" smtClean="0"/>
              <a:t> {</a:t>
            </a:r>
          </a:p>
          <a:p>
            <a:pPr lvl="1">
              <a:buNone/>
            </a:pPr>
            <a:r>
              <a:rPr lang="pt-BR" dirty="0" smtClean="0"/>
              <a:t>	</a:t>
            </a:r>
            <a:r>
              <a:rPr lang="pt-BR" dirty="0" err="1" smtClean="0"/>
              <a:t>font-family</a:t>
            </a:r>
            <a:r>
              <a:rPr lang="pt-BR" dirty="0" smtClean="0"/>
              <a:t>: </a:t>
            </a:r>
            <a:r>
              <a:rPr lang="pt-BR" dirty="0" err="1" smtClean="0"/>
              <a:t>arial</a:t>
            </a:r>
            <a:r>
              <a:rPr lang="pt-BR" dirty="0" smtClean="0"/>
              <a:t>;</a:t>
            </a:r>
          </a:p>
          <a:p>
            <a:pPr lvl="1">
              <a:buNone/>
            </a:pPr>
            <a:r>
              <a:rPr lang="pt-BR" dirty="0" smtClean="0"/>
              <a:t>	</a:t>
            </a:r>
            <a:r>
              <a:rPr lang="pt-BR" dirty="0" err="1" smtClean="0"/>
              <a:t>color</a:t>
            </a:r>
            <a:r>
              <a:rPr lang="pt-BR" dirty="0" smtClean="0"/>
              <a:t>: </a:t>
            </a:r>
            <a:r>
              <a:rPr lang="pt-BR" dirty="0" err="1" smtClean="0"/>
              <a:t>gray</a:t>
            </a:r>
            <a:r>
              <a:rPr lang="pt-BR" dirty="0" smtClean="0"/>
              <a:t>;</a:t>
            </a:r>
          </a:p>
          <a:p>
            <a:pPr lvl="1">
              <a:buNone/>
            </a:pPr>
            <a:r>
              <a:rPr lang="pt-BR" dirty="0" smtClean="0"/>
              <a:t>}</a:t>
            </a:r>
          </a:p>
          <a:p>
            <a:pPr lvl="1">
              <a:buNone/>
            </a:pPr>
            <a:r>
              <a:rPr lang="pt-BR" dirty="0" smtClean="0"/>
              <a:t>Input, </a:t>
            </a:r>
            <a:r>
              <a:rPr lang="pt-BR" dirty="0" err="1" smtClean="0"/>
              <a:t>select</a:t>
            </a:r>
            <a:r>
              <a:rPr lang="pt-BR" dirty="0" smtClean="0"/>
              <a:t>, </a:t>
            </a:r>
            <a:r>
              <a:rPr lang="pt-BR" dirty="0" err="1" smtClean="0"/>
              <a:t>textarea</a:t>
            </a:r>
            <a:r>
              <a:rPr lang="pt-BR" dirty="0" smtClean="0"/>
              <a:t> {</a:t>
            </a:r>
          </a:p>
          <a:p>
            <a:pPr lvl="1">
              <a:buNone/>
            </a:pPr>
            <a:r>
              <a:rPr lang="pt-BR" dirty="0" smtClean="0"/>
              <a:t>	background: </a:t>
            </a:r>
            <a:r>
              <a:rPr lang="pt-BR" dirty="0" err="1" smtClean="0"/>
              <a:t>yellow</a:t>
            </a:r>
            <a:r>
              <a:rPr lang="pt-BR" dirty="0" smtClean="0"/>
              <a:t>;</a:t>
            </a:r>
          </a:p>
          <a:p>
            <a:pPr lvl="1">
              <a:buNone/>
            </a:pPr>
            <a:r>
              <a:rPr lang="pt-BR" dirty="0" smtClean="0"/>
              <a:t>	</a:t>
            </a:r>
            <a:r>
              <a:rPr lang="pt-BR" dirty="0" err="1" smtClean="0"/>
              <a:t>font-family</a:t>
            </a:r>
            <a:r>
              <a:rPr lang="pt-BR" dirty="0" smtClean="0"/>
              <a:t>: </a:t>
            </a:r>
            <a:r>
              <a:rPr lang="pt-BR" dirty="0" err="1" smtClean="0"/>
              <a:t>arial</a:t>
            </a:r>
            <a:r>
              <a:rPr lang="pt-BR" dirty="0" smtClean="0"/>
              <a:t>;</a:t>
            </a:r>
          </a:p>
          <a:p>
            <a:pPr lvl="1">
              <a:buNone/>
            </a:pPr>
            <a:r>
              <a:rPr lang="pt-BR" dirty="0" smtClean="0"/>
              <a:t>	</a:t>
            </a:r>
            <a:r>
              <a:rPr lang="pt-BR" dirty="0" err="1" smtClean="0"/>
              <a:t>font-size</a:t>
            </a:r>
            <a:r>
              <a:rPr lang="pt-BR" dirty="0" smtClean="0"/>
              <a:t>: 10px;</a:t>
            </a:r>
          </a:p>
          <a:p>
            <a:pPr lvl="1">
              <a:buNone/>
            </a:pPr>
            <a:r>
              <a:rPr lang="pt-BR" dirty="0" smtClean="0"/>
              <a:t>}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Seletor por ID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Associa propriedades de classe ao uma determinado ID no HTML</a:t>
            </a:r>
          </a:p>
          <a:p>
            <a:r>
              <a:rPr lang="pt-BR" dirty="0" err="1" smtClean="0"/>
              <a:t>Exe</a:t>
            </a:r>
            <a:r>
              <a:rPr lang="pt-BR" dirty="0" smtClean="0"/>
              <a:t>:</a:t>
            </a:r>
          </a:p>
          <a:p>
            <a:pPr lvl="1">
              <a:buNone/>
            </a:pPr>
            <a:r>
              <a:rPr lang="pt-BR" sz="3600" dirty="0" smtClean="0">
                <a:latin typeface="Courier New" pitchFamily="49" charset="0"/>
                <a:cs typeface="Courier New" pitchFamily="49" charset="0"/>
              </a:rPr>
              <a:t>#nome {</a:t>
            </a:r>
          </a:p>
          <a:p>
            <a:pPr lvl="2">
              <a:buNone/>
            </a:pPr>
            <a:r>
              <a:rPr lang="pt-BR" sz="3200" dirty="0" smtClean="0">
                <a:latin typeface="Courier New" pitchFamily="49" charset="0"/>
                <a:cs typeface="Courier New" pitchFamily="49" charset="0"/>
              </a:rPr>
              <a:t>Background: </a:t>
            </a:r>
            <a:r>
              <a:rPr lang="pt-BR" sz="3200" dirty="0" err="1" smtClean="0">
                <a:latin typeface="Courier New" pitchFamily="49" charset="0"/>
                <a:cs typeface="Courier New" pitchFamily="49" charset="0"/>
              </a:rPr>
              <a:t>red</a:t>
            </a:r>
            <a:r>
              <a:rPr lang="pt-BR" sz="3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2">
              <a:buNone/>
            </a:pPr>
            <a:r>
              <a:rPr lang="pt-BR" sz="3200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pt-BR" sz="3200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pt-BR" sz="3200" dirty="0" err="1" smtClean="0">
                <a:latin typeface="Courier New" pitchFamily="49" charset="0"/>
                <a:cs typeface="Courier New" pitchFamily="49" charset="0"/>
              </a:rPr>
              <a:t>white</a:t>
            </a:r>
            <a:r>
              <a:rPr lang="pt-BR" sz="3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>
              <a:buNone/>
            </a:pPr>
            <a:r>
              <a:rPr lang="pt-BR" sz="36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Seletor por Classe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Este seletor pode ser definido como uma exceção, definido por um apelido e pode set utilizado como opção de uma formatação.</a:t>
            </a:r>
          </a:p>
          <a:p>
            <a:pPr>
              <a:buNone/>
            </a:pPr>
            <a:r>
              <a:rPr lang="pt-BR" sz="4000" dirty="0" smtClean="0">
                <a:latin typeface="Courier New" pitchFamily="49" charset="0"/>
                <a:cs typeface="Courier New" pitchFamily="49" charset="0"/>
              </a:rPr>
              <a:t>.destaque {</a:t>
            </a:r>
          </a:p>
          <a:p>
            <a:pPr lvl="1">
              <a:buNone/>
            </a:pPr>
            <a:r>
              <a:rPr lang="pt-BR" sz="3600" dirty="0" err="1" smtClean="0">
                <a:latin typeface="Courier New" pitchFamily="49" charset="0"/>
                <a:cs typeface="Courier New" pitchFamily="49" charset="0"/>
              </a:rPr>
              <a:t>Font-weigth</a:t>
            </a:r>
            <a:r>
              <a:rPr lang="pt-BR" sz="3600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pt-BR" sz="3600" dirty="0" err="1" smtClean="0">
                <a:latin typeface="Courier New" pitchFamily="49" charset="0"/>
                <a:cs typeface="Courier New" pitchFamily="49" charset="0"/>
              </a:rPr>
              <a:t>bold</a:t>
            </a:r>
            <a:r>
              <a:rPr lang="pt-BR" sz="36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>
              <a:buNone/>
            </a:pPr>
            <a:r>
              <a:rPr lang="pt-BR" sz="3600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pt-BR" sz="3600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pt-BR" sz="3600" dirty="0" err="1" smtClean="0">
                <a:latin typeface="Courier New" pitchFamily="49" charset="0"/>
                <a:cs typeface="Courier New" pitchFamily="49" charset="0"/>
              </a:rPr>
              <a:t>red</a:t>
            </a:r>
            <a:r>
              <a:rPr lang="pt-BR" sz="36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t-BR" sz="40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pt-BR" sz="40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Seletor por Classe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E possível restringir uma classe por </a:t>
            </a:r>
            <a:r>
              <a:rPr lang="pt-BR" dirty="0" err="1" smtClean="0"/>
              <a:t>tag</a:t>
            </a:r>
            <a:r>
              <a:rPr lang="pt-BR" dirty="0" smtClean="0"/>
              <a:t> ou por id colocando o nome do seletor especifico no inicio da classe.</a:t>
            </a:r>
          </a:p>
          <a:p>
            <a:pPr>
              <a:buNone/>
            </a:pPr>
            <a:r>
              <a:rPr lang="pt-BR" sz="4000" dirty="0" err="1" smtClean="0">
                <a:latin typeface="Courier New" pitchFamily="49" charset="0"/>
                <a:cs typeface="Courier New" pitchFamily="49" charset="0"/>
              </a:rPr>
              <a:t>p.destaque</a:t>
            </a:r>
            <a:r>
              <a:rPr lang="pt-BR" sz="4000" dirty="0" smtClean="0">
                <a:latin typeface="Courier New" pitchFamily="49" charset="0"/>
                <a:cs typeface="Courier New" pitchFamily="49" charset="0"/>
              </a:rPr>
              <a:t>, #titulo.destaque</a:t>
            </a:r>
          </a:p>
          <a:p>
            <a:pPr>
              <a:buNone/>
            </a:pPr>
            <a:r>
              <a:rPr lang="pt-BR" sz="4000" dirty="0" smtClean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 lvl="1">
              <a:buNone/>
            </a:pPr>
            <a:r>
              <a:rPr lang="pt-BR" sz="3600" dirty="0" err="1" smtClean="0">
                <a:latin typeface="Courier New" pitchFamily="49" charset="0"/>
                <a:cs typeface="Courier New" pitchFamily="49" charset="0"/>
              </a:rPr>
              <a:t>Font-weigth</a:t>
            </a:r>
            <a:r>
              <a:rPr lang="pt-BR" sz="3600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pt-BR" sz="3600" dirty="0" err="1" smtClean="0">
                <a:latin typeface="Courier New" pitchFamily="49" charset="0"/>
                <a:cs typeface="Courier New" pitchFamily="49" charset="0"/>
              </a:rPr>
              <a:t>bold</a:t>
            </a:r>
            <a:r>
              <a:rPr lang="pt-BR" sz="36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>
              <a:buNone/>
            </a:pPr>
            <a:r>
              <a:rPr lang="pt-BR" sz="3600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pt-BR" sz="3600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pt-BR" sz="3600" dirty="0" err="1" smtClean="0">
                <a:latin typeface="Courier New" pitchFamily="49" charset="0"/>
                <a:cs typeface="Courier New" pitchFamily="49" charset="0"/>
              </a:rPr>
              <a:t>red</a:t>
            </a:r>
            <a:r>
              <a:rPr lang="pt-BR" sz="36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t-BR" sz="40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Sobreposição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00808"/>
          </a:xfrm>
        </p:spPr>
        <p:txBody>
          <a:bodyPr/>
          <a:lstStyle/>
          <a:p>
            <a:r>
              <a:rPr lang="pt-BR" dirty="0" smtClean="0"/>
              <a:t>Quando existem duas ou mais classes que são elegíveis a formatação de um elemento,  estas vão mesclar os seus atributos e quando houver atributos coincidentes será aplicado a ultima configuração.</a:t>
            </a: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827584" y="3717032"/>
            <a:ext cx="38164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Courier New" pitchFamily="49" charset="0"/>
                <a:cs typeface="Courier New" pitchFamily="49" charset="0"/>
              </a:rPr>
              <a:t>P {</a:t>
            </a:r>
          </a:p>
          <a:p>
            <a:r>
              <a:rPr lang="pt-BR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pt-BR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background: </a:t>
            </a:r>
            <a:r>
              <a:rPr lang="pt-BR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white</a:t>
            </a:r>
            <a:r>
              <a:rPr lang="pt-BR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pt-BR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t-BR" strike="sngStrike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pt-BR" strike="sngStrike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pt-BR" strike="sngStrike" dirty="0" err="1" smtClean="0">
                <a:latin typeface="Courier New" pitchFamily="49" charset="0"/>
                <a:cs typeface="Courier New" pitchFamily="49" charset="0"/>
              </a:rPr>
              <a:t>black</a:t>
            </a:r>
            <a:r>
              <a:rPr lang="pt-BR" strike="sngStrike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pt-BR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t-BR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text-align</a:t>
            </a:r>
            <a:r>
              <a:rPr lang="pt-BR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: </a:t>
            </a:r>
            <a:r>
              <a:rPr lang="pt-BR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center</a:t>
            </a:r>
            <a:r>
              <a:rPr lang="pt-BR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;	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		</a:t>
            </a:r>
            <a:endParaRPr lang="pt-BR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pt-BR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pt-BR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716016" y="3789040"/>
            <a:ext cx="38164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Courier New" pitchFamily="49" charset="0"/>
                <a:cs typeface="Courier New" pitchFamily="49" charset="0"/>
              </a:rPr>
              <a:t>#mensagem {</a:t>
            </a:r>
          </a:p>
          <a:p>
            <a:r>
              <a:rPr lang="pt-BR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pt-BR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color</a:t>
            </a:r>
            <a:r>
              <a:rPr lang="pt-BR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: </a:t>
            </a:r>
            <a:r>
              <a:rPr lang="pt-BR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red</a:t>
            </a:r>
            <a:r>
              <a:rPr lang="pt-BR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pt-BR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t-BR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pt-BR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font-size</a:t>
            </a:r>
            <a:r>
              <a:rPr lang="pt-BR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:18px;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			</a:t>
            </a:r>
            <a:endParaRPr lang="pt-BR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pt-BR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pt-BR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Sobreposição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A ordem por tipo de seletor na sobreposição é:</a:t>
            </a:r>
          </a:p>
          <a:p>
            <a:pPr lvl="1"/>
            <a:r>
              <a:rPr lang="pt-BR" dirty="0" smtClean="0"/>
              <a:t>CLASSE</a:t>
            </a:r>
          </a:p>
          <a:p>
            <a:pPr lvl="1"/>
            <a:r>
              <a:rPr lang="pt-BR" dirty="0" smtClean="0"/>
              <a:t>ID</a:t>
            </a:r>
          </a:p>
          <a:p>
            <a:pPr lvl="1"/>
            <a:r>
              <a:rPr lang="pt-BR" dirty="0" smtClean="0"/>
              <a:t>TAG</a:t>
            </a:r>
            <a:endParaRPr lang="pt-B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Cascata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E possível compor uma hierarquia de classes relacionadas, com o objetivo de criar formatações para áreas especificas, e permitir a hierarquia correta de propriedades.</a:t>
            </a:r>
          </a:p>
          <a:p>
            <a:r>
              <a:rPr lang="pt-BR" dirty="0" smtClean="0"/>
              <a:t>Esta configuração e utilizada amplamente na criação de projetos completos, pois permite esta versatilidade.</a:t>
            </a:r>
            <a:endParaRPr lang="pt-B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Cascata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#corpo{</a:t>
            </a:r>
          </a:p>
          <a:p>
            <a:pPr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t-BR" dirty="0" err="1" smtClean="0">
                <a:latin typeface="Courier New" pitchFamily="49" charset="0"/>
                <a:cs typeface="Courier New" pitchFamily="49" charset="0"/>
              </a:rPr>
              <a:t>width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: 800px;</a:t>
            </a:r>
          </a:p>
          <a:p>
            <a:pPr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t-BR" dirty="0" err="1" smtClean="0">
                <a:latin typeface="Courier New" pitchFamily="49" charset="0"/>
                <a:cs typeface="Courier New" pitchFamily="49" charset="0"/>
              </a:rPr>
              <a:t>height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: 600px;</a:t>
            </a:r>
          </a:p>
          <a:p>
            <a:pPr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t-BR" dirty="0" err="1" smtClean="0">
                <a:latin typeface="Courier New" pitchFamily="49" charset="0"/>
                <a:cs typeface="Courier New" pitchFamily="49" charset="0"/>
              </a:rPr>
              <a:t>border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pt-BR" dirty="0" err="1" smtClean="0">
                <a:latin typeface="Courier New" pitchFamily="49" charset="0"/>
                <a:cs typeface="Courier New" pitchFamily="49" charset="0"/>
              </a:rPr>
              <a:t>thin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dirty="0" err="1" smtClean="0">
                <a:latin typeface="Courier New" pitchFamily="49" charset="0"/>
                <a:cs typeface="Courier New" pitchFamily="49" charset="0"/>
              </a:rPr>
              <a:t>solid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dirty="0" err="1" smtClean="0">
                <a:latin typeface="Courier New" pitchFamily="49" charset="0"/>
                <a:cs typeface="Courier New" pitchFamily="49" charset="0"/>
              </a:rPr>
              <a:t>gray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pt-BR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#corpo #topo{</a:t>
            </a:r>
          </a:p>
          <a:p>
            <a:pPr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t-BR" dirty="0" err="1" smtClean="0">
                <a:latin typeface="Courier New" pitchFamily="49" charset="0"/>
                <a:cs typeface="Courier New" pitchFamily="49" charset="0"/>
              </a:rPr>
              <a:t>height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:100px;</a:t>
            </a:r>
          </a:p>
          <a:p>
            <a:pPr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	background: </a:t>
            </a:r>
            <a:r>
              <a:rPr lang="pt-BR" dirty="0" err="1" smtClean="0">
                <a:latin typeface="Courier New" pitchFamily="49" charset="0"/>
                <a:cs typeface="Courier New" pitchFamily="49" charset="0"/>
              </a:rPr>
              <a:t>green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;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	</a:t>
            </a:r>
            <a:endParaRPr lang="pt-BR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pt-BR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pt-BR" sz="2500" dirty="0" smtClean="0">
                <a:latin typeface="Courier New" pitchFamily="49" charset="0"/>
                <a:cs typeface="Courier New" pitchFamily="49" charset="0"/>
              </a:rPr>
              <a:t>#corpo #topo h1{</a:t>
            </a:r>
          </a:p>
          <a:p>
            <a:pPr lvl="1">
              <a:buNone/>
            </a:pPr>
            <a:r>
              <a:rPr lang="pt-BR" sz="2500" dirty="0" err="1" smtClean="0">
                <a:latin typeface="Courier New" pitchFamily="49" charset="0"/>
                <a:cs typeface="Courier New" pitchFamily="49" charset="0"/>
              </a:rPr>
              <a:t>Font-family</a:t>
            </a:r>
            <a:r>
              <a:rPr lang="pt-BR" sz="2500" dirty="0" smtClean="0">
                <a:latin typeface="Courier New" pitchFamily="49" charset="0"/>
                <a:cs typeface="Courier New" pitchFamily="49" charset="0"/>
              </a:rPr>
              <a:t>:</a:t>
            </a:r>
            <a:r>
              <a:rPr lang="pt-BR" sz="2500" dirty="0" err="1" smtClean="0">
                <a:latin typeface="Courier New" pitchFamily="49" charset="0"/>
                <a:cs typeface="Courier New" pitchFamily="49" charset="0"/>
              </a:rPr>
              <a:t>arial</a:t>
            </a:r>
            <a:r>
              <a:rPr lang="pt-BR" sz="25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>
              <a:buNone/>
            </a:pPr>
            <a:r>
              <a:rPr lang="pt-BR" sz="2500" dirty="0" err="1" smtClean="0">
                <a:latin typeface="Courier New" pitchFamily="49" charset="0"/>
                <a:cs typeface="Courier New" pitchFamily="49" charset="0"/>
              </a:rPr>
              <a:t>Font-size</a:t>
            </a:r>
            <a:r>
              <a:rPr lang="pt-BR" sz="2500" dirty="0" smtClean="0">
                <a:latin typeface="Courier New" pitchFamily="49" charset="0"/>
                <a:cs typeface="Courier New" pitchFamily="49" charset="0"/>
              </a:rPr>
              <a:t>:18px;</a:t>
            </a:r>
            <a:endParaRPr lang="pt-BR" sz="25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25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pt-BR" sz="25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2500" dirty="0" smtClean="0">
                <a:latin typeface="Courier New" pitchFamily="49" charset="0"/>
                <a:cs typeface="Courier New" pitchFamily="49" charset="0"/>
              </a:rPr>
              <a:t>h1 {</a:t>
            </a:r>
          </a:p>
          <a:p>
            <a:pPr lvl="1">
              <a:buNone/>
            </a:pPr>
            <a:r>
              <a:rPr lang="pt-BR" sz="2500" dirty="0" err="1" smtClean="0">
                <a:latin typeface="Courier New" pitchFamily="49" charset="0"/>
                <a:cs typeface="Courier New" pitchFamily="49" charset="0"/>
              </a:rPr>
              <a:t>Font-family</a:t>
            </a:r>
            <a:r>
              <a:rPr lang="pt-BR" sz="2500" dirty="0" smtClean="0">
                <a:latin typeface="Courier New" pitchFamily="49" charset="0"/>
                <a:cs typeface="Courier New" pitchFamily="49" charset="0"/>
              </a:rPr>
              <a:t>:</a:t>
            </a:r>
            <a:r>
              <a:rPr lang="pt-BR" sz="2500" dirty="0" err="1" smtClean="0">
                <a:latin typeface="Courier New" pitchFamily="49" charset="0"/>
                <a:cs typeface="Courier New" pitchFamily="49" charset="0"/>
              </a:rPr>
              <a:t>tahoma</a:t>
            </a:r>
            <a:r>
              <a:rPr lang="pt-BR" sz="2500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pt-BR" sz="25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pt-BR" sz="2500" dirty="0" err="1" smtClean="0">
                <a:latin typeface="Courier New" pitchFamily="49" charset="0"/>
                <a:cs typeface="Courier New" pitchFamily="49" charset="0"/>
              </a:rPr>
              <a:t>Font-size</a:t>
            </a:r>
            <a:r>
              <a:rPr lang="pt-BR" sz="2500" dirty="0" smtClean="0">
                <a:latin typeface="Courier New" pitchFamily="49" charset="0"/>
                <a:cs typeface="Courier New" pitchFamily="49" charset="0"/>
              </a:rPr>
              <a:t>:24px;</a:t>
            </a:r>
            <a:endParaRPr lang="pt-BR" sz="25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250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145</TotalTime>
  <Words>414</Words>
  <Application>Microsoft Office PowerPoint</Application>
  <PresentationFormat>Apresentação na tela (4:3)</PresentationFormat>
  <Paragraphs>95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Mediano</vt:lpstr>
      <vt:lpstr>CSS</vt:lpstr>
      <vt:lpstr>CSS</vt:lpstr>
      <vt:lpstr>Associar um arquivo CSS ao HTML </vt:lpstr>
      <vt:lpstr>Composição</vt:lpstr>
      <vt:lpstr>Seletores</vt:lpstr>
      <vt:lpstr>Seletor por TAG</vt:lpstr>
      <vt:lpstr>Seletor por ID</vt:lpstr>
      <vt:lpstr>Seletor por Classe</vt:lpstr>
      <vt:lpstr>Seletor por Classe</vt:lpstr>
      <vt:lpstr>Sobreposição</vt:lpstr>
      <vt:lpstr>Sobreposição</vt:lpstr>
      <vt:lpstr>Cascata</vt:lpstr>
      <vt:lpstr>Cascata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aluno</dc:creator>
  <cp:lastModifiedBy>aluno</cp:lastModifiedBy>
  <cp:revision>19</cp:revision>
  <dcterms:created xsi:type="dcterms:W3CDTF">2013-08-24T11:38:58Z</dcterms:created>
  <dcterms:modified xsi:type="dcterms:W3CDTF">2013-08-31T12:32:20Z</dcterms:modified>
</cp:coreProperties>
</file>